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  <p:sldMasterId id="2147483676" r:id="rId3"/>
  </p:sldMasterIdLst>
  <p:notesMasterIdLst>
    <p:notesMasterId r:id="rId16"/>
  </p:notesMasterIdLst>
  <p:sldIdLst>
    <p:sldId id="256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D57AD-AB6A-DC44-A52A-2CEE8BFCE498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91D1E-980C-034A-8A42-EF6AE08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E0098-877A-AF44-9F0C-E967E1DAE7E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 C, non-pointer arguments are passed by value</a:t>
            </a:r>
          </a:p>
          <a:p>
            <a:pPr eaLnBrk="1" hangingPunct="1"/>
            <a:r>
              <a:rPr lang="en-US" dirty="0">
                <a:latin typeface="Arial" charset="0"/>
              </a:rPr>
              <a:t>One problem with Fortran is that references can get changed inside a subroutine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A07B2-124A-2E4D-BFE9-4C67A09D82B0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main program does not have to be called</a:t>
            </a:r>
            <a:r>
              <a:rPr lang="en-US" dirty="0" smtClean="0">
                <a:latin typeface="Arial" charset="0"/>
              </a:rPr>
              <a:t> “main”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EFCF3-525C-BE4F-8EE5-F53AD11FEFB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QSDL: Is “namelist” really one word?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B792EB-8884-A34F-A121-482FEBA15EAC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that is, external routines may contain internal routines</a:t>
            </a:r>
          </a:p>
          <a:p>
            <a:pPr eaLnBrk="1" hangingPunct="1"/>
            <a:r>
              <a:rPr lang="en-US" dirty="0">
                <a:latin typeface="Arial" charset="0"/>
              </a:rPr>
              <a:t>but internal routines cannot contain its own set of internal routines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DBCFD-D788-9F4F-A794-0C270A11CC75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F0743-04BE-E146-9F91-6680A2A2DAB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69C724-7E8C-D247-BC17-16A36EAB883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2154"/>
            <a:ext cx="6400800" cy="1439501"/>
          </a:xfrm>
        </p:spPr>
        <p:txBody>
          <a:bodyPr>
            <a:noAutofit/>
          </a:bodyPr>
          <a:lstStyle>
            <a:lvl1pPr marL="0" indent="0" algn="ctr">
              <a:buNone/>
              <a:defRPr lang="en-US" sz="4400" b="1" kern="1200" baseline="0" dirty="0">
                <a:solidFill>
                  <a:srgbClr val="CC55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077267"/>
            <a:ext cx="6400800" cy="687388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4749850"/>
            <a:ext cx="4724400" cy="5539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5A5A5A"/>
                </a:solidFill>
              </a:rPr>
              <a:t>© </a:t>
            </a:r>
            <a:r>
              <a:rPr lang="en-US" sz="1000" b="1" dirty="0">
                <a:solidFill>
                  <a:srgbClr val="5A5A5A"/>
                </a:solidFill>
              </a:rPr>
              <a:t>The University of Texas at Austin, </a:t>
            </a:r>
            <a:r>
              <a:rPr lang="en-US" sz="1000" b="1" dirty="0" smtClean="0">
                <a:solidFill>
                  <a:srgbClr val="5A5A5A"/>
                </a:solidFill>
              </a:rPr>
              <a:t>2014</a:t>
            </a:r>
          </a:p>
          <a:p>
            <a:pPr algn="ctr"/>
            <a:r>
              <a:rPr lang="en-US" sz="1000" b="1" dirty="0">
                <a:solidFill>
                  <a:srgbClr val="5A5A5A"/>
                </a:solidFill>
                <a:cs typeface="Courier New"/>
              </a:rPr>
              <a:t>Please see the final slide for Copyright and licensing information</a:t>
            </a:r>
            <a:endParaRPr lang="en-US" sz="1000" b="1" dirty="0">
              <a:solidFill>
                <a:srgbClr val="5A5A5A"/>
              </a:solidFill>
            </a:endParaRP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cs typeface="Courier New"/>
            </a:endParaRPr>
          </a:p>
        </p:txBody>
      </p:sp>
      <p:pic>
        <p:nvPicPr>
          <p:cNvPr id="13" name="Picture 12" descr="by-n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5" y="5303848"/>
            <a:ext cx="1617462" cy="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4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mma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GRAMMAR TEXT BOX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34736" y="4273550"/>
            <a:ext cx="1957775" cy="369332"/>
          </a:xfr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Grammar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7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205552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190176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4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8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License"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6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FORTRAN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4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fi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MAKEFILE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4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mbl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ASSEMBLY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1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pic>
        <p:nvPicPr>
          <p:cNvPr id="10" name="Picture 9" descr="ut_ta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/>
        </p:blipFill>
        <p:spPr>
          <a:xfrm>
            <a:off x="3624529" y="6204413"/>
            <a:ext cx="5519471" cy="6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3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Scientific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Subprograms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3"/>
          <p:cNvSpPr txBox="1">
            <a:spLocks/>
          </p:cNvSpPr>
          <p:nvPr/>
        </p:nvSpPr>
        <p:spPr bwMode="auto">
          <a:xfrm>
            <a:off x="7573354" y="0"/>
            <a:ext cx="1570646" cy="4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baseline="0">
                <a:solidFill>
                  <a:srgbClr val="CC55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Version 2014-1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 of 1 February 2014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1366528"/>
          </a:xfr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integer, parameter :: m=1024, n=256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real, dimension(m,n) :: a	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call initializeMatrix(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a,m,n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79"/>
            <a:ext cx="8229600" cy="1143000"/>
          </a:xfrm>
        </p:spPr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115722" name="AutoShape 4"/>
          <p:cNvSpPr>
            <a:spLocks/>
          </p:cNvSpPr>
          <p:nvPr/>
        </p:nvSpPr>
        <p:spPr bwMode="auto">
          <a:xfrm rot="5400000">
            <a:off x="3871158" y="2261938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09258" y="2071438"/>
            <a:ext cx="3922224" cy="533400"/>
            <a:chOff x="4419600" y="2204728"/>
            <a:chExt cx="3922224" cy="533400"/>
          </a:xfrm>
        </p:grpSpPr>
        <p:sp>
          <p:nvSpPr>
            <p:cNvPr id="115723" name="Freeform 6"/>
            <p:cNvSpPr>
              <a:spLocks/>
            </p:cNvSpPr>
            <p:nvPr/>
          </p:nvSpPr>
          <p:spPr bwMode="auto">
            <a:xfrm>
              <a:off x="4419600" y="2433328"/>
              <a:ext cx="1905000" cy="304800"/>
            </a:xfrm>
            <a:custGeom>
              <a:avLst/>
              <a:gdLst>
                <a:gd name="T0" fmla="*/ 0 w 816"/>
                <a:gd name="T1" fmla="*/ 192 h 192"/>
                <a:gd name="T2" fmla="*/ 0 w 816"/>
                <a:gd name="T3" fmla="*/ 0 h 192"/>
                <a:gd name="T4" fmla="*/ 816 w 816"/>
                <a:gd name="T5" fmla="*/ 0 h 192"/>
                <a:gd name="T6" fmla="*/ 0 60000 65536"/>
                <a:gd name="T7" fmla="*/ 0 60000 65536"/>
                <a:gd name="T8" fmla="*/ 0 60000 65536"/>
                <a:gd name="T9" fmla="*/ 0 w 816"/>
                <a:gd name="T10" fmla="*/ 0 h 192"/>
                <a:gd name="T11" fmla="*/ 816 w 81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92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724" name="Text Box 7"/>
            <p:cNvSpPr txBox="1">
              <a:spLocks noChangeArrowheads="1"/>
            </p:cNvSpPr>
            <p:nvPr/>
          </p:nvSpPr>
          <p:spPr bwMode="auto">
            <a:xfrm>
              <a:off x="6324600" y="2204728"/>
              <a:ext cx="2017224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2868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sz="2000" dirty="0" smtClean="0">
                  <a:solidFill>
                    <a:srgbClr val="FF0000"/>
                  </a:solidFill>
                </a:rPr>
                <a:t>Actual </a:t>
              </a:r>
              <a:r>
                <a:rPr lang="en-US" sz="2000" dirty="0">
                  <a:solidFill>
                    <a:srgbClr val="FF0000"/>
                  </a:solidFill>
                </a:rPr>
                <a:t>arguments</a:t>
              </a:r>
            </a:p>
          </p:txBody>
        </p:sp>
      </p:grpSp>
      <p:sp>
        <p:nvSpPr>
          <p:cNvPr id="14" name="Content Placeholder 12"/>
          <p:cNvSpPr txBox="1">
            <a:spLocks/>
          </p:cNvSpPr>
          <p:nvPr/>
        </p:nvSpPr>
        <p:spPr>
          <a:xfrm>
            <a:off x="457200" y="1139257"/>
            <a:ext cx="8229600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8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Arguments passed to routines are called actual arguments, e.g.,</a:t>
            </a:r>
          </a:p>
        </p:txBody>
      </p:sp>
      <p:sp>
        <p:nvSpPr>
          <p:cNvPr id="15" name="Content Placeholder 12"/>
          <p:cNvSpPr txBox="1">
            <a:spLocks/>
          </p:cNvSpPr>
          <p:nvPr/>
        </p:nvSpPr>
        <p:spPr>
          <a:xfrm>
            <a:off x="990600" y="3564893"/>
            <a:ext cx="5029200" cy="169892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subroutine initializeMatrix(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a,m,n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 integer :: m, n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 real, dimension(m,n) :: a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 ...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end subroutine initializeMatrix</a:t>
            </a:r>
          </a:p>
        </p:txBody>
      </p:sp>
      <p:sp>
        <p:nvSpPr>
          <p:cNvPr id="16" name="Content Placeholder 12"/>
          <p:cNvSpPr txBox="1">
            <a:spLocks/>
          </p:cNvSpPr>
          <p:nvPr/>
        </p:nvSpPr>
        <p:spPr>
          <a:xfrm>
            <a:off x="533400" y="3080118"/>
            <a:ext cx="8229600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8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Arguments in routines are called dummy arguments.</a:t>
            </a:r>
          </a:p>
        </p:txBody>
      </p:sp>
      <p:sp>
        <p:nvSpPr>
          <p:cNvPr id="17" name="Content Placeholder 12"/>
          <p:cNvSpPr txBox="1">
            <a:spLocks/>
          </p:cNvSpPr>
          <p:nvPr/>
        </p:nvSpPr>
        <p:spPr>
          <a:xfrm>
            <a:off x="457200" y="5263820"/>
            <a:ext cx="8229600" cy="76944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8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Actual and dummy arguments must have number and type conformity.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8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 arguments must have shape conformity (</a:t>
            </a:r>
            <a:r>
              <a:rPr lang="en-US" sz="2000" dirty="0" smtClean="0">
                <a:solidFill>
                  <a:srgbClr val="002868"/>
                </a:solidFill>
              </a:rPr>
              <a:t>with some exceptions)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868"/>
              </a:solidFill>
              <a:effectLst/>
              <a:uLnTx/>
              <a:uFillTx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 flipV="1">
            <a:off x="5257800" y="3948540"/>
            <a:ext cx="1371600" cy="381000"/>
          </a:xfrm>
          <a:custGeom>
            <a:avLst/>
            <a:gdLst>
              <a:gd name="T0" fmla="*/ 0 w 816"/>
              <a:gd name="T1" fmla="*/ 192 h 192"/>
              <a:gd name="T2" fmla="*/ 0 w 816"/>
              <a:gd name="T3" fmla="*/ 0 h 192"/>
              <a:gd name="T4" fmla="*/ 816 w 816"/>
              <a:gd name="T5" fmla="*/ 0 h 192"/>
              <a:gd name="T6" fmla="*/ 0 60000 65536"/>
              <a:gd name="T7" fmla="*/ 0 60000 65536"/>
              <a:gd name="T8" fmla="*/ 0 60000 65536"/>
              <a:gd name="T9" fmla="*/ 0 w 816"/>
              <a:gd name="T10" fmla="*/ 0 h 192"/>
              <a:gd name="T11" fmla="*/ 816 w 81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92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 rot="16200000">
            <a:off x="5219700" y="352944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720" name="Text Box 19"/>
          <p:cNvSpPr txBox="1">
            <a:spLocks noChangeArrowheads="1"/>
          </p:cNvSpPr>
          <p:nvPr/>
        </p:nvSpPr>
        <p:spPr bwMode="auto">
          <a:xfrm>
            <a:off x="6324600" y="4100940"/>
            <a:ext cx="1954213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Dummy </a:t>
            </a:r>
            <a:r>
              <a:rPr lang="en-US" sz="1800" dirty="0">
                <a:solidFill>
                  <a:srgbClr val="FF0000"/>
                </a:solidFill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41211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947"/>
            <a:ext cx="8229600" cy="1143000"/>
          </a:xfrm>
        </p:spPr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39170"/>
            <a:ext cx="8229600" cy="4498975"/>
          </a:xfrm>
        </p:spPr>
        <p:txBody>
          <a:bodyPr>
            <a:spAutoFit/>
          </a:bodyPr>
          <a:lstStyle/>
          <a:p>
            <a:r>
              <a:rPr lang="en-US" sz="2000" dirty="0" smtClean="0"/>
              <a:t>Arguments are passed by reference</a:t>
            </a:r>
          </a:p>
          <a:p>
            <a:r>
              <a:rPr lang="en-US" sz="2000" dirty="0" smtClean="0"/>
              <a:t>Routines with arguments can change the value of the actual arguments, sometimes unintentionally</a:t>
            </a:r>
          </a:p>
          <a:p>
            <a:r>
              <a:rPr lang="en-US" sz="2000" dirty="0" smtClean="0"/>
              <a:t>Can safeguard against above by using intent attribute in type declaration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03675"/>
            <a:ext cx="8305800" cy="313932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subroutine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initializeMatrix(a,m,n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integer              ::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j</a:t>
            </a:r>
            <a:endParaRPr lang="en-US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integer, intent(in)  :: m, n  ! can not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modify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m and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n</a:t>
            </a:r>
            <a:endParaRPr lang="en-US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integer,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intent(out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 ::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  ! can not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use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initially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real, dimension(m,n),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intent(inout)</a:t>
            </a:r>
            <a:r>
              <a:rPr lang="en-US" b="1" dirty="0" smtClean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:: a  ! can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change</a:t>
            </a:r>
            <a:r>
              <a:rPr lang="en-US" b="1" dirty="0" smtClean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a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...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</a:rPr>
              <a:t>m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= 4 ! this statement will not compile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</a:rPr>
              <a:t>j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! ------ " --------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i = 5 ! This statement does compile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j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! ------ " --------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end subroutine initializeMatrix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28154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5088"/>
            <a:ext cx="8229600" cy="11430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dirty="0"/>
              <a:t>Functions and Subroutines</a:t>
            </a:r>
            <a:endParaRPr lang="en-US" b="1" dirty="0">
              <a:latin typeface="Courier New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990600"/>
            <a:ext cx="4343400" cy="56364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program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without_fct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integer, parameter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m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100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integer           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n2,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j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dimension(m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 :: a, a2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               :: sum, aver, …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Read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data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n,a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 from a file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  Details in a later section</a:t>
            </a:r>
          </a:p>
          <a:p>
            <a:pPr>
              <a:lnSpc>
                <a:spcPct val="90000"/>
              </a:lnSpc>
            </a:pPr>
            <a:r>
              <a:rPr lang="en-US" sz="1600" b="1" i="1" dirty="0" smtClean="0">
                <a:solidFill>
                  <a:srgbClr val="000000"/>
                </a:solidFill>
                <a:latin typeface="Courier New" charset="0"/>
              </a:rPr>
              <a:t>open …; read …; close …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Calculate Average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sum = 0.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do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=1,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; sum = sum +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a(i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enddo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aver = sum /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real(n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Read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more data (n2, a2)</a:t>
            </a:r>
          </a:p>
          <a:p>
            <a:pPr>
              <a:lnSpc>
                <a:spcPct val="90000"/>
              </a:lnSpc>
            </a:pPr>
            <a:r>
              <a:rPr lang="en-US" sz="1600" b="1" i="1" dirty="0" smtClean="0">
                <a:solidFill>
                  <a:srgbClr val="000000"/>
                </a:solidFill>
                <a:latin typeface="Courier New" charset="0"/>
              </a:rPr>
              <a:t>open …; read …; close …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</a:t>
            </a: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Calculate Average again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s2 = 0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do j=1, n2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s2 = s2 + a2(j)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enddo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aver2 = s2 / real(n2)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990600"/>
            <a:ext cx="4343400" cy="231242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 b="1">
                <a:solidFill>
                  <a:srgbClr val="000000"/>
                </a:solidFill>
                <a:latin typeface="Courier New" charset="0"/>
              </a:defRPr>
            </a:lvl1pPr>
          </a:lstStyle>
          <a:p>
            <a:r>
              <a:rPr lang="en-US" dirty="0"/>
              <a:t>real </a:t>
            </a: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average</a:t>
            </a:r>
            <a:r>
              <a:rPr lang="en-US" dirty="0" err="1"/>
              <a:t>(n</a:t>
            </a:r>
            <a:r>
              <a:rPr lang="en-US" dirty="0"/>
              <a:t>, x)</a:t>
            </a:r>
          </a:p>
          <a:p>
            <a:r>
              <a:rPr lang="en-US" dirty="0"/>
              <a:t>integer            :: </a:t>
            </a:r>
            <a:r>
              <a:rPr lang="en-US" dirty="0" err="1"/>
              <a:t>n</a:t>
            </a:r>
            <a:r>
              <a:rPr lang="en-US" dirty="0"/>
              <a:t>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real, </a:t>
            </a:r>
            <a:r>
              <a:rPr lang="en-US" dirty="0" err="1"/>
              <a:t>dimension(n</a:t>
            </a:r>
            <a:r>
              <a:rPr lang="en-US" dirty="0"/>
              <a:t>) :: x</a:t>
            </a:r>
          </a:p>
          <a:p>
            <a:r>
              <a:rPr lang="en-US" dirty="0"/>
              <a:t>real               :: sum</a:t>
            </a:r>
          </a:p>
          <a:p>
            <a:r>
              <a:rPr lang="en-US" dirty="0"/>
              <a:t>sum = 0.</a:t>
            </a:r>
          </a:p>
          <a:p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=1, </a:t>
            </a:r>
            <a:r>
              <a:rPr lang="en-US" dirty="0" err="1"/>
              <a:t>n</a:t>
            </a:r>
            <a:endParaRPr lang="en-US" dirty="0"/>
          </a:p>
          <a:p>
            <a:r>
              <a:rPr lang="en-US" dirty="0"/>
              <a:t>  sum = sum + </a:t>
            </a:r>
            <a:r>
              <a:rPr lang="en-US" dirty="0" err="1"/>
              <a:t>x(i</a:t>
            </a:r>
            <a:r>
              <a:rPr lang="en-US" dirty="0"/>
              <a:t>)</a:t>
            </a:r>
          </a:p>
          <a:p>
            <a:r>
              <a:rPr lang="en-US" dirty="0" err="1"/>
              <a:t>enddo</a:t>
            </a:r>
            <a:endParaRPr lang="en-US" dirty="0"/>
          </a:p>
          <a:p>
            <a:r>
              <a:rPr lang="en-US" dirty="0"/>
              <a:t>average = sum / </a:t>
            </a:r>
            <a:r>
              <a:rPr lang="en-US" dirty="0" err="1"/>
              <a:t>real(n</a:t>
            </a:r>
            <a:r>
              <a:rPr lang="en-US" dirty="0"/>
              <a:t>)</a:t>
            </a:r>
          </a:p>
          <a:p>
            <a:r>
              <a:rPr lang="en-US" dirty="0"/>
              <a:t>end function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3429000"/>
            <a:ext cx="4343400" cy="275562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 b="1">
                <a:solidFill>
                  <a:srgbClr val="000000"/>
                </a:solidFill>
                <a:latin typeface="Courier New" charset="0"/>
              </a:defRPr>
            </a:lvl1pPr>
          </a:lstStyle>
          <a:p>
            <a:r>
              <a:rPr lang="en-US" dirty="0"/>
              <a:t>program </a:t>
            </a:r>
            <a:r>
              <a:rPr lang="en-US" dirty="0" err="1"/>
              <a:t>with_fct</a:t>
            </a:r>
            <a:endParaRPr lang="en-US" dirty="0"/>
          </a:p>
          <a:p>
            <a:r>
              <a:rPr lang="en-US" dirty="0"/>
              <a:t>! Declaration of variables</a:t>
            </a:r>
          </a:p>
          <a:p>
            <a:r>
              <a:rPr lang="en-US" dirty="0"/>
              <a:t>! Read data (</a:t>
            </a:r>
            <a:r>
              <a:rPr lang="en-US" dirty="0" err="1"/>
              <a:t>n,a</a:t>
            </a:r>
            <a:r>
              <a:rPr lang="en-US" dirty="0"/>
              <a:t>) from a file</a:t>
            </a:r>
          </a:p>
          <a:p>
            <a:endParaRPr lang="en-US" dirty="0"/>
          </a:p>
          <a:p>
            <a:r>
              <a:rPr lang="en-US" dirty="0"/>
              <a:t>! Calculate Average</a:t>
            </a:r>
          </a:p>
          <a:p>
            <a:r>
              <a:rPr lang="en-US" dirty="0"/>
              <a:t>aver = </a:t>
            </a:r>
            <a:r>
              <a:rPr lang="en-US" dirty="0" err="1">
                <a:solidFill>
                  <a:srgbClr val="FF0000"/>
                </a:solidFill>
              </a:rPr>
              <a:t>average</a:t>
            </a:r>
            <a:r>
              <a:rPr lang="en-US" dirty="0" err="1"/>
              <a:t>(n</a:t>
            </a:r>
            <a:r>
              <a:rPr lang="en-US" dirty="0"/>
              <a:t>, a)   ! Function</a:t>
            </a:r>
          </a:p>
          <a:p>
            <a:r>
              <a:rPr lang="en-US" dirty="0"/>
              <a:t>                       !   call</a:t>
            </a:r>
          </a:p>
          <a:p>
            <a:r>
              <a:rPr lang="en-US" dirty="0"/>
              <a:t>! Read more data (n2, a2)</a:t>
            </a:r>
          </a:p>
          <a:p>
            <a:r>
              <a:rPr lang="en-US" i="1" dirty="0"/>
              <a:t>open …; read …; close …</a:t>
            </a:r>
          </a:p>
          <a:p>
            <a:endParaRPr lang="en-US" dirty="0"/>
          </a:p>
          <a:p>
            <a:r>
              <a:rPr lang="en-US" dirty="0"/>
              <a:t>! Calculate Average again</a:t>
            </a:r>
          </a:p>
          <a:p>
            <a:r>
              <a:rPr lang="en-US" dirty="0"/>
              <a:t>aver2 = </a:t>
            </a:r>
            <a:r>
              <a:rPr lang="en-US" dirty="0">
                <a:solidFill>
                  <a:srgbClr val="FF0000"/>
                </a:solidFill>
              </a:rPr>
              <a:t>average</a:t>
            </a:r>
            <a:r>
              <a:rPr lang="en-US" dirty="0"/>
              <a:t>(n2, a2)</a:t>
            </a:r>
          </a:p>
        </p:txBody>
      </p:sp>
    </p:spTree>
    <p:extLst>
      <p:ext uri="{BB962C8B-B14F-4D97-AF65-F5344CB8AC3E}">
        <p14:creationId xmlns:p14="http://schemas.microsoft.com/office/powerpoint/2010/main" val="38219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7887"/>
            <a:ext cx="8229600" cy="1143000"/>
          </a:xfrm>
        </p:spPr>
        <p:txBody>
          <a:bodyPr/>
          <a:lstStyle/>
          <a:p>
            <a:r>
              <a:rPr lang="en-US" dirty="0"/>
              <a:t>Functions and Subroutines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914400"/>
            <a:ext cx="4343400" cy="231242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 function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average(n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x)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integer           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charset="0"/>
              </a:rPr>
              <a:t>i</a:t>
            </a:r>
            <a:endParaRPr lang="en-US" sz="1600" b="1" dirty="0" smtClean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dimension(n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 :: x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               :: 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sum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sum = 0.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do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=1,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sum = sum +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x(i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enddo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average = sum /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real(n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end function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3352800"/>
            <a:ext cx="4343400" cy="275562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 b="1">
                <a:solidFill>
                  <a:srgbClr val="000000"/>
                </a:solidFill>
                <a:latin typeface="Courier New" charset="0"/>
              </a:defRPr>
            </a:lvl1pPr>
          </a:lstStyle>
          <a:p>
            <a:r>
              <a:rPr lang="en-US" dirty="0"/>
              <a:t>program </a:t>
            </a:r>
            <a:r>
              <a:rPr lang="en-US" dirty="0" err="1"/>
              <a:t>with_fct</a:t>
            </a:r>
            <a:endParaRPr lang="en-US" dirty="0"/>
          </a:p>
          <a:p>
            <a:r>
              <a:rPr lang="en-US" dirty="0"/>
              <a:t>! Declaration of variables</a:t>
            </a:r>
          </a:p>
          <a:p>
            <a:r>
              <a:rPr lang="en-US" dirty="0"/>
              <a:t>! Read data (</a:t>
            </a:r>
            <a:r>
              <a:rPr lang="en-US" dirty="0" err="1"/>
              <a:t>n,a</a:t>
            </a:r>
            <a:r>
              <a:rPr lang="en-US" dirty="0"/>
              <a:t>) from a file</a:t>
            </a:r>
          </a:p>
          <a:p>
            <a:endParaRPr lang="en-US" dirty="0"/>
          </a:p>
          <a:p>
            <a:r>
              <a:rPr lang="en-US" dirty="0"/>
              <a:t>! Calculate Average</a:t>
            </a:r>
          </a:p>
          <a:p>
            <a:r>
              <a:rPr lang="en-US" dirty="0"/>
              <a:t>aver = </a:t>
            </a:r>
            <a:r>
              <a:rPr lang="en-US" dirty="0" err="1"/>
              <a:t>average(n</a:t>
            </a:r>
            <a:r>
              <a:rPr lang="en-US" dirty="0"/>
              <a:t>, a)   ! Function</a:t>
            </a:r>
          </a:p>
          <a:p>
            <a:r>
              <a:rPr lang="en-US" dirty="0"/>
              <a:t>                       !   call</a:t>
            </a:r>
          </a:p>
          <a:p>
            <a:r>
              <a:rPr lang="en-US" dirty="0"/>
              <a:t>! Read more data (n2, a2)</a:t>
            </a:r>
          </a:p>
          <a:p>
            <a:r>
              <a:rPr lang="en-US" dirty="0"/>
              <a:t>open …; read …; close …</a:t>
            </a:r>
          </a:p>
          <a:p>
            <a:endParaRPr lang="en-US" dirty="0"/>
          </a:p>
          <a:p>
            <a:r>
              <a:rPr lang="en-US" dirty="0"/>
              <a:t>! Calculate Average again</a:t>
            </a:r>
          </a:p>
          <a:p>
            <a:r>
              <a:rPr lang="en-US" dirty="0"/>
              <a:t>aver2 = average(n2, a2)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914400"/>
            <a:ext cx="4495800" cy="52629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868"/>
                </a:solidFill>
              </a:rPr>
              <a:t>A subtask can be coded as a separate program unit/ external procedure: </a:t>
            </a:r>
          </a:p>
          <a:p>
            <a:r>
              <a:rPr lang="en-US" sz="1600" dirty="0" smtClean="0">
                <a:solidFill>
                  <a:srgbClr val="002868"/>
                </a:solidFill>
              </a:rPr>
              <a:t>a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function</a:t>
            </a:r>
            <a:r>
              <a:rPr lang="en-US" sz="1600" dirty="0" smtClean="0">
                <a:solidFill>
                  <a:srgbClr val="002868"/>
                </a:solidFill>
              </a:rPr>
              <a:t> or a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subroutine</a:t>
            </a:r>
          </a:p>
          <a:p>
            <a:endParaRPr lang="en-US" sz="1600" b="1" dirty="0" smtClean="0">
              <a:solidFill>
                <a:srgbClr val="002868"/>
              </a:solidFill>
              <a:latin typeface="Courier New" charset="0"/>
            </a:endParaRPr>
          </a:p>
          <a:p>
            <a:r>
              <a:rPr lang="en-US" sz="1600" u="sng" dirty="0" smtClean="0">
                <a:solidFill>
                  <a:srgbClr val="002868"/>
                </a:solidFill>
              </a:rPr>
              <a:t>Advantages are:</a:t>
            </a: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rgbClr val="002868"/>
                </a:solidFill>
              </a:rPr>
              <a:t> Reusable code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002868"/>
                </a:solidFill>
              </a:rPr>
              <a:t> Function can be called multiple times and 	with different arguments</a:t>
            </a: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rgbClr val="002868"/>
                </a:solidFill>
              </a:rPr>
              <a:t> Insulation from unintended side effects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002868"/>
                </a:solidFill>
              </a:rPr>
              <a:t> only variables in the argument list are  	communicated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002868"/>
                </a:solidFill>
              </a:rPr>
              <a:t> Local variables (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i, sum</a:t>
            </a:r>
            <a:r>
              <a:rPr lang="en-US" sz="1600" dirty="0" smtClean="0">
                <a:solidFill>
                  <a:srgbClr val="002868"/>
                </a:solidFill>
              </a:rPr>
              <a:t>) do not interfere</a:t>
            </a: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rgbClr val="002868"/>
                </a:solidFill>
              </a:rPr>
              <a:t> Independent testing of subtasks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002868"/>
                </a:solidFill>
              </a:rPr>
              <a:t> function compiled and tested separately</a:t>
            </a:r>
          </a:p>
          <a:p>
            <a:pPr lvl="1">
              <a:buFont typeface="Arial"/>
              <a:buChar char="•"/>
            </a:pPr>
            <a:endParaRPr lang="en-US" sz="1600" dirty="0" smtClean="0">
              <a:solidFill>
                <a:srgbClr val="002868"/>
              </a:solidFill>
            </a:endParaRPr>
          </a:p>
          <a:p>
            <a:r>
              <a:rPr lang="en-US" sz="1600" u="sng" dirty="0" smtClean="0">
                <a:solidFill>
                  <a:srgbClr val="002868"/>
                </a:solidFill>
              </a:rPr>
              <a:t>Note:</a:t>
            </a: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rgbClr val="002868"/>
                </a:solidFill>
              </a:rPr>
              <a:t> The names in the parameter lists (function and 	function call) need not to be the same</a:t>
            </a: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rgbClr val="002868"/>
                </a:solidFill>
              </a:rPr>
              <a:t> The types have to match, though</a:t>
            </a: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rgbClr val="002868"/>
                </a:solidFill>
              </a:rPr>
              <a:t> All arguments are "called by reference"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002868"/>
                </a:solidFill>
              </a:rPr>
              <a:t> No referencing/dereferencing</a:t>
            </a:r>
          </a:p>
        </p:txBody>
      </p:sp>
    </p:spTree>
    <p:extLst>
      <p:ext uri="{BB962C8B-B14F-4D97-AF65-F5344CB8AC3E}">
        <p14:creationId xmlns:p14="http://schemas.microsoft.com/office/powerpoint/2010/main" val="35926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6675"/>
            <a:ext cx="8229600" cy="1143000"/>
          </a:xfrm>
        </p:spPr>
        <p:txBody>
          <a:bodyPr/>
          <a:lstStyle/>
          <a:p>
            <a:r>
              <a:rPr lang="en-US" dirty="0"/>
              <a:t>Functions and Subroutines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1219200"/>
            <a:ext cx="4267200" cy="408522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real function </a:t>
            </a:r>
            <a:r>
              <a:rPr lang="en-US" sz="1600" b="1" dirty="0" err="1" smtClean="0">
                <a:solidFill>
                  <a:srgbClr val="008000"/>
                </a:solidFill>
                <a:latin typeface="Courier New" charset="0"/>
              </a:rPr>
              <a:t>aver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(n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x)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aver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 sum /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real(n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end function aver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real function aver2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(n, x, 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sum_x2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sum_x2</a:t>
            </a: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 …      ! Sum of x*x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aver2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 sum /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real(n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end function aver2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subroutine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1600" b="1" dirty="0" err="1" smtClean="0">
                <a:solidFill>
                  <a:srgbClr val="008000"/>
                </a:solidFill>
                <a:latin typeface="Courier New" charset="0"/>
              </a:rPr>
              <a:t>aver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x)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aver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 sum /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real(n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end subroutine aver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3429000"/>
            <a:ext cx="4724400" cy="275562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 b="1">
                <a:solidFill>
                  <a:srgbClr val="008000"/>
                </a:solidFill>
                <a:latin typeface="Courier New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program </a:t>
            </a:r>
            <a:r>
              <a:rPr lang="en-US" dirty="0" err="1">
                <a:solidFill>
                  <a:schemeClr val="tx1"/>
                </a:solidFill>
              </a:rPr>
              <a:t>fct_sub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integer, parameter :: </a:t>
            </a: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= 100</a:t>
            </a:r>
          </a:p>
          <a:p>
            <a:r>
              <a:rPr lang="en-US" dirty="0">
                <a:solidFill>
                  <a:schemeClr val="tx1"/>
                </a:solidFill>
              </a:rPr>
              <a:t>integer            :: 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real, </a:t>
            </a:r>
            <a:r>
              <a:rPr lang="en-US" dirty="0" err="1">
                <a:solidFill>
                  <a:schemeClr val="tx1"/>
                </a:solidFill>
              </a:rPr>
              <a:t>dimension(m</a:t>
            </a:r>
            <a:r>
              <a:rPr lang="en-US" dirty="0">
                <a:solidFill>
                  <a:schemeClr val="tx1"/>
                </a:solidFill>
              </a:rPr>
              <a:t>) :: a</a:t>
            </a:r>
          </a:p>
          <a:p>
            <a:r>
              <a:rPr lang="en-US" dirty="0">
                <a:solidFill>
                  <a:schemeClr val="tx1"/>
                </a:solidFill>
              </a:rPr>
              <a:t>real :: result, result2, result3 &amp;</a:t>
            </a:r>
          </a:p>
          <a:p>
            <a:r>
              <a:rPr lang="en-US" dirty="0">
                <a:solidFill>
                  <a:schemeClr val="tx1"/>
                </a:solidFill>
              </a:rPr>
              <a:t>        s2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result = </a:t>
            </a:r>
            <a:r>
              <a:rPr lang="en-US" dirty="0" err="1">
                <a:solidFill>
                  <a:schemeClr val="tx1"/>
                </a:solidFill>
              </a:rPr>
              <a:t>aver(n</a:t>
            </a:r>
            <a:r>
              <a:rPr lang="en-US" dirty="0">
                <a:solidFill>
                  <a:schemeClr val="tx1"/>
                </a:solidFill>
              </a:rPr>
              <a:t>, a)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result2 = aver2(n, a, s2) !changes s2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call average(result3, 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1066800"/>
            <a:ext cx="4495800" cy="30469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8000"/>
                </a:solidFill>
              </a:rPr>
              <a:t>Functions return a single value, an array or a derived type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868"/>
                </a:solidFill>
              </a:rPr>
              <a:t>Subroutines are like functions, but they do not return a value. To call a subroutine the keyword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</a:rPr>
              <a:t>call</a:t>
            </a:r>
            <a:r>
              <a:rPr lang="en-US" sz="1600" dirty="0">
                <a:solidFill>
                  <a:srgbClr val="002868"/>
                </a:solidFill>
              </a:rPr>
              <a:t> is </a:t>
            </a:r>
            <a:r>
              <a:rPr lang="en-US" sz="1600" dirty="0" smtClean="0">
                <a:solidFill>
                  <a:srgbClr val="002868"/>
                </a:solidFill>
              </a:rPr>
              <a:t>used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2868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A variable in the parameter list may also change its value (more details in upcoming slides)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Units and Procedures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Main Program</a:t>
            </a:r>
          </a:p>
          <a:p>
            <a:pPr lvl="1"/>
            <a:r>
              <a:rPr lang="en-US" sz="1800" dirty="0" smtClean="0"/>
              <a:t>only one main program 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Subroutines </a:t>
            </a:r>
          </a:p>
          <a:p>
            <a:pPr lvl="1"/>
            <a:r>
              <a:rPr lang="en-US" sz="1800" dirty="0" smtClean="0"/>
              <a:t>enables modular programming</a:t>
            </a:r>
          </a:p>
          <a:p>
            <a:pPr lvl="1"/>
            <a:r>
              <a:rPr lang="en-US" sz="1800" dirty="0" smtClean="0"/>
              <a:t>structured like main program, but with argument list</a:t>
            </a:r>
          </a:p>
          <a:p>
            <a:pPr lvl="1"/>
            <a:r>
              <a:rPr lang="en-US" sz="1800" dirty="0" smtClean="0"/>
              <a:t>may be internal or external</a:t>
            </a:r>
          </a:p>
          <a:p>
            <a:r>
              <a:rPr lang="en-US" sz="2000" b="1" dirty="0" smtClean="0">
                <a:solidFill>
                  <a:srgbClr val="660066"/>
                </a:solidFill>
              </a:rPr>
              <a:t>Functions</a:t>
            </a:r>
          </a:p>
          <a:p>
            <a:pPr lvl="1"/>
            <a:r>
              <a:rPr lang="en-US" sz="1800" dirty="0" smtClean="0"/>
              <a:t>similar to subroutines (argument list, structure)</a:t>
            </a:r>
          </a:p>
          <a:p>
            <a:pPr lvl="1"/>
            <a:r>
              <a:rPr lang="en-US" sz="1800" dirty="0" smtClean="0"/>
              <a:t>returns a value, so invoked within an expression</a:t>
            </a:r>
          </a:p>
          <a:p>
            <a:pPr lvl="1"/>
            <a:r>
              <a:rPr lang="en-US" sz="1800" dirty="0" smtClean="0"/>
              <a:t>may be internal or external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Modules</a:t>
            </a:r>
          </a:p>
          <a:p>
            <a:pPr lvl="1"/>
            <a:r>
              <a:rPr lang="en-US" sz="1800" dirty="0" smtClean="0"/>
              <a:t>provides the means for encapsulation of type declaration, data and routines</a:t>
            </a:r>
          </a:p>
          <a:p>
            <a:pPr lvl="1"/>
            <a:r>
              <a:rPr lang="en-US" sz="1800" dirty="0" smtClean="0"/>
              <a:t>can have public, private members</a:t>
            </a:r>
          </a:p>
        </p:txBody>
      </p:sp>
    </p:spTree>
    <p:extLst>
      <p:ext uri="{BB962C8B-B14F-4D97-AF65-F5344CB8AC3E}">
        <p14:creationId xmlns:p14="http://schemas.microsoft.com/office/powerpoint/2010/main" val="26664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541455"/>
            <a:ext cx="4114800" cy="22467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Program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Name</a:t>
            </a:r>
          </a:p>
          <a:p>
            <a:r>
              <a:rPr lang="en-US" sz="2000" b="1" i="1" dirty="0" smtClean="0">
                <a:solidFill>
                  <a:srgbClr val="000000"/>
                </a:solidFill>
                <a:latin typeface="Courier New" charset="0"/>
              </a:rPr>
              <a:t>   specifications</a:t>
            </a:r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 b="1" i="1" dirty="0" smtClean="0">
                <a:solidFill>
                  <a:srgbClr val="000000"/>
                </a:solidFill>
                <a:latin typeface="Courier New" charset="0"/>
              </a:rPr>
              <a:t>execution statements</a:t>
            </a:r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  [ contains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    internal routines ]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End Program 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[ </a:t>
            </a:r>
            <a:r>
              <a:rPr lang="en-US" sz="2000" b="1" i="1" dirty="0" smtClean="0">
                <a:solidFill>
                  <a:srgbClr val="FF0000"/>
                </a:solidFill>
                <a:latin typeface="Courier New" charset="0"/>
              </a:rPr>
              <a:t>Name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 ]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1323229"/>
            <a:ext cx="8229600" cy="4498975"/>
          </a:xfrm>
        </p:spPr>
        <p:txBody>
          <a:bodyPr>
            <a:spAutoFit/>
          </a:bodyPr>
          <a:lstStyle/>
          <a:p>
            <a:r>
              <a:rPr lang="en-US" sz="2400" dirty="0" smtClean="0"/>
              <a:t>Specifications include use of modules, implicit or strong typing, namelist declaration, type definitions’ variable declarations</a:t>
            </a:r>
          </a:p>
          <a:p>
            <a:r>
              <a:rPr lang="en-US" sz="2400" dirty="0" smtClean="0"/>
              <a:t>Internal routines are subroutines and/or functions defined inside encapsulating program unit</a:t>
            </a:r>
          </a:p>
        </p:txBody>
      </p:sp>
      <p:sp>
        <p:nvSpPr>
          <p:cNvPr id="107525" name="Line 4"/>
          <p:cNvSpPr>
            <a:spLocks noChangeShapeType="1"/>
          </p:cNvSpPr>
          <p:nvPr/>
        </p:nvSpPr>
        <p:spPr bwMode="auto">
          <a:xfrm flipH="1">
            <a:off x="3962400" y="5334000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7526" name="Text Box 5"/>
          <p:cNvSpPr txBox="1">
            <a:spLocks noChangeArrowheads="1"/>
          </p:cNvSpPr>
          <p:nvPr/>
        </p:nvSpPr>
        <p:spPr bwMode="auto">
          <a:xfrm>
            <a:off x="4876800" y="5105400"/>
            <a:ext cx="307358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Optional </a:t>
            </a:r>
            <a:r>
              <a:rPr lang="en-US" sz="2000" dirty="0">
                <a:solidFill>
                  <a:srgbClr val="FF0000"/>
                </a:solidFill>
              </a:rPr>
              <a:t>but recommended</a:t>
            </a:r>
          </a:p>
        </p:txBody>
      </p:sp>
    </p:spTree>
    <p:extLst>
      <p:ext uri="{BB962C8B-B14F-4D97-AF65-F5344CB8AC3E}">
        <p14:creationId xmlns:p14="http://schemas.microsoft.com/office/powerpoint/2010/main" val="31566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514600"/>
            <a:ext cx="5715000" cy="193899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subroutine name[ 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  <a:latin typeface="Courier New" charset="0"/>
              </a:rPr>
              <a:t>argument list</a:t>
            </a:r>
            <a:r>
              <a:rPr lang="en-US" sz="2000" b="1" dirty="0" smtClean="0">
                <a:solidFill>
                  <a:srgbClr val="C75B12"/>
                </a:solidFill>
                <a:latin typeface="Courier New" charset="0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]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 b="1" i="1" dirty="0" smtClean="0">
                <a:solidFill>
                  <a:srgbClr val="000000"/>
                </a:solidFill>
                <a:latin typeface="Courier New" charset="0"/>
              </a:rPr>
              <a:t>specification statements</a:t>
            </a:r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 b="1" i="1" dirty="0" smtClean="0">
                <a:solidFill>
                  <a:srgbClr val="000000"/>
                </a:solidFill>
                <a:latin typeface="Courier New" charset="0"/>
              </a:rPr>
              <a:t>execution statements</a:t>
            </a:r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[ contains</a:t>
            </a:r>
          </a:p>
          <a:p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     </a:t>
            </a:r>
            <a:r>
              <a:rPr lang="en-US" sz="2000" b="1" i="1" dirty="0" smtClean="0">
                <a:solidFill>
                  <a:srgbClr val="3366FF"/>
                </a:solidFill>
                <a:latin typeface="Courier New" charset="0"/>
              </a:rPr>
              <a:t>internal routines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 ]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end subroutine [ </a:t>
            </a:r>
            <a:r>
              <a:rPr lang="en-US" sz="2000" b="1" i="1" dirty="0" smtClean="0">
                <a:solidFill>
                  <a:srgbClr val="000000"/>
                </a:solidFill>
                <a:latin typeface="Courier New" charset="0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]</a:t>
            </a:r>
            <a:endParaRPr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109573" name="Freeform 6"/>
          <p:cNvSpPr>
            <a:spLocks/>
          </p:cNvSpPr>
          <p:nvPr/>
        </p:nvSpPr>
        <p:spPr bwMode="auto">
          <a:xfrm>
            <a:off x="4191000" y="3962400"/>
            <a:ext cx="2362200" cy="990600"/>
          </a:xfrm>
          <a:custGeom>
            <a:avLst/>
            <a:gdLst>
              <a:gd name="T0" fmla="*/ 0 w 1152"/>
              <a:gd name="T1" fmla="*/ 0 h 960"/>
              <a:gd name="T2" fmla="*/ 1152 w 1152"/>
              <a:gd name="T3" fmla="*/ 0 h 960"/>
              <a:gd name="T4" fmla="*/ 1152 w 1152"/>
              <a:gd name="T5" fmla="*/ 960 h 960"/>
              <a:gd name="T6" fmla="*/ 0 60000 65536"/>
              <a:gd name="T7" fmla="*/ 0 60000 65536"/>
              <a:gd name="T8" fmla="*/ 0 60000 65536"/>
              <a:gd name="T9" fmla="*/ 0 w 1152"/>
              <a:gd name="T10" fmla="*/ 0 h 960"/>
              <a:gd name="T11" fmla="*/ 1152 w 115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60">
                <a:moveTo>
                  <a:pt x="0" y="0"/>
                </a:moveTo>
                <a:lnTo>
                  <a:pt x="1152" y="0"/>
                </a:lnTo>
                <a:lnTo>
                  <a:pt x="1152" y="960"/>
                </a:lnTo>
              </a:path>
            </a:pathLst>
          </a:custGeom>
          <a:noFill/>
          <a:ln w="19050">
            <a:solidFill>
              <a:srgbClr val="002868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09574" name="Text Box 7"/>
          <p:cNvSpPr txBox="1">
            <a:spLocks noChangeArrowheads="1"/>
          </p:cNvSpPr>
          <p:nvPr/>
        </p:nvSpPr>
        <p:spPr bwMode="auto">
          <a:xfrm>
            <a:off x="4114800" y="4953000"/>
            <a:ext cx="3603696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2000" dirty="0">
                <a:solidFill>
                  <a:srgbClr val="3366FF"/>
                </a:solidFill>
              </a:rPr>
              <a:t>optional for external subroutines</a:t>
            </a:r>
          </a:p>
          <a:p>
            <a:pPr>
              <a:buFont typeface="Arial" charset="0"/>
              <a:buNone/>
            </a:pPr>
            <a:r>
              <a:rPr lang="en-US" sz="2000" dirty="0">
                <a:solidFill>
                  <a:srgbClr val="3366FF"/>
                </a:solidFill>
              </a:rPr>
              <a:t>prohibited for internal ones</a:t>
            </a:r>
          </a:p>
        </p:txBody>
      </p:sp>
      <p:sp>
        <p:nvSpPr>
          <p:cNvPr id="109575" name="Freeform 8"/>
          <p:cNvSpPr>
            <a:spLocks/>
          </p:cNvSpPr>
          <p:nvPr/>
        </p:nvSpPr>
        <p:spPr bwMode="auto">
          <a:xfrm>
            <a:off x="4343400" y="1981200"/>
            <a:ext cx="1524000" cy="533400"/>
          </a:xfrm>
          <a:custGeom>
            <a:avLst/>
            <a:gdLst>
              <a:gd name="T0" fmla="*/ 0 w 1344"/>
              <a:gd name="T1" fmla="*/ 336 h 336"/>
              <a:gd name="T2" fmla="*/ 0 w 1344"/>
              <a:gd name="T3" fmla="*/ 0 h 336"/>
              <a:gd name="T4" fmla="*/ 1344 w 1344"/>
              <a:gd name="T5" fmla="*/ 0 h 336"/>
              <a:gd name="T6" fmla="*/ 0 60000 65536"/>
              <a:gd name="T7" fmla="*/ 0 60000 65536"/>
              <a:gd name="T8" fmla="*/ 0 60000 65536"/>
              <a:gd name="T9" fmla="*/ 0 w 1344"/>
              <a:gd name="T10" fmla="*/ 0 h 336"/>
              <a:gd name="T11" fmla="*/ 1344 w 134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336">
                <a:moveTo>
                  <a:pt x="0" y="336"/>
                </a:moveTo>
                <a:lnTo>
                  <a:pt x="0" y="0"/>
                </a:lnTo>
                <a:lnTo>
                  <a:pt x="1344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576" name="Text Box 9"/>
          <p:cNvSpPr txBox="1">
            <a:spLocks noChangeArrowheads="1"/>
          </p:cNvSpPr>
          <p:nvPr/>
        </p:nvSpPr>
        <p:spPr bwMode="auto">
          <a:xfrm>
            <a:off x="5867400" y="1600200"/>
            <a:ext cx="28194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one way of passing</a:t>
            </a:r>
          </a:p>
          <a:p>
            <a:pPr>
              <a:buFont typeface="Arial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data to/from subroutines</a:t>
            </a:r>
          </a:p>
        </p:txBody>
      </p:sp>
    </p:spTree>
    <p:extLst>
      <p:ext uri="{BB962C8B-B14F-4D97-AF65-F5344CB8AC3E}">
        <p14:creationId xmlns:p14="http://schemas.microsoft.com/office/powerpoint/2010/main" val="28792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1623" name="Freeform 6"/>
          <p:cNvSpPr>
            <a:spLocks/>
          </p:cNvSpPr>
          <p:nvPr/>
        </p:nvSpPr>
        <p:spPr bwMode="auto">
          <a:xfrm>
            <a:off x="5715000" y="1676400"/>
            <a:ext cx="762000" cy="838200"/>
          </a:xfrm>
          <a:custGeom>
            <a:avLst/>
            <a:gdLst>
              <a:gd name="T0" fmla="*/ 0 w 1344"/>
              <a:gd name="T1" fmla="*/ 336 h 336"/>
              <a:gd name="T2" fmla="*/ 0 w 1344"/>
              <a:gd name="T3" fmla="*/ 0 h 336"/>
              <a:gd name="T4" fmla="*/ 1344 w 1344"/>
              <a:gd name="T5" fmla="*/ 0 h 336"/>
              <a:gd name="T6" fmla="*/ 0 60000 65536"/>
              <a:gd name="T7" fmla="*/ 0 60000 65536"/>
              <a:gd name="T8" fmla="*/ 0 60000 65536"/>
              <a:gd name="T9" fmla="*/ 0 w 1344"/>
              <a:gd name="T10" fmla="*/ 0 h 336"/>
              <a:gd name="T11" fmla="*/ 1344 w 134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336">
                <a:moveTo>
                  <a:pt x="0" y="336"/>
                </a:moveTo>
                <a:lnTo>
                  <a:pt x="0" y="0"/>
                </a:lnTo>
                <a:lnTo>
                  <a:pt x="1344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624" name="Text Box 7"/>
          <p:cNvSpPr txBox="1">
            <a:spLocks noChangeArrowheads="1"/>
          </p:cNvSpPr>
          <p:nvPr/>
        </p:nvSpPr>
        <p:spPr bwMode="auto">
          <a:xfrm>
            <a:off x="6477000" y="1143000"/>
            <a:ext cx="219155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One </a:t>
            </a:r>
            <a:r>
              <a:rPr lang="en-US" sz="2000" dirty="0">
                <a:solidFill>
                  <a:srgbClr val="FF0000"/>
                </a:solidFill>
              </a:rPr>
              <a:t>way of passing</a:t>
            </a:r>
          </a:p>
          <a:p>
            <a:pPr>
              <a:buFont typeface="Arial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data to/from </a:t>
            </a:r>
          </a:p>
          <a:p>
            <a:pPr>
              <a:buFont typeface="Arial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subroutines</a:t>
            </a:r>
          </a:p>
        </p:txBody>
      </p:sp>
      <p:sp>
        <p:nvSpPr>
          <p:cNvPr id="111625" name="Line 12"/>
          <p:cNvSpPr>
            <a:spLocks noChangeShapeType="1"/>
          </p:cNvSpPr>
          <p:nvPr/>
        </p:nvSpPr>
        <p:spPr bwMode="auto">
          <a:xfrm flipV="1">
            <a:off x="1676400" y="1905000"/>
            <a:ext cx="0" cy="6096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626" name="Text Box 13"/>
          <p:cNvSpPr txBox="1">
            <a:spLocks noChangeArrowheads="1"/>
          </p:cNvSpPr>
          <p:nvPr/>
        </p:nvSpPr>
        <p:spPr bwMode="auto">
          <a:xfrm>
            <a:off x="609600" y="1447800"/>
            <a:ext cx="2890535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3366FF"/>
                </a:solidFill>
              </a:rPr>
              <a:t>Could </a:t>
            </a:r>
            <a:r>
              <a:rPr lang="en-US" sz="2000" dirty="0">
                <a:solidFill>
                  <a:srgbClr val="3366FF"/>
                </a:solidFill>
              </a:rPr>
              <a:t>be scalar or array of</a:t>
            </a:r>
            <a:endParaRPr lang="en-US" sz="2000" dirty="0" smtClean="0">
              <a:solidFill>
                <a:srgbClr val="3366FF"/>
              </a:solidFill>
            </a:endParaRPr>
          </a:p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3366FF"/>
                </a:solidFill>
              </a:rPr>
              <a:t>intrinsic or </a:t>
            </a:r>
            <a:r>
              <a:rPr lang="en-US" sz="2000" dirty="0">
                <a:solidFill>
                  <a:srgbClr val="3366FF"/>
                </a:solidFill>
              </a:rPr>
              <a:t>derived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895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2514600"/>
            <a:ext cx="7162800" cy="22467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3366FF"/>
                </a:solidFill>
                <a:latin typeface="Courier New" charset="0"/>
              </a:rPr>
              <a:t>return-type</a:t>
            </a:r>
            <a:r>
              <a:rPr lang="en-US" sz="2000" b="1" dirty="0" smtClean="0">
                <a:solidFill>
                  <a:srgbClr val="0B69FF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function name[ 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  <a:latin typeface="Courier New" charset="0"/>
              </a:rPr>
              <a:t>argument list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]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 b="1" i="1" dirty="0" smtClean="0">
                <a:solidFill>
                  <a:srgbClr val="000000"/>
                </a:solidFill>
                <a:latin typeface="Courier New" charset="0"/>
              </a:rPr>
              <a:t>specification statements</a:t>
            </a:r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 b="1" i="1" dirty="0" smtClean="0">
                <a:solidFill>
                  <a:srgbClr val="000000"/>
                </a:solidFill>
                <a:latin typeface="Courier New" charset="0"/>
              </a:rPr>
              <a:t>execution statements</a:t>
            </a:r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[ contains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     </a:t>
            </a:r>
            <a:r>
              <a:rPr lang="en-US" sz="2000" b="1" i="1" dirty="0" smtClean="0">
                <a:solidFill>
                  <a:srgbClr val="008000"/>
                </a:solidFill>
                <a:latin typeface="Courier New" charset="0"/>
              </a:rPr>
              <a:t>internal routines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 ]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end function [ </a:t>
            </a:r>
            <a:r>
              <a:rPr lang="en-US" sz="2000" b="1" i="1" dirty="0" smtClean="0">
                <a:solidFill>
                  <a:srgbClr val="000000"/>
                </a:solidFill>
                <a:latin typeface="Courier New" charset="0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]</a:t>
            </a:r>
          </a:p>
          <a:p>
            <a:endParaRPr lang="en-US" sz="2000" dirty="0"/>
          </a:p>
        </p:txBody>
      </p:sp>
      <p:sp>
        <p:nvSpPr>
          <p:cNvPr id="111621" name="Freeform 4"/>
          <p:cNvSpPr>
            <a:spLocks/>
          </p:cNvSpPr>
          <p:nvPr/>
        </p:nvSpPr>
        <p:spPr bwMode="auto">
          <a:xfrm>
            <a:off x="4419600" y="3962400"/>
            <a:ext cx="457200" cy="1219200"/>
          </a:xfrm>
          <a:custGeom>
            <a:avLst/>
            <a:gdLst>
              <a:gd name="T0" fmla="*/ 0 w 1152"/>
              <a:gd name="T1" fmla="*/ 0 h 960"/>
              <a:gd name="T2" fmla="*/ 1152 w 1152"/>
              <a:gd name="T3" fmla="*/ 0 h 960"/>
              <a:gd name="T4" fmla="*/ 1152 w 1152"/>
              <a:gd name="T5" fmla="*/ 960 h 960"/>
              <a:gd name="T6" fmla="*/ 0 60000 65536"/>
              <a:gd name="T7" fmla="*/ 0 60000 65536"/>
              <a:gd name="T8" fmla="*/ 0 60000 65536"/>
              <a:gd name="T9" fmla="*/ 0 w 1152"/>
              <a:gd name="T10" fmla="*/ 0 h 960"/>
              <a:gd name="T11" fmla="*/ 1152 w 115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60">
                <a:moveTo>
                  <a:pt x="0" y="0"/>
                </a:moveTo>
                <a:lnTo>
                  <a:pt x="1152" y="0"/>
                </a:lnTo>
                <a:lnTo>
                  <a:pt x="1152" y="960"/>
                </a:lnTo>
              </a:path>
            </a:pathLst>
          </a:custGeom>
          <a:noFill/>
          <a:ln w="1905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2895600" y="5105400"/>
            <a:ext cx="3603696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Optional </a:t>
            </a:r>
            <a:r>
              <a:rPr lang="en-US" sz="2000" dirty="0">
                <a:solidFill>
                  <a:srgbClr val="008000"/>
                </a:solidFill>
              </a:rPr>
              <a:t>for external subroutines</a:t>
            </a:r>
          </a:p>
          <a:p>
            <a:pPr>
              <a:buFont typeface="Arial" charset="0"/>
              <a:buNone/>
            </a:pPr>
            <a:r>
              <a:rPr lang="en-US" sz="2000" dirty="0">
                <a:solidFill>
                  <a:srgbClr val="008000"/>
                </a:solidFill>
              </a:rPr>
              <a:t>prohibited for internal ones</a:t>
            </a:r>
          </a:p>
        </p:txBody>
      </p:sp>
    </p:spTree>
    <p:extLst>
      <p:ext uri="{BB962C8B-B14F-4D97-AF65-F5344CB8AC3E}">
        <p14:creationId xmlns:p14="http://schemas.microsoft.com/office/powerpoint/2010/main" val="40631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Same structure as a subroutine, but returns a scalar or array of intrinsic or derived type</a:t>
            </a:r>
          </a:p>
          <a:p>
            <a:endParaRPr lang="en-US" sz="1000" dirty="0" smtClean="0"/>
          </a:p>
          <a:p>
            <a:r>
              <a:rPr lang="en-US" dirty="0" smtClean="0"/>
              <a:t>Ideally, should not change any of the arguments passed to it</a:t>
            </a:r>
          </a:p>
          <a:p>
            <a:endParaRPr lang="en-US" sz="1000" dirty="0" smtClean="0"/>
          </a:p>
          <a:p>
            <a:r>
              <a:rPr lang="en-US" dirty="0" smtClean="0"/>
              <a:t>External functions can contain internal routines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Master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1118</Words>
  <Application>Microsoft Office PowerPoint</Application>
  <PresentationFormat>On-screen Show (4:3)</PresentationFormat>
  <Paragraphs>237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Final Master Template Clean</vt:lpstr>
      <vt:lpstr>1_Office Theme</vt:lpstr>
      <vt:lpstr>2_Office Theme</vt:lpstr>
      <vt:lpstr>Introduction to Scientific Programming</vt:lpstr>
      <vt:lpstr>Functions and Subroutines</vt:lpstr>
      <vt:lpstr>Functions and Subroutines</vt:lpstr>
      <vt:lpstr>Functions and Subroutines</vt:lpstr>
      <vt:lpstr>Program Units and Procedures</vt:lpstr>
      <vt:lpstr>Main Program</vt:lpstr>
      <vt:lpstr>Subroutines</vt:lpstr>
      <vt:lpstr>Functions</vt:lpstr>
      <vt:lpstr>Functions</vt:lpstr>
      <vt:lpstr>Arguments</vt:lpstr>
      <vt:lpstr>Arguments</vt:lpstr>
      <vt:lpstr>License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Kantner</dc:creator>
  <cp:lastModifiedBy>Steven Kantner</cp:lastModifiedBy>
  <cp:revision>20</cp:revision>
  <dcterms:created xsi:type="dcterms:W3CDTF">2013-10-11T18:52:39Z</dcterms:created>
  <dcterms:modified xsi:type="dcterms:W3CDTF">2014-05-22T20:36:20Z</dcterms:modified>
</cp:coreProperties>
</file>