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5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2423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134414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4021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201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7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309"/>
            <a:ext cx="8229600" cy="674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286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F0DC342F-6423-FB42-9ED9-C30673E57A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240847"/>
            <a:ext cx="8229600" cy="625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57200" y="2821045"/>
            <a:ext cx="8229600" cy="242167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Copy Fortran Source Code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91905" y="3044874"/>
            <a:ext cx="79737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0090"/>
                </a:solidFill>
                <a:latin typeface="+mn-lt"/>
                <a:cs typeface="Courier New"/>
              </a:defRPr>
            </a:lvl1pPr>
          </a:lstStyle>
          <a:p>
            <a:pPr lvl="0"/>
            <a:r>
              <a:rPr lang="en-US" dirty="0" smtClean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19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0414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2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" y="6275472"/>
            <a:ext cx="2069101" cy="5291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arrays of assumed shape</a:t>
            </a:r>
          </a:p>
          <a:p>
            <a:endParaRPr lang="en-US" dirty="0" smtClean="0"/>
          </a:p>
          <a:p>
            <a:r>
              <a:rPr lang="en-US" dirty="0" smtClean="0"/>
              <a:t>Optional arguments</a:t>
            </a:r>
          </a:p>
          <a:p>
            <a:endParaRPr lang="en-US" dirty="0" smtClean="0"/>
          </a:p>
          <a:p>
            <a:r>
              <a:rPr lang="en-US" dirty="0" smtClean="0"/>
              <a:t>Keyword arguments</a:t>
            </a:r>
          </a:p>
          <a:p>
            <a:endParaRPr lang="en-US" dirty="0" smtClean="0"/>
          </a:p>
          <a:p>
            <a:r>
              <a:rPr lang="en-US" dirty="0" smtClean="0"/>
              <a:t>Intent: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In, Out,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InOut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4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Assumed-Shape and Automatic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2806"/>
            <a:ext cx="8229600" cy="2095456"/>
          </a:xfrm>
        </p:spPr>
        <p:txBody>
          <a:bodyPr/>
          <a:lstStyle/>
          <a:p>
            <a:r>
              <a:rPr lang="en-US" dirty="0" smtClean="0"/>
              <a:t>Swap has to be in a module (explicit interface)</a:t>
            </a:r>
          </a:p>
          <a:p>
            <a:r>
              <a:rPr lang="en-US" dirty="0" smtClean="0"/>
              <a:t>Calling routine has to </a:t>
            </a:r>
            <a:r>
              <a:rPr lang="en-US" dirty="0" smtClean="0">
                <a:solidFill>
                  <a:srgbClr val="0000FF"/>
                </a:solidFill>
              </a:rPr>
              <a:t>use</a:t>
            </a:r>
            <a:r>
              <a:rPr lang="en-US" dirty="0" smtClean="0"/>
              <a:t> the module containing the subroutine swap</a:t>
            </a:r>
          </a:p>
          <a:p>
            <a:r>
              <a:rPr lang="en-US" dirty="0" smtClean="0"/>
              <a:t>No need to communicate the shape of the array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size(a) </a:t>
            </a:r>
            <a:r>
              <a:rPr lang="en-US" dirty="0" smtClean="0"/>
              <a:t>returns the size of a, used to determine the size of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work</a:t>
            </a:r>
          </a:p>
          <a:p>
            <a:r>
              <a:rPr lang="en-US" dirty="0" smtClean="0"/>
              <a:t>Automatic array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work</a:t>
            </a:r>
            <a:r>
              <a:rPr lang="en-US" dirty="0" smtClean="0"/>
              <a:t> appears and disappears automatically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1161967"/>
            <a:ext cx="8229600" cy="2421679"/>
          </a:xfrm>
        </p:spPr>
        <p:txBody>
          <a:bodyPr/>
          <a:lstStyle/>
          <a:p>
            <a:r>
              <a:rPr lang="en-US" dirty="0"/>
              <a:t>subroutine swap(a, b)</a:t>
            </a:r>
          </a:p>
          <a:p>
            <a:r>
              <a:rPr lang="en-US" dirty="0"/>
              <a:t>real, dimension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)       </a:t>
            </a:r>
            <a:r>
              <a:rPr lang="en-US" dirty="0"/>
              <a:t>::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b  </a:t>
            </a:r>
            <a:r>
              <a:rPr lang="en-US" dirty="0"/>
              <a:t>! Assumed shape arrays</a:t>
            </a:r>
          </a:p>
          <a:p>
            <a:r>
              <a:rPr lang="en-US" dirty="0"/>
              <a:t>real, dimension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FF0000"/>
                </a:solidFill>
              </a:rPr>
              <a:t>(a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 </a:t>
            </a:r>
            <a:r>
              <a:rPr lang="en-US" dirty="0"/>
              <a:t>:: work  ! Scratch array</a:t>
            </a:r>
          </a:p>
          <a:p>
            <a:r>
              <a:rPr lang="en-US" dirty="0"/>
              <a:t>     ! work is an automatic array on the Stack</a:t>
            </a:r>
          </a:p>
          <a:p>
            <a:r>
              <a:rPr lang="en-US" dirty="0"/>
              <a:t>work = a                      ! Array syntax</a:t>
            </a:r>
          </a:p>
          <a:p>
            <a:r>
              <a:rPr lang="en-US" dirty="0"/>
              <a:t>a    = b                          </a:t>
            </a:r>
          </a:p>
          <a:p>
            <a:r>
              <a:rPr lang="en-US" dirty="0"/>
              <a:t>b    = work                       </a:t>
            </a:r>
          </a:p>
          <a:p>
            <a:r>
              <a:rPr lang="en-US" dirty="0"/>
              <a:t>end subroutine swap </a:t>
            </a:r>
          </a:p>
        </p:txBody>
      </p:sp>
    </p:spTree>
    <p:extLst>
      <p:ext uri="{BB962C8B-B14F-4D97-AF65-F5344CB8AC3E}">
        <p14:creationId xmlns:p14="http://schemas.microsoft.com/office/powerpoint/2010/main" val="14873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1094643"/>
            <a:ext cx="8229600" cy="625084"/>
          </a:xfrm>
        </p:spPr>
        <p:txBody>
          <a:bodyPr/>
          <a:lstStyle/>
          <a:p>
            <a:r>
              <a:rPr lang="en-US" b="0" dirty="0" smtClean="0">
                <a:solidFill>
                  <a:srgbClr val="002868"/>
                </a:solidFill>
              </a:rPr>
              <a:t>Assumed-Shape and Automatic Arrays</a:t>
            </a:r>
            <a:endParaRPr lang="en-US" b="0" dirty="0">
              <a:solidFill>
                <a:srgbClr val="002868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271437" y="1883706"/>
            <a:ext cx="4449610" cy="4043208"/>
          </a:xfrm>
        </p:spPr>
        <p:txBody>
          <a:bodyPr/>
          <a:lstStyle/>
          <a:p>
            <a:r>
              <a:rPr lang="en-US" dirty="0"/>
              <a:t>module routines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subroutine swap(a, b)</a:t>
            </a:r>
          </a:p>
          <a:p>
            <a:r>
              <a:rPr lang="en-US" dirty="0"/>
              <a:t>real, dimension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)       </a:t>
            </a:r>
            <a:r>
              <a:rPr lang="en-US" dirty="0"/>
              <a:t>:: </a:t>
            </a:r>
            <a:r>
              <a:rPr lang="en-US" dirty="0" smtClean="0"/>
              <a:t>a</a:t>
            </a:r>
            <a:r>
              <a:rPr lang="en-US" dirty="0"/>
              <a:t>, b</a:t>
            </a:r>
          </a:p>
          <a:p>
            <a:r>
              <a:rPr lang="en-US" dirty="0"/>
              <a:t>real, dimension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FF0000"/>
                </a:solidFill>
              </a:rPr>
              <a:t>(a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 </a:t>
            </a:r>
            <a:r>
              <a:rPr lang="en-US" dirty="0"/>
              <a:t>::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/>
              <a:t>work = a                      </a:t>
            </a:r>
          </a:p>
          <a:p>
            <a:r>
              <a:rPr lang="en-US" dirty="0"/>
              <a:t>a    = b                          </a:t>
            </a:r>
          </a:p>
          <a:p>
            <a:r>
              <a:rPr lang="en-US" dirty="0"/>
              <a:t>b    = work                       </a:t>
            </a:r>
          </a:p>
          <a:p>
            <a:r>
              <a:rPr lang="en-US" dirty="0"/>
              <a:t>end subroutine swap               </a:t>
            </a:r>
          </a:p>
          <a:p>
            <a:r>
              <a:rPr lang="en-US" dirty="0"/>
              <a:t>end module routines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796524" y="1883706"/>
            <a:ext cx="3890276" cy="4043208"/>
          </a:xfrm>
        </p:spPr>
        <p:txBody>
          <a:bodyPr/>
          <a:lstStyle/>
          <a:p>
            <a:r>
              <a:rPr lang="en-US" dirty="0"/>
              <a:t>program main</a:t>
            </a:r>
          </a:p>
          <a:p>
            <a:endParaRPr lang="en-US" dirty="0"/>
          </a:p>
          <a:p>
            <a:r>
              <a:rPr lang="en-US" dirty="0"/>
              <a:t>use routines</a:t>
            </a:r>
          </a:p>
          <a:p>
            <a:endParaRPr lang="en-US" dirty="0"/>
          </a:p>
          <a:p>
            <a:r>
              <a:rPr lang="en-US" dirty="0"/>
              <a:t>integer, parameter :: n = 100</a:t>
            </a:r>
          </a:p>
          <a:p>
            <a:r>
              <a:rPr lang="en-US" dirty="0"/>
              <a:t>real, dimension(n) :: x, y</a:t>
            </a:r>
          </a:p>
          <a:p>
            <a:endParaRPr lang="en-US" dirty="0"/>
          </a:p>
          <a:p>
            <a:r>
              <a:rPr lang="en-US" dirty="0"/>
              <a:t>call swap(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end program</a:t>
            </a:r>
          </a:p>
        </p:txBody>
      </p:sp>
    </p:spTree>
    <p:extLst>
      <p:ext uri="{BB962C8B-B14F-4D97-AF65-F5344CB8AC3E}">
        <p14:creationId xmlns:p14="http://schemas.microsoft.com/office/powerpoint/2010/main" val="26744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081"/>
            <a:ext cx="8229600" cy="674107"/>
          </a:xfrm>
        </p:spPr>
        <p:txBody>
          <a:bodyPr/>
          <a:lstStyle/>
          <a:p>
            <a:r>
              <a:rPr lang="en-US" dirty="0" smtClean="0"/>
              <a:t>Optional parameters require an explicit interface</a:t>
            </a:r>
          </a:p>
          <a:p>
            <a:r>
              <a:rPr lang="en-US" dirty="0" smtClean="0"/>
              <a:t>Optional parameters may not be changed, if they are not passed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319912" y="2049328"/>
            <a:ext cx="3901716" cy="3746616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my_module</a:t>
            </a:r>
            <a:endParaRPr lang="en-US" dirty="0"/>
          </a:p>
          <a:p>
            <a:r>
              <a:rPr lang="en-US" dirty="0"/>
              <a:t>subroutine </a:t>
            </a:r>
            <a:r>
              <a:rPr lang="en-US" dirty="0" err="1"/>
              <a:t>calc</a:t>
            </a:r>
            <a:r>
              <a:rPr lang="en-US" dirty="0"/>
              <a:t>(a, b, c, d)</a:t>
            </a:r>
          </a:p>
          <a:p>
            <a:r>
              <a:rPr lang="en-US" dirty="0"/>
              <a:t>real           :: a, b, c</a:t>
            </a:r>
          </a:p>
          <a:p>
            <a:r>
              <a:rPr lang="en-US" dirty="0"/>
              <a:t>real, 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 </a:t>
            </a:r>
            <a:r>
              <a:rPr lang="en-US" dirty="0"/>
              <a:t>:: d</a:t>
            </a:r>
          </a:p>
          <a:p>
            <a:r>
              <a:rPr lang="en-US" dirty="0"/>
              <a:t>real           :: start</a:t>
            </a:r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present</a:t>
            </a:r>
            <a:r>
              <a:rPr lang="en-US" dirty="0" smtClean="0"/>
              <a:t>(</a:t>
            </a:r>
            <a:r>
              <a:rPr lang="en-US" dirty="0"/>
              <a:t>d)) then</a:t>
            </a:r>
          </a:p>
          <a:p>
            <a:r>
              <a:rPr lang="en-US" dirty="0"/>
              <a:t>  start = d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d    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d_new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else</a:t>
            </a:r>
          </a:p>
          <a:p>
            <a:r>
              <a:rPr lang="en-US" dirty="0"/>
              <a:t>  start = 0.</a:t>
            </a:r>
          </a:p>
          <a:p>
            <a:r>
              <a:rPr lang="en-US" dirty="0" err="1"/>
              <a:t>endif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465458" y="2050553"/>
            <a:ext cx="4332460" cy="1393465"/>
          </a:xfrm>
        </p:spPr>
        <p:txBody>
          <a:bodyPr/>
          <a:lstStyle/>
          <a:p>
            <a:r>
              <a:rPr lang="en-US" dirty="0"/>
              <a:t>subroutine </a:t>
            </a:r>
            <a:r>
              <a:rPr lang="en-US" dirty="0" err="1"/>
              <a:t>upper_level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my_module</a:t>
            </a:r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/>
              <a:t>(  1.,   2.,   3.,   4.)</a:t>
            </a:r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/>
              <a:t>(  1.,   2.,   3.)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65458" y="3759144"/>
            <a:ext cx="4332460" cy="2036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optional</a:t>
            </a:r>
            <a:r>
              <a:rPr lang="en-US" dirty="0" smtClean="0"/>
              <a:t> parameters have to be placed at the end (but see also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938"/>
            <a:ext cx="8229600" cy="674107"/>
          </a:xfrm>
        </p:spPr>
        <p:txBody>
          <a:bodyPr/>
          <a:lstStyle/>
          <a:p>
            <a:r>
              <a:rPr lang="en-US" dirty="0" smtClean="0"/>
              <a:t>Keyword parameters require an explicit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1610205"/>
            <a:ext cx="3878835" cy="3298378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my_module</a:t>
            </a:r>
            <a:endParaRPr lang="en-US" dirty="0"/>
          </a:p>
          <a:p>
            <a:r>
              <a:rPr lang="en-US" dirty="0"/>
              <a:t>subroutine </a:t>
            </a:r>
            <a:r>
              <a:rPr lang="en-US" dirty="0" err="1"/>
              <a:t>calc</a:t>
            </a:r>
            <a:r>
              <a:rPr lang="en-US" dirty="0"/>
              <a:t>(a, b, c, d)</a:t>
            </a:r>
          </a:p>
          <a:p>
            <a:r>
              <a:rPr lang="en-US" dirty="0"/>
              <a:t>real           :: a, b, c</a:t>
            </a:r>
          </a:p>
          <a:p>
            <a:r>
              <a:rPr lang="en-US" dirty="0"/>
              <a:t>real, optional :: d</a:t>
            </a:r>
          </a:p>
          <a:p>
            <a:r>
              <a:rPr lang="en-US" dirty="0"/>
              <a:t>real           :: start</a:t>
            </a:r>
          </a:p>
          <a:p>
            <a:r>
              <a:rPr lang="en-US" dirty="0"/>
              <a:t>if (present(d)) then</a:t>
            </a:r>
          </a:p>
          <a:p>
            <a:r>
              <a:rPr lang="en-US" dirty="0"/>
              <a:t>  start = d</a:t>
            </a:r>
          </a:p>
          <a:p>
            <a:r>
              <a:rPr lang="en-US" dirty="0"/>
              <a:t>  d     = </a:t>
            </a:r>
            <a:r>
              <a:rPr lang="en-US" dirty="0" err="1"/>
              <a:t>d_new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start = 0.</a:t>
            </a:r>
          </a:p>
          <a:p>
            <a:r>
              <a:rPr lang="en-US" dirty="0" err="1"/>
              <a:t>endif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488435" y="1610206"/>
            <a:ext cx="4286602" cy="3298378"/>
          </a:xfrm>
        </p:spPr>
        <p:txBody>
          <a:bodyPr/>
          <a:lstStyle/>
          <a:p>
            <a:r>
              <a:rPr lang="en-US" dirty="0"/>
              <a:t>subroutine </a:t>
            </a:r>
            <a:r>
              <a:rPr lang="en-US" dirty="0" err="1"/>
              <a:t>upper_level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my_module</a:t>
            </a:r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/>
              <a:t>(  1.,   2.,   3.,   4.)</a:t>
            </a:r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/>
              <a:t>(  1.,   2.,   3.)</a:t>
            </a:r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a=</a:t>
            </a:r>
            <a:r>
              <a:rPr lang="en-US" dirty="0" smtClean="0"/>
              <a:t>1</a:t>
            </a:r>
            <a:r>
              <a:rPr lang="en-US" dirty="0"/>
              <a:t>., </a:t>
            </a:r>
            <a:r>
              <a:rPr lang="en-US" dirty="0" smtClean="0">
                <a:solidFill>
                  <a:srgbClr val="FF0000"/>
                </a:solidFill>
              </a:rPr>
              <a:t>b=</a:t>
            </a:r>
            <a:r>
              <a:rPr lang="en-US" dirty="0" smtClean="0"/>
              <a:t>2</a:t>
            </a:r>
            <a:r>
              <a:rPr lang="en-US" dirty="0"/>
              <a:t>., </a:t>
            </a:r>
            <a:r>
              <a:rPr lang="en-US" dirty="0" smtClean="0">
                <a:solidFill>
                  <a:srgbClr val="FF0000"/>
                </a:solidFill>
              </a:rPr>
              <a:t>c=</a:t>
            </a:r>
            <a:r>
              <a:rPr lang="en-US" dirty="0" smtClean="0"/>
              <a:t>3</a:t>
            </a:r>
            <a:r>
              <a:rPr lang="en-US" dirty="0"/>
              <a:t>., </a:t>
            </a:r>
            <a:r>
              <a:rPr lang="en-US" dirty="0" smtClean="0">
                <a:solidFill>
                  <a:srgbClr val="FF0000"/>
                </a:solidFill>
              </a:rPr>
              <a:t>d=</a:t>
            </a:r>
            <a:r>
              <a:rPr lang="en-US" dirty="0" smtClean="0"/>
              <a:t>4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b=</a:t>
            </a:r>
            <a:r>
              <a:rPr lang="en-US" dirty="0" smtClean="0"/>
              <a:t>2</a:t>
            </a:r>
            <a:r>
              <a:rPr lang="en-US" dirty="0"/>
              <a:t>., </a:t>
            </a:r>
            <a:r>
              <a:rPr lang="en-US" dirty="0" smtClean="0">
                <a:solidFill>
                  <a:srgbClr val="FF0000"/>
                </a:solidFill>
              </a:rPr>
              <a:t>d=</a:t>
            </a:r>
            <a:r>
              <a:rPr lang="en-US" dirty="0" smtClean="0"/>
              <a:t>4</a:t>
            </a:r>
            <a:r>
              <a:rPr lang="en-US" dirty="0"/>
              <a:t>., </a:t>
            </a:r>
            <a:r>
              <a:rPr lang="en-US" dirty="0" smtClean="0">
                <a:solidFill>
                  <a:srgbClr val="FF0000"/>
                </a:solidFill>
              </a:rPr>
              <a:t>a=</a:t>
            </a:r>
            <a:r>
              <a:rPr lang="en-US" dirty="0" smtClean="0"/>
              <a:t>1</a:t>
            </a:r>
            <a:r>
              <a:rPr lang="en-US" dirty="0"/>
              <a:t>., </a:t>
            </a:r>
            <a:r>
              <a:rPr lang="en-US" dirty="0" smtClean="0">
                <a:solidFill>
                  <a:srgbClr val="FF0000"/>
                </a:solidFill>
              </a:rPr>
              <a:t>c=</a:t>
            </a:r>
            <a:r>
              <a:rPr lang="en-US" dirty="0" smtClean="0"/>
              <a:t>3</a:t>
            </a:r>
            <a:r>
              <a:rPr lang="en-US" dirty="0"/>
              <a:t>.)</a:t>
            </a:r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/>
              <a:t>(  1.,   2.,   3., </a:t>
            </a:r>
            <a:r>
              <a:rPr lang="en-US" dirty="0" smtClean="0">
                <a:solidFill>
                  <a:srgbClr val="FF0000"/>
                </a:solidFill>
              </a:rPr>
              <a:t>d=</a:t>
            </a:r>
            <a:r>
              <a:rPr lang="en-US" dirty="0" smtClean="0"/>
              <a:t>4</a:t>
            </a:r>
            <a:r>
              <a:rPr lang="en-US" dirty="0"/>
              <a:t>.)</a:t>
            </a:r>
          </a:p>
          <a:p>
            <a:r>
              <a:rPr lang="en-US" dirty="0"/>
              <a:t>call </a:t>
            </a:r>
            <a:r>
              <a:rPr lang="en-US" dirty="0" err="1"/>
              <a:t>calc</a:t>
            </a:r>
            <a:r>
              <a:rPr lang="en-US" dirty="0"/>
              <a:t>(  1.,   2., </a:t>
            </a:r>
            <a:r>
              <a:rPr lang="en-US" dirty="0" smtClean="0">
                <a:solidFill>
                  <a:srgbClr val="FF0000"/>
                </a:solidFill>
              </a:rPr>
              <a:t>d=</a:t>
            </a:r>
            <a:r>
              <a:rPr lang="en-US" dirty="0" smtClean="0"/>
              <a:t>4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c=</a:t>
            </a:r>
            <a:r>
              <a:rPr lang="en-US" dirty="0" smtClean="0"/>
              <a:t>3</a:t>
            </a:r>
            <a:r>
              <a:rPr lang="en-US" dirty="0"/>
              <a:t>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073381"/>
            <a:ext cx="8229600" cy="674107"/>
          </a:xfrm>
        </p:spPr>
        <p:txBody>
          <a:bodyPr/>
          <a:lstStyle/>
          <a:p>
            <a:r>
              <a:rPr lang="en-US" dirty="0" smtClean="0"/>
              <a:t>Positional parameters first, then keyword arguments</a:t>
            </a:r>
          </a:p>
          <a:p>
            <a:r>
              <a:rPr lang="en-US" dirty="0" smtClean="0"/>
              <a:t>Optional parameters may be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Intent: In, Out, </a:t>
            </a:r>
            <a:r>
              <a:rPr lang="en-US" dirty="0" err="1" smtClean="0"/>
              <a:t>InOut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403"/>
            <a:ext cx="8229600" cy="674107"/>
          </a:xfrm>
        </p:spPr>
        <p:txBody>
          <a:bodyPr/>
          <a:lstStyle/>
          <a:p>
            <a:r>
              <a:rPr lang="en-US" dirty="0" smtClean="0"/>
              <a:t>Formalize if a parameter is:</a:t>
            </a:r>
          </a:p>
          <a:p>
            <a:pPr lvl="1"/>
            <a:r>
              <a:rPr lang="en-US" sz="2000" dirty="0" smtClean="0"/>
              <a:t>Input: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intent(in)</a:t>
            </a:r>
          </a:p>
          <a:p>
            <a:pPr lvl="1"/>
            <a:r>
              <a:rPr lang="en-US" sz="2000" dirty="0" smtClean="0"/>
              <a:t>Output: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intent(in)</a:t>
            </a:r>
          </a:p>
          <a:p>
            <a:pPr lvl="1"/>
            <a:r>
              <a:rPr lang="en-US" sz="2000" dirty="0" smtClean="0"/>
              <a:t>Both: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intent(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inout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2511989"/>
            <a:ext cx="8229600" cy="2421679"/>
          </a:xfrm>
        </p:spPr>
        <p:txBody>
          <a:bodyPr/>
          <a:lstStyle/>
          <a:p>
            <a:r>
              <a:rPr lang="en-US" dirty="0"/>
              <a:t>subroutine </a:t>
            </a:r>
            <a:r>
              <a:rPr lang="en-US" dirty="0" err="1"/>
              <a:t>calc</a:t>
            </a:r>
            <a:r>
              <a:rPr lang="en-US" dirty="0"/>
              <a:t>(result, a, b, c, d)</a:t>
            </a:r>
          </a:p>
          <a:p>
            <a:r>
              <a:rPr lang="en-US" dirty="0"/>
              <a:t>! This routine calculates ...</a:t>
            </a:r>
          </a:p>
          <a:p>
            <a:r>
              <a:rPr lang="en-US" dirty="0"/>
              <a:t>!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 </a:t>
            </a:r>
            <a:r>
              <a:rPr lang="en-US" dirty="0"/>
              <a:t>a, b, c</a:t>
            </a:r>
          </a:p>
          <a:p>
            <a:r>
              <a:rPr lang="en-US" dirty="0"/>
              <a:t>!  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: </a:t>
            </a:r>
            <a:r>
              <a:rPr lang="en-US" dirty="0"/>
              <a:t>result</a:t>
            </a:r>
          </a:p>
          <a:p>
            <a:r>
              <a:rPr lang="en-US" dirty="0"/>
              <a:t>!   d is scratch data: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real,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>
                <a:solidFill>
                  <a:srgbClr val="FF0000"/>
                </a:solidFill>
              </a:rPr>
              <a:t>(out</a:t>
            </a:r>
            <a:r>
              <a:rPr lang="en-US" dirty="0" smtClean="0">
                <a:solidFill>
                  <a:srgbClr val="FF0000"/>
                </a:solidFill>
              </a:rPr>
              <a:t>)   </a:t>
            </a:r>
            <a:r>
              <a:rPr lang="en-US" dirty="0"/>
              <a:t>:: result</a:t>
            </a:r>
          </a:p>
          <a:p>
            <a:r>
              <a:rPr lang="en-US" dirty="0"/>
              <a:t>real,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>
                <a:solidFill>
                  <a:srgbClr val="FF0000"/>
                </a:solidFill>
              </a:rPr>
              <a:t>(in</a:t>
            </a:r>
            <a:r>
              <a:rPr lang="en-US" dirty="0" smtClean="0">
                <a:solidFill>
                  <a:srgbClr val="FF0000"/>
                </a:solidFill>
              </a:rPr>
              <a:t>)    </a:t>
            </a:r>
            <a:r>
              <a:rPr lang="en-US" dirty="0"/>
              <a:t>:: a, b, c</a:t>
            </a:r>
          </a:p>
          <a:p>
            <a:r>
              <a:rPr lang="en-US" dirty="0"/>
              <a:t>real,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inout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/>
              <a:t>:: 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938279"/>
            <a:ext cx="8229600" cy="674107"/>
          </a:xfrm>
        </p:spPr>
        <p:txBody>
          <a:bodyPr/>
          <a:lstStyle/>
          <a:p>
            <a:r>
              <a:rPr lang="en-US" dirty="0" smtClean="0"/>
              <a:t>You will put this information in the comment anyway, won't you?</a:t>
            </a:r>
          </a:p>
          <a:p>
            <a:r>
              <a:rPr lang="en-US" dirty="0" smtClean="0"/>
              <a:t>Improves maintainability</a:t>
            </a:r>
          </a:p>
          <a:p>
            <a:r>
              <a:rPr lang="en-US" dirty="0" smtClean="0"/>
              <a:t>Compiler will check for misuse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Intent In/Out/</a:t>
            </a:r>
            <a:r>
              <a:rPr lang="en-US" dirty="0" err="1" smtClean="0"/>
              <a:t>InOut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real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949452"/>
            <a:ext cx="8229600" cy="3360921"/>
          </a:xfrm>
        </p:spPr>
        <p:txBody>
          <a:bodyPr/>
          <a:lstStyle/>
          <a:p>
            <a:r>
              <a:rPr lang="fr-FR" dirty="0" err="1"/>
              <a:t>subroutine</a:t>
            </a:r>
            <a:r>
              <a:rPr lang="fr-FR" dirty="0"/>
              <a:t> </a:t>
            </a:r>
            <a:r>
              <a:rPr lang="fr-FR" dirty="0" err="1"/>
              <a:t>calc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, a, b, c, d</a:t>
            </a:r>
            <a:r>
              <a:rPr lang="fr-FR" dirty="0" smtClean="0"/>
              <a:t>) :</a:t>
            </a:r>
            <a:r>
              <a:rPr lang="fr-FR" dirty="0"/>
              <a:t>: x</a:t>
            </a:r>
          </a:p>
          <a:p>
            <a:r>
              <a:rPr lang="fr-FR" dirty="0"/>
              <a:t>real, </a:t>
            </a:r>
            <a:r>
              <a:rPr lang="fr-FR" dirty="0" smtClean="0">
                <a:solidFill>
                  <a:srgbClr val="FF0000"/>
                </a:solidFill>
              </a:rPr>
              <a:t>intent(out)</a:t>
            </a:r>
            <a:r>
              <a:rPr lang="fr-FR" dirty="0" smtClean="0"/>
              <a:t>                   :</a:t>
            </a:r>
            <a:r>
              <a:rPr lang="fr-FR" dirty="0"/>
              <a:t>: </a:t>
            </a:r>
            <a:r>
              <a:rPr lang="fr-FR" dirty="0" err="1"/>
              <a:t>result</a:t>
            </a:r>
            <a:endParaRPr lang="fr-FR" dirty="0"/>
          </a:p>
          <a:p>
            <a:r>
              <a:rPr lang="fr-FR" dirty="0"/>
              <a:t>real, </a:t>
            </a:r>
            <a:r>
              <a:rPr lang="fr-FR" dirty="0" smtClean="0">
                <a:solidFill>
                  <a:srgbClr val="FF0000"/>
                </a:solidFill>
              </a:rPr>
              <a:t>intent</a:t>
            </a:r>
            <a:r>
              <a:rPr lang="fr-FR" dirty="0">
                <a:solidFill>
                  <a:srgbClr val="FF0000"/>
                </a:solidFill>
              </a:rPr>
              <a:t>(in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r>
              <a:rPr lang="fr-FR" dirty="0" smtClean="0"/>
              <a:t>                    :</a:t>
            </a:r>
            <a:r>
              <a:rPr lang="fr-FR" dirty="0"/>
              <a:t>: a, b, c</a:t>
            </a:r>
          </a:p>
          <a:p>
            <a:r>
              <a:rPr lang="fr-FR" dirty="0"/>
              <a:t>real, </a:t>
            </a:r>
            <a:r>
              <a:rPr lang="fr-FR" dirty="0" smtClean="0">
                <a:solidFill>
                  <a:srgbClr val="FF0000"/>
                </a:solidFill>
              </a:rPr>
              <a:t>intent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inout</a:t>
            </a:r>
            <a:r>
              <a:rPr lang="fr-FR" dirty="0" smtClean="0">
                <a:solidFill>
                  <a:srgbClr val="FF0000"/>
                </a:solidFill>
              </a:rPr>
              <a:t>)                 </a:t>
            </a:r>
            <a:r>
              <a:rPr lang="fr-FR" dirty="0" smtClean="0"/>
              <a:t>:</a:t>
            </a:r>
            <a:r>
              <a:rPr lang="fr-FR" dirty="0"/>
              <a:t>: d</a:t>
            </a:r>
          </a:p>
          <a:p>
            <a:r>
              <a:rPr lang="fr-FR" dirty="0"/>
              <a:t>x      = </a:t>
            </a:r>
            <a:r>
              <a:rPr lang="fr-FR" dirty="0" err="1"/>
              <a:t>result</a:t>
            </a:r>
            <a:r>
              <a:rPr lang="fr-FR" dirty="0"/>
              <a:t>    !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smtClean="0"/>
              <a:t>not </a:t>
            </a:r>
            <a:r>
              <a:rPr lang="fr-FR" dirty="0"/>
              <a:t>compile</a:t>
            </a:r>
          </a:p>
          <a:p>
            <a:r>
              <a:rPr lang="fr-FR" dirty="0" err="1"/>
              <a:t>result</a:t>
            </a:r>
            <a:r>
              <a:rPr lang="fr-FR" dirty="0"/>
              <a:t> = x</a:t>
            </a:r>
          </a:p>
          <a:p>
            <a:r>
              <a:rPr lang="fr-FR" dirty="0"/>
              <a:t>a      = x         !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smtClean="0"/>
              <a:t>not </a:t>
            </a:r>
            <a:r>
              <a:rPr lang="fr-FR" dirty="0"/>
              <a:t>compile</a:t>
            </a:r>
          </a:p>
          <a:p>
            <a:r>
              <a:rPr lang="fr-FR" dirty="0"/>
              <a:t>x      = a</a:t>
            </a:r>
          </a:p>
          <a:p>
            <a:r>
              <a:rPr lang="fr-FR" dirty="0"/>
              <a:t>x      = d</a:t>
            </a:r>
          </a:p>
          <a:p>
            <a:r>
              <a:rPr lang="fr-FR" dirty="0"/>
              <a:t>d      =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1456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190"/>
            <a:ext cx="8229600" cy="1734855"/>
          </a:xfrm>
        </p:spPr>
        <p:txBody>
          <a:bodyPr>
            <a:noAutofit/>
          </a:bodyPr>
          <a:lstStyle/>
          <a:p>
            <a:r>
              <a:rPr lang="en-US" dirty="0" smtClean="0"/>
              <a:t>Implicit interfaces rely solely on argument positions</a:t>
            </a:r>
          </a:p>
          <a:p>
            <a:r>
              <a:rPr lang="en-US" dirty="0" smtClean="0"/>
              <a:t>Implicit interfaces are error prone and should be avoided </a:t>
            </a:r>
          </a:p>
          <a:p>
            <a:r>
              <a:rPr lang="en-US" dirty="0" smtClean="0"/>
              <a:t>Only the address is passed</a:t>
            </a:r>
          </a:p>
          <a:p>
            <a:r>
              <a:rPr lang="en-US" dirty="0" smtClean="0"/>
              <a:t>Implicit interfaces can easily be converted into explicit interfaces</a:t>
            </a:r>
          </a:p>
          <a:p>
            <a:r>
              <a:rPr lang="en-US" dirty="0" smtClean="0"/>
              <a:t>Subprograms that are part of modules have explicit interfaces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3071919"/>
            <a:ext cx="8229600" cy="2939414"/>
          </a:xfrm>
        </p:spPr>
        <p:txBody>
          <a:bodyPr/>
          <a:lstStyle/>
          <a:p>
            <a:r>
              <a:rPr lang="en-US" dirty="0"/>
              <a:t>program implicit</a:t>
            </a:r>
          </a:p>
          <a:p>
            <a:r>
              <a:rPr lang="en-US" dirty="0"/>
              <a:t>integer :: i      ! Integer(4-bytes) in main program</a:t>
            </a:r>
          </a:p>
          <a:p>
            <a:r>
              <a:rPr lang="en-US" dirty="0"/>
              <a:t>real    :: r      ! Real(4-bytes)    in main program</a:t>
            </a:r>
          </a:p>
          <a:p>
            <a:r>
              <a:rPr lang="en-US" dirty="0"/>
              <a:t>call sub(i, r)    ! Actual arguments: Integer, Real</a:t>
            </a:r>
          </a:p>
          <a:p>
            <a:r>
              <a:rPr lang="en-US" dirty="0"/>
              <a:t>end program</a:t>
            </a:r>
          </a:p>
          <a:p>
            <a:endParaRPr lang="en-US" dirty="0"/>
          </a:p>
          <a:p>
            <a:r>
              <a:rPr lang="en-US" dirty="0"/>
              <a:t>subroutine sub(x, j)   ! Dummy arguments: Real, Integer</a:t>
            </a:r>
          </a:p>
          <a:p>
            <a:r>
              <a:rPr lang="en-US" dirty="0"/>
              <a:t>integer :: j</a:t>
            </a:r>
          </a:p>
          <a:p>
            <a:r>
              <a:rPr lang="en-US" dirty="0"/>
              <a:t>real    :: x</a:t>
            </a:r>
          </a:p>
          <a:p>
            <a:r>
              <a:rPr lang="en-US" dirty="0"/>
              <a:t>end subroutine</a:t>
            </a:r>
          </a:p>
        </p:txBody>
      </p:sp>
    </p:spTree>
    <p:extLst>
      <p:ext uri="{BB962C8B-B14F-4D97-AF65-F5344CB8AC3E}">
        <p14:creationId xmlns:p14="http://schemas.microsoft.com/office/powerpoint/2010/main" val="14749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</a:t>
            </a:r>
            <a:r>
              <a:rPr lang="en-US" dirty="0" smtClean="0">
                <a:solidFill>
                  <a:srgbClr val="800000"/>
                </a:solidFill>
              </a:rPr>
              <a:t> Implicit</a:t>
            </a:r>
            <a:r>
              <a:rPr lang="en-US" dirty="0" smtClean="0"/>
              <a:t>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Explicit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1874178"/>
            <a:ext cx="8229600" cy="987111"/>
          </a:xfrm>
        </p:spPr>
        <p:txBody>
          <a:bodyPr/>
          <a:lstStyle/>
          <a:p>
            <a:r>
              <a:rPr lang="en-US" dirty="0"/>
              <a:t>subroutine 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/>
              <a:t>...)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call       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00000"/>
                </a:solidFill>
              </a:rPr>
              <a:t>z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, </a:t>
            </a:r>
            <a:r>
              <a:rPr lang="en-US" dirty="0"/>
              <a:t>...)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1176620"/>
            <a:ext cx="8229600" cy="674687"/>
          </a:xfrm>
        </p:spPr>
        <p:txBody>
          <a:bodyPr/>
          <a:lstStyle/>
          <a:p>
            <a:r>
              <a:rPr lang="en-US" dirty="0" smtClean="0"/>
              <a:t>Implicit interface: matching positions (matching of types is of no concern)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57200" y="3186969"/>
            <a:ext cx="8229600" cy="2725337"/>
          </a:xfrm>
        </p:spPr>
        <p:txBody>
          <a:bodyPr>
            <a:normAutofit/>
          </a:bodyPr>
          <a:lstStyle/>
          <a:p>
            <a:r>
              <a:rPr lang="en-US" dirty="0" smtClean="0"/>
              <a:t>The subroutine may be compiled separately (separate file) from the other routines(s) or the main program that calls the subroutine</a:t>
            </a:r>
          </a:p>
          <a:p>
            <a:r>
              <a:rPr lang="en-US" dirty="0" smtClean="0"/>
              <a:t>The position is the only information available</a:t>
            </a:r>
          </a:p>
          <a:p>
            <a:r>
              <a:rPr lang="en-US" dirty="0" smtClean="0"/>
              <a:t>A reference to a variable is:</a:t>
            </a:r>
          </a:p>
          <a:p>
            <a:pPr lvl="1"/>
            <a:r>
              <a:rPr lang="en-US" sz="2000" dirty="0" smtClean="0"/>
              <a:t>Where it is stored (address)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only this information is used</a:t>
            </a:r>
          </a:p>
          <a:p>
            <a:pPr lvl="1"/>
            <a:r>
              <a:rPr lang="en-US" sz="2000" dirty="0" smtClean="0">
                <a:sym typeface="Wingdings"/>
              </a:rPr>
              <a:t>What the type is (type)</a:t>
            </a:r>
          </a:p>
          <a:p>
            <a:pPr lvl="1"/>
            <a:r>
              <a:rPr lang="en-US" sz="2000" dirty="0" smtClean="0">
                <a:sym typeface="Wingdings"/>
              </a:rPr>
              <a:t>How many elements (scalar:1; </a:t>
            </a:r>
            <a:r>
              <a:rPr lang="en-US" sz="2000" dirty="0" err="1" smtClean="0">
                <a:sym typeface="Wingdings"/>
              </a:rPr>
              <a:t>array:n</a:t>
            </a:r>
            <a:r>
              <a:rPr lang="en-US" sz="2000" dirty="0" smtClean="0">
                <a:sym typeface="Wingding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0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Implicit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800000"/>
                </a:solidFill>
                <a:sym typeface="Wingdings"/>
              </a:rPr>
              <a:t>Explicit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822"/>
            <a:ext cx="8229600" cy="674107"/>
          </a:xfrm>
        </p:spPr>
        <p:txBody>
          <a:bodyPr/>
          <a:lstStyle/>
          <a:p>
            <a:r>
              <a:rPr lang="en-US" dirty="0" smtClean="0"/>
              <a:t>Explicit interfaces do not solely rely on positional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1576162"/>
            <a:ext cx="8229600" cy="2150659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>
                <a:solidFill>
                  <a:srgbClr val="0000FF"/>
                </a:solidFill>
              </a:rPr>
              <a:t>my_module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contains</a:t>
            </a:r>
            <a:endParaRPr lang="en-US" dirty="0"/>
          </a:p>
          <a:p>
            <a:r>
              <a:rPr lang="en-US" dirty="0"/>
              <a:t>subroutine </a:t>
            </a:r>
            <a:r>
              <a:rPr lang="en-US" dirty="0" smtClean="0"/>
              <a:t>s(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 ...)</a:t>
            </a:r>
          </a:p>
          <a:p>
            <a:r>
              <a:rPr lang="en-US" dirty="0" smtClean="0"/>
              <a:t>.</a:t>
            </a:r>
            <a:r>
              <a:rPr lang="en-US" dirty="0"/>
              <a:t>..</a:t>
            </a:r>
          </a:p>
          <a:p>
            <a:r>
              <a:rPr lang="en-US" dirty="0"/>
              <a:t>subroutine </a:t>
            </a:r>
            <a:r>
              <a:rPr lang="en-US" dirty="0" err="1"/>
              <a:t>upper_level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my_module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call       s(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z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, ..</a:t>
            </a:r>
            <a:r>
              <a:rPr lang="en-US" dirty="0" smtClean="0"/>
              <a:t>.)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73393"/>
            <a:ext cx="8229600" cy="1059487"/>
          </a:xfrm>
        </p:spPr>
        <p:txBody>
          <a:bodyPr>
            <a:noAutofit/>
          </a:bodyPr>
          <a:lstStyle/>
          <a:p>
            <a:r>
              <a:rPr lang="en-US" dirty="0" smtClean="0"/>
              <a:t>Modules have to be compiled first, or…</a:t>
            </a:r>
          </a:p>
          <a:p>
            <a:r>
              <a:rPr lang="en-US" dirty="0" smtClean="0"/>
              <a:t>Module has to come first in file (before being used)</a:t>
            </a:r>
          </a:p>
          <a:p>
            <a:r>
              <a:rPr lang="en-US" dirty="0" smtClean="0"/>
              <a:t>Compilation of a module results in a .mod file</a:t>
            </a:r>
          </a:p>
          <a:p>
            <a:r>
              <a:rPr lang="en-US" dirty="0" smtClean="0"/>
              <a:t>During compilation of subroutine upper-level, the (content of the) module 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my_module</a:t>
            </a:r>
            <a:r>
              <a:rPr lang="en-US" dirty="0" smtClean="0"/>
              <a:t>) is known through the .mod file 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my_module.mod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Interfaces: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426"/>
            <a:ext cx="8229600" cy="674107"/>
          </a:xfrm>
        </p:spPr>
        <p:txBody>
          <a:bodyPr/>
          <a:lstStyle/>
          <a:p>
            <a:r>
              <a:rPr lang="en-US" dirty="0" smtClean="0"/>
              <a:t>More than the address is communicated</a:t>
            </a:r>
          </a:p>
          <a:p>
            <a:r>
              <a:rPr lang="en-US" dirty="0" smtClean="0"/>
              <a:t>Scalars and Arrays: Types</a:t>
            </a:r>
          </a:p>
          <a:p>
            <a:r>
              <a:rPr lang="en-US" dirty="0" smtClean="0"/>
              <a:t>Arrays: Rank and Shape (next slides)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2271833"/>
            <a:ext cx="8229600" cy="3838151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 smtClean="0">
                <a:solidFill>
                  <a:srgbClr val="0000FF"/>
                </a:solidFill>
              </a:rPr>
              <a:t>my_module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contains</a:t>
            </a:r>
            <a:endParaRPr lang="en-US" dirty="0"/>
          </a:p>
          <a:p>
            <a:r>
              <a:rPr lang="en-US" dirty="0"/>
              <a:t>subroutine </a:t>
            </a:r>
            <a:r>
              <a:rPr lang="en-US" dirty="0" smtClean="0"/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 ...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integer </a:t>
            </a:r>
            <a:r>
              <a:rPr lang="en-US" dirty="0"/>
              <a:t>:: n       ! These declarations have to match</a:t>
            </a:r>
          </a:p>
          <a:p>
            <a:r>
              <a:rPr lang="en-US" dirty="0"/>
              <a:t>real    :: a, b    !  --- \" ---</a:t>
            </a:r>
          </a:p>
          <a:p>
            <a:r>
              <a:rPr lang="en-US" dirty="0"/>
              <a:t>complex :: c       !  --- \" ---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subroutine </a:t>
            </a:r>
            <a:r>
              <a:rPr lang="en-US" dirty="0" err="1"/>
              <a:t>upper_level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 smtClean="0"/>
              <a:t>my_module</a:t>
            </a:r>
            <a:endParaRPr lang="en-US" dirty="0" smtClean="0"/>
          </a:p>
          <a:p>
            <a:r>
              <a:rPr lang="en-US" dirty="0" smtClean="0"/>
              <a:t>integer </a:t>
            </a:r>
            <a:r>
              <a:rPr lang="en-US" dirty="0"/>
              <a:t>:: m       ! These declarations have to match</a:t>
            </a:r>
          </a:p>
          <a:p>
            <a:r>
              <a:rPr lang="en-US" dirty="0"/>
              <a:t>real    :: x, y    !  --- \" ---</a:t>
            </a:r>
          </a:p>
          <a:p>
            <a:r>
              <a:rPr lang="en-US" dirty="0"/>
              <a:t>complex :: z       !  --- \" ---</a:t>
            </a:r>
          </a:p>
          <a:p>
            <a:r>
              <a:rPr lang="en-US" dirty="0"/>
              <a:t>call       s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z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, ...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an Array Implicitly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1948453"/>
            <a:ext cx="8229600" cy="2742733"/>
          </a:xfrm>
        </p:spPr>
        <p:txBody>
          <a:bodyPr/>
          <a:lstStyle/>
          <a:p>
            <a:r>
              <a:rPr lang="en-US" dirty="0"/>
              <a:t>program main</a:t>
            </a:r>
          </a:p>
          <a:p>
            <a:r>
              <a:rPr lang="en-US" dirty="0"/>
              <a:t>integer, parameter :: n = 100</a:t>
            </a:r>
          </a:p>
          <a:p>
            <a:r>
              <a:rPr lang="en-US" dirty="0"/>
              <a:t>real, dimension(n) ::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            </a:t>
            </a:r>
            <a:r>
              <a:rPr lang="en-US" dirty="0"/>
              <a:t>! This allocates memory</a:t>
            </a:r>
          </a:p>
          <a:p>
            <a:r>
              <a:rPr lang="en-US" dirty="0"/>
              <a:t>call sub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/>
              <a:t>n)</a:t>
            </a:r>
          </a:p>
          <a:p>
            <a:endParaRPr lang="en-US" dirty="0"/>
          </a:p>
          <a:p>
            <a:r>
              <a:rPr lang="en-US" dirty="0"/>
              <a:t>subroutine sub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800000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dirty="0"/>
              <a:t>m)      ! Explicit shape dummy array</a:t>
            </a:r>
          </a:p>
          <a:p>
            <a:r>
              <a:rPr lang="en-US" dirty="0"/>
              <a:t>integer            :: m</a:t>
            </a:r>
          </a:p>
          <a:p>
            <a:r>
              <a:rPr lang="en-US" dirty="0"/>
              <a:t>real, dimension(m) :: </a:t>
            </a:r>
            <a:r>
              <a:rPr lang="en-US" dirty="0" smtClean="0">
                <a:solidFill>
                  <a:srgbClr val="800000"/>
                </a:solidFill>
              </a:rPr>
              <a:t>y</a:t>
            </a:r>
            <a:r>
              <a:rPr lang="en-US" dirty="0" smtClean="0"/>
              <a:t>   </a:t>
            </a:r>
            <a:r>
              <a:rPr lang="en-US" dirty="0"/>
              <a:t>! This does </a:t>
            </a:r>
            <a:r>
              <a:rPr lang="en-US" dirty="0" smtClean="0"/>
              <a:t>not </a:t>
            </a:r>
            <a:r>
              <a:rPr lang="en-US" dirty="0"/>
              <a:t>allocate memory!</a:t>
            </a:r>
          </a:p>
          <a:p>
            <a:r>
              <a:rPr lang="en-US" dirty="0"/>
              <a:t>                          ! </a:t>
            </a:r>
            <a:r>
              <a:rPr lang="en-US" dirty="0" smtClean="0">
                <a:solidFill>
                  <a:srgbClr val="8000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/>
              <a:t>is a dummy parameter!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87438"/>
            <a:ext cx="8229600" cy="674687"/>
          </a:xfrm>
        </p:spPr>
        <p:txBody>
          <a:bodyPr/>
          <a:lstStyle/>
          <a:p>
            <a:r>
              <a:rPr lang="en-US" dirty="0" smtClean="0"/>
              <a:t>Traditional scheme (implicit interface): Shapes of the</a:t>
            </a:r>
            <a:r>
              <a:rPr lang="en-US" dirty="0" smtClean="0">
                <a:solidFill>
                  <a:srgbClr val="0000FF"/>
                </a:solidFill>
              </a:rPr>
              <a:t> actual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800000"/>
                </a:solidFill>
              </a:rPr>
              <a:t>dummy</a:t>
            </a:r>
            <a:r>
              <a:rPr lang="en-US" dirty="0" smtClean="0"/>
              <a:t> array (may) have to agree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878755"/>
            <a:ext cx="8229600" cy="1185462"/>
          </a:xfrm>
        </p:spPr>
        <p:txBody>
          <a:bodyPr/>
          <a:lstStyle/>
          <a:p>
            <a:r>
              <a:rPr lang="en-US" dirty="0" smtClean="0"/>
              <a:t>You can, of course, play some games here</a:t>
            </a:r>
          </a:p>
          <a:p>
            <a:r>
              <a:rPr lang="en-US" dirty="0" smtClean="0"/>
              <a:t>The shape and size do not have to match, but you have to explicitly declare the shape and size in the subroutine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65"/>
            <a:ext cx="8229600" cy="803443"/>
          </a:xfrm>
        </p:spPr>
        <p:txBody>
          <a:bodyPr/>
          <a:lstStyle/>
          <a:p>
            <a:r>
              <a:rPr lang="en-US" dirty="0" smtClean="0"/>
              <a:t>Passing Assumed-Shape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1419658"/>
            <a:ext cx="8229600" cy="4760621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my_module</a:t>
            </a:r>
            <a:r>
              <a:rPr lang="en-US" dirty="0"/>
              <a:t>    ! Remember: The module has</a:t>
            </a:r>
          </a:p>
          <a:p>
            <a:r>
              <a:rPr lang="en-US" dirty="0"/>
              <a:t>contains            ! to be placed first in source file</a:t>
            </a:r>
          </a:p>
          <a:p>
            <a:r>
              <a:rPr lang="en-US" dirty="0"/>
              <a:t>subroutine sub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real, dimension(:)   ::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! Rank = 1 (:)</a:t>
            </a:r>
          </a:p>
          <a:p>
            <a:r>
              <a:rPr lang="en-US" dirty="0"/>
              <a:t>real, dimension(:,:) ::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! Rank = 2 (:,:)</a:t>
            </a:r>
          </a:p>
          <a:p>
            <a:r>
              <a:rPr lang="en-US" dirty="0"/>
              <a:t>print *, size(a)          ! prints 100</a:t>
            </a:r>
          </a:p>
          <a:p>
            <a:r>
              <a:rPr lang="en-US" dirty="0"/>
              <a:t>print *, size(b), size(b,1), size(b,2)</a:t>
            </a:r>
          </a:p>
          <a:p>
            <a:r>
              <a:rPr lang="en-US" dirty="0"/>
              <a:t>                          ! prints 4000, 50, 80</a:t>
            </a:r>
          </a:p>
          <a:p>
            <a:r>
              <a:rPr lang="en-US" dirty="0"/>
              <a:t>end module</a:t>
            </a:r>
          </a:p>
          <a:p>
            <a:endParaRPr lang="en-US" dirty="0"/>
          </a:p>
          <a:p>
            <a:r>
              <a:rPr lang="en-US" dirty="0"/>
              <a:t>subroutine </a:t>
            </a:r>
            <a:r>
              <a:rPr lang="en-US" dirty="0" err="1"/>
              <a:t>upper_level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my_module</a:t>
            </a:r>
            <a:r>
              <a:rPr lang="en-US" dirty="0"/>
              <a:t>        ! Remember: Use module after it has</a:t>
            </a:r>
          </a:p>
          <a:p>
            <a:r>
              <a:rPr lang="en-US" dirty="0"/>
              <a:t>                     ! been declared (or compiled)</a:t>
            </a:r>
          </a:p>
          <a:p>
            <a:r>
              <a:rPr lang="en-US" dirty="0"/>
              <a:t>real, dimension(100)   :: 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  </a:t>
            </a:r>
            <a:r>
              <a:rPr lang="en-US" dirty="0"/>
              <a:t>! Rank = 1, Shape = [100]</a:t>
            </a:r>
          </a:p>
          <a:p>
            <a:r>
              <a:rPr lang="en-US" dirty="0"/>
              <a:t>real, dimension(50,80) :: 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 smtClean="0"/>
              <a:t>  </a:t>
            </a:r>
            <a:r>
              <a:rPr lang="en-US" dirty="0"/>
              <a:t>! Rank = 2, Shape = [50,80]</a:t>
            </a:r>
          </a:p>
          <a:p>
            <a:r>
              <a:rPr lang="en-US" dirty="0"/>
              <a:t>call sub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7628" y="878508"/>
            <a:ext cx="375557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868"/>
                </a:solidFill>
              </a:rPr>
              <a:t>Use this in the homework!</a:t>
            </a:r>
            <a:endParaRPr lang="en-US" sz="2400" dirty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635"/>
            <a:ext cx="8229600" cy="4392741"/>
          </a:xfrm>
        </p:spPr>
        <p:txBody>
          <a:bodyPr/>
          <a:lstStyle/>
          <a:p>
            <a:r>
              <a:rPr lang="en-US" dirty="0" smtClean="0"/>
              <a:t>Always use explicit interface</a:t>
            </a:r>
          </a:p>
          <a:p>
            <a:r>
              <a:rPr lang="en-US" dirty="0" smtClean="0"/>
              <a:t>Use implicit interfaces </a:t>
            </a:r>
            <a:r>
              <a:rPr lang="en-US" b="1" dirty="0" smtClean="0"/>
              <a:t>only</a:t>
            </a:r>
            <a:r>
              <a:rPr lang="en-US" dirty="0" smtClean="0"/>
              <a:t> if you want to do something extraordinary</a:t>
            </a:r>
          </a:p>
          <a:p>
            <a:pPr lvl="1"/>
            <a:r>
              <a:rPr lang="en-US" sz="2000" dirty="0" smtClean="0"/>
              <a:t>changing from one type to another without type conversion</a:t>
            </a:r>
          </a:p>
          <a:p>
            <a:pPr lvl="1"/>
            <a:r>
              <a:rPr lang="en-US" sz="2000" dirty="0" smtClean="0"/>
              <a:t>Changing the rank of an array</a:t>
            </a:r>
          </a:p>
          <a:p>
            <a:r>
              <a:rPr lang="en-US" dirty="0" smtClean="0"/>
              <a:t>Remember that the information in the module has to be made available before your use a module</a:t>
            </a:r>
          </a:p>
          <a:p>
            <a:pPr lvl="1"/>
            <a:r>
              <a:rPr lang="en-US" sz="2000" dirty="0" smtClean="0"/>
              <a:t>One file: module has o come first, before it is used</a:t>
            </a:r>
          </a:p>
          <a:p>
            <a:pPr lvl="1"/>
            <a:r>
              <a:rPr lang="en-US" sz="2000" dirty="0" smtClean="0"/>
              <a:t>Multiple files: compile file with the module first</a:t>
            </a:r>
          </a:p>
          <a:p>
            <a:r>
              <a:rPr lang="en-US" dirty="0" smtClean="0"/>
              <a:t>Place subprograms (functions and subroutines) after the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contains </a:t>
            </a:r>
            <a:r>
              <a:rPr lang="en-US" dirty="0" smtClean="0"/>
              <a:t>statement in the module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1303813" y="4558930"/>
            <a:ext cx="2894933" cy="1568891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my_mod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contains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subroutine sub(...)</a:t>
            </a:r>
          </a:p>
          <a:p>
            <a:r>
              <a:rPr lang="en-US" dirty="0"/>
              <a:t>end subroutine</a:t>
            </a:r>
          </a:p>
          <a:p>
            <a:r>
              <a:rPr lang="en-US" dirty="0"/>
              <a:t>end module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idx="14"/>
          </p:nvPr>
        </p:nvSpPr>
        <p:spPr>
          <a:xfrm>
            <a:off x="4545209" y="4558930"/>
            <a:ext cx="2894933" cy="1568891"/>
          </a:xfrm>
        </p:spPr>
        <p:txBody>
          <a:bodyPr/>
          <a:lstStyle/>
          <a:p>
            <a:r>
              <a:rPr lang="en-US" dirty="0"/>
              <a:t>subroutine upper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my_mod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call sub(...)</a:t>
            </a:r>
          </a:p>
          <a:p>
            <a:r>
              <a:rPr lang="en-US" dirty="0"/>
              <a:t>end subroutine</a:t>
            </a:r>
          </a:p>
        </p:txBody>
      </p:sp>
    </p:spTree>
    <p:extLst>
      <p:ext uri="{BB962C8B-B14F-4D97-AF65-F5344CB8AC3E}">
        <p14:creationId xmlns:p14="http://schemas.microsoft.com/office/powerpoint/2010/main" val="35927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Does This Work with Functions?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421"/>
            <a:ext cx="8229600" cy="4478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Return type is known when function is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319911" y="1610205"/>
            <a:ext cx="3718665" cy="411075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real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err="1"/>
              <a:t>fct</a:t>
            </a:r>
            <a:r>
              <a:rPr lang="en-US" dirty="0"/>
              <a:t>(...)</a:t>
            </a:r>
          </a:p>
          <a:p>
            <a:r>
              <a:rPr lang="en-US" dirty="0" err="1"/>
              <a:t>fct</a:t>
            </a:r>
            <a:r>
              <a:rPr lang="en-US" dirty="0"/>
              <a:t> = ...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subroutine upper</a:t>
            </a:r>
          </a:p>
          <a:p>
            <a:r>
              <a:rPr lang="en-US" dirty="0"/>
              <a:t>real :: 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</a:t>
            </a:r>
            <a:r>
              <a:rPr lang="en-US" dirty="0" smtClean="0"/>
              <a:t> </a:t>
            </a:r>
            <a:r>
              <a:rPr lang="en-US" dirty="0"/>
              <a:t>:: </a:t>
            </a:r>
            <a:r>
              <a:rPr lang="en-US" dirty="0" err="1" smtClean="0"/>
              <a:t>fct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>
                <a:solidFill>
                  <a:srgbClr val="FF0000"/>
                </a:solidFill>
              </a:rPr>
              <a:t>Define </a:t>
            </a:r>
            <a:r>
              <a:rPr lang="en-US" dirty="0" err="1" smtClean="0">
                <a:solidFill>
                  <a:srgbClr val="FF0000"/>
                </a:solidFill>
              </a:rPr>
              <a:t>fct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 = </a:t>
            </a:r>
            <a:r>
              <a:rPr lang="en-US" dirty="0" err="1"/>
              <a:t>fct</a:t>
            </a:r>
            <a:r>
              <a:rPr lang="en-US" dirty="0"/>
              <a:t>(...)     </a:t>
            </a:r>
            <a:r>
              <a:rPr lang="en-US" dirty="0" smtClean="0">
                <a:solidFill>
                  <a:srgbClr val="FF0000"/>
                </a:solidFill>
              </a:rPr>
              <a:t>!    </a:t>
            </a:r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dirty="0" smtClean="0">
                <a:solidFill>
                  <a:srgbClr val="FF0000"/>
                </a:solidFill>
              </a:rPr>
              <a:t>real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 subroutine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335534" y="1618541"/>
            <a:ext cx="4435331" cy="4110754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my_mod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contains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real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err="1"/>
              <a:t>fct</a:t>
            </a:r>
            <a:r>
              <a:rPr lang="en-US" dirty="0"/>
              <a:t>(...)</a:t>
            </a:r>
          </a:p>
          <a:p>
            <a:r>
              <a:rPr lang="en-US" dirty="0" err="1"/>
              <a:t>fct</a:t>
            </a:r>
            <a:r>
              <a:rPr lang="en-US" dirty="0"/>
              <a:t> = ...</a:t>
            </a:r>
          </a:p>
          <a:p>
            <a:r>
              <a:rPr lang="en-US" dirty="0"/>
              <a:t>end function</a:t>
            </a:r>
          </a:p>
          <a:p>
            <a:r>
              <a:rPr lang="en-US" dirty="0"/>
              <a:t>end module</a:t>
            </a:r>
          </a:p>
          <a:p>
            <a:endParaRPr lang="en-US" dirty="0"/>
          </a:p>
          <a:p>
            <a:r>
              <a:rPr lang="en-US" dirty="0"/>
              <a:t>subroutine upper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my_mod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real :: y  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>
                <a:solidFill>
                  <a:srgbClr val="FF0000"/>
                </a:solidFill>
              </a:rPr>
              <a:t>Routine upper "knows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 = </a:t>
            </a:r>
            <a:r>
              <a:rPr lang="en-US" dirty="0" err="1"/>
              <a:t>fct</a:t>
            </a:r>
            <a:r>
              <a:rPr lang="en-US" dirty="0"/>
              <a:t>(...) 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>
                <a:solidFill>
                  <a:srgbClr val="FF0000"/>
                </a:solidFill>
              </a:rPr>
              <a:t>that </a:t>
            </a:r>
            <a:r>
              <a:rPr lang="en-US" dirty="0" err="1">
                <a:solidFill>
                  <a:srgbClr val="FF0000"/>
                </a:solidFill>
              </a:rPr>
              <a:t>fct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real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 subroutine</a:t>
            </a:r>
          </a:p>
        </p:txBody>
      </p:sp>
    </p:spTree>
    <p:extLst>
      <p:ext uri="{BB962C8B-B14F-4D97-AF65-F5344CB8AC3E}">
        <p14:creationId xmlns:p14="http://schemas.microsoft.com/office/powerpoint/2010/main" val="2694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1448</Words>
  <Application>Microsoft Office PowerPoint</Application>
  <PresentationFormat>On-screen Show (4:3)</PresentationFormat>
  <Paragraphs>252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Final Master Template Clean</vt:lpstr>
      <vt:lpstr>1_Office Theme</vt:lpstr>
      <vt:lpstr>Introduction to Scientific Programming</vt:lpstr>
      <vt:lpstr>Implicit Interface</vt:lpstr>
      <vt:lpstr>Interfaces: Implicit  Explicit</vt:lpstr>
      <vt:lpstr>Interfaces: Implicit  Explicit</vt:lpstr>
      <vt:lpstr>Implicit Interfaces:</vt:lpstr>
      <vt:lpstr>Passing an Array Implicitly</vt:lpstr>
      <vt:lpstr>Passing Assumed-Shape Arrays</vt:lpstr>
      <vt:lpstr>Explicit Interfaces</vt:lpstr>
      <vt:lpstr>How Does This Work with Functions?</vt:lpstr>
      <vt:lpstr>Other Features</vt:lpstr>
      <vt:lpstr>Assumed-Shape and Automatic Arrays</vt:lpstr>
      <vt:lpstr>Example:</vt:lpstr>
      <vt:lpstr>Optional Parameters</vt:lpstr>
      <vt:lpstr>Keyboard Parameters</vt:lpstr>
      <vt:lpstr>Intent: In, Out, InOut</vt:lpstr>
      <vt:lpstr>Example: Intent In/Out/InOut real 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Kantner</dc:creator>
  <cp:lastModifiedBy>Steven Kantner</cp:lastModifiedBy>
  <cp:revision>14</cp:revision>
  <dcterms:created xsi:type="dcterms:W3CDTF">2013-10-11T20:05:03Z</dcterms:created>
  <dcterms:modified xsi:type="dcterms:W3CDTF">2014-05-22T20:37:43Z</dcterms:modified>
</cp:coreProperties>
</file>