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48" autoAdjust="0"/>
    <p:restoredTop sz="99608" autoAdjust="0"/>
  </p:normalViewPr>
  <p:slideViewPr>
    <p:cSldViewPr snapToGrid="0" snapToObjects="1">
      <p:cViewPr varScale="1">
        <p:scale>
          <a:sx n="109" d="100"/>
          <a:sy n="109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5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0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2423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13441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4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4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8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9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2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0414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" y="6275472"/>
            <a:ext cx="2069101" cy="5291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8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Programming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2014-1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 of 1 February 2014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Public &amp; Private Subroutines</a:t>
            </a:r>
            <a:endParaRPr lang="en-US" sz="40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609437"/>
            <a:ext cx="4169698" cy="4498975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module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mad_science</a:t>
            </a: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contains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subroutine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set_mad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s)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type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scientist) :: s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call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reset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>
                <a:latin typeface="Courier New"/>
                <a:cs typeface="Courier New"/>
              </a:rPr>
              <a:t>s)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s%mad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 = .true</a:t>
            </a:r>
            <a:r>
              <a:rPr lang="en-US" sz="2000" b="1" dirty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private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subroutine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reset</a:t>
            </a:r>
            <a:r>
              <a:rPr lang="en-US" sz="2000" b="1" dirty="0" smtClean="0">
                <a:latin typeface="Courier New"/>
                <a:cs typeface="Courier New"/>
              </a:rPr>
              <a:t>(</a:t>
            </a:r>
            <a:r>
              <a:rPr lang="en-US" sz="2000" b="1" dirty="0">
                <a:latin typeface="Courier New"/>
                <a:cs typeface="Courier New"/>
              </a:rPr>
              <a:t>s)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s%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name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undef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s%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mad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000" b="1" dirty="0">
                <a:latin typeface="Courier New"/>
                <a:cs typeface="Courier New"/>
              </a:rPr>
              <a:t> .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false</a:t>
            </a:r>
            <a:r>
              <a:rPr lang="en-US" sz="2000" b="1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771530" y="1600728"/>
            <a:ext cx="4021137" cy="2371868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program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main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use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mad_science</a:t>
            </a: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call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set_mad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(...)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call reset(...)    !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8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Public &amp; Private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96" y="1445751"/>
            <a:ext cx="3383204" cy="2236443"/>
          </a:xfrm>
        </p:spPr>
        <p:txBody>
          <a:bodyPr>
            <a:noAutofit/>
          </a:bodyPr>
          <a:lstStyle/>
          <a:p>
            <a:r>
              <a:rPr lang="en-US" sz="2200" dirty="0" smtClean="0"/>
              <a:t>Default: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public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public</a:t>
            </a:r>
            <a:r>
              <a:rPr lang="en-US" sz="2200" dirty="0" smtClean="0"/>
              <a:t>/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private</a:t>
            </a:r>
            <a:r>
              <a:rPr lang="en-US" sz="2200" dirty="0" smtClean="0"/>
              <a:t> can be a separate statement, or an attribute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Private</a:t>
            </a:r>
            <a:r>
              <a:rPr lang="en-US" sz="2200" dirty="0" smtClean="0"/>
              <a:t> items not visible outside of the module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private</a:t>
            </a:r>
            <a:r>
              <a:rPr lang="en-US" sz="2200" dirty="0" smtClean="0"/>
              <a:t> array scratch not accessible from outside the module</a:t>
            </a:r>
          </a:p>
          <a:p>
            <a:r>
              <a:rPr lang="en-US" sz="2200" dirty="0" smtClean="0"/>
              <a:t>Keywords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private</a:t>
            </a:r>
            <a:r>
              <a:rPr lang="en-US" sz="2200" dirty="0" smtClean="0"/>
              <a:t> or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public</a:t>
            </a:r>
            <a:r>
              <a:rPr lang="en-US" sz="2200" dirty="0" smtClean="0"/>
              <a:t> can stand alone, or be an attribute</a:t>
            </a:r>
            <a:endParaRPr lang="en-US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428667"/>
            <a:ext cx="4657604" cy="4715003"/>
          </a:xfrm>
        </p:spPr>
        <p:txBody>
          <a:bodyPr/>
          <a:lstStyle/>
          <a:p>
            <a:r>
              <a:rPr lang="en-US" sz="1700" dirty="0"/>
              <a:t>module </a:t>
            </a:r>
            <a:r>
              <a:rPr lang="en-US" sz="1700" dirty="0" err="1" smtClean="0"/>
              <a:t>mad_science</a:t>
            </a:r>
            <a:endParaRPr lang="en-US" sz="1700" dirty="0"/>
          </a:p>
          <a:p>
            <a:r>
              <a:rPr lang="en-US" sz="1700" dirty="0"/>
              <a:t>real, parameter :: pi = 3</a:t>
            </a:r>
            <a:r>
              <a:rPr lang="en-US" sz="1700" dirty="0" smtClean="0"/>
              <a:t>.,   </a:t>
            </a:r>
            <a:r>
              <a:rPr lang="en-US" sz="1700" dirty="0"/>
              <a:t>&amp;</a:t>
            </a:r>
          </a:p>
          <a:p>
            <a:r>
              <a:rPr lang="en-US" sz="1700" dirty="0"/>
              <a:t>                   c  = 3.</a:t>
            </a:r>
            <a:r>
              <a:rPr lang="en-US" sz="1700" dirty="0" smtClean="0"/>
              <a:t>e8, </a:t>
            </a:r>
            <a:r>
              <a:rPr lang="en-US" sz="1700" dirty="0"/>
              <a:t>&amp;</a:t>
            </a:r>
          </a:p>
          <a:p>
            <a:r>
              <a:rPr lang="en-US" sz="1700" dirty="0"/>
              <a:t>                   e  = 2.7</a:t>
            </a:r>
          </a:p>
          <a:p>
            <a:r>
              <a:rPr lang="en-US" sz="1700" dirty="0" smtClean="0"/>
              <a:t>private</a:t>
            </a:r>
            <a:endParaRPr lang="en-US" sz="1700" dirty="0"/>
          </a:p>
          <a:p>
            <a:r>
              <a:rPr lang="en-US" sz="1700" dirty="0"/>
              <a:t>real, dimension(100) :: </a:t>
            </a:r>
            <a:r>
              <a:rPr lang="en-US" sz="1700" dirty="0" smtClean="0"/>
              <a:t>scratch</a:t>
            </a:r>
            <a:endParaRPr lang="en-US" sz="1700" dirty="0"/>
          </a:p>
          <a:p>
            <a:r>
              <a:rPr lang="en-US" sz="1700" dirty="0"/>
              <a:t>real, </a:t>
            </a:r>
            <a:r>
              <a:rPr lang="en-US" sz="1700" dirty="0" smtClean="0"/>
              <a:t>public         </a:t>
            </a:r>
            <a:r>
              <a:rPr lang="en-US" sz="1700" dirty="0"/>
              <a:t>:: </a:t>
            </a:r>
            <a:r>
              <a:rPr lang="en-US" sz="1700" dirty="0" err="1" smtClean="0"/>
              <a:t>p_var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contains</a:t>
            </a:r>
          </a:p>
          <a:p>
            <a:r>
              <a:rPr lang="en-US" sz="1700" dirty="0"/>
              <a:t>subroutine swap(x, y)</a:t>
            </a:r>
          </a:p>
          <a:p>
            <a:r>
              <a:rPr lang="en-US" sz="1700" dirty="0"/>
              <a:t>real, dimension(100) :: x, y</a:t>
            </a:r>
          </a:p>
          <a:p>
            <a:r>
              <a:rPr lang="en-US" sz="1700" dirty="0" smtClean="0"/>
              <a:t>scratch(</a:t>
            </a:r>
            <a:r>
              <a:rPr lang="en-US" sz="1700" dirty="0"/>
              <a:t>1:100) = x(1:100)</a:t>
            </a:r>
          </a:p>
          <a:p>
            <a:r>
              <a:rPr lang="en-US" sz="1700" dirty="0"/>
              <a:t>x(1:100)       = y(1:100)</a:t>
            </a:r>
          </a:p>
          <a:p>
            <a:r>
              <a:rPr lang="en-US" sz="1700" dirty="0"/>
              <a:t>y(1:100)       = </a:t>
            </a:r>
            <a:r>
              <a:rPr lang="en-US" sz="1700" dirty="0" smtClean="0"/>
              <a:t>scratch(</a:t>
            </a:r>
            <a:r>
              <a:rPr lang="en-US" sz="1700" dirty="0"/>
              <a:t>1:100)</a:t>
            </a:r>
          </a:p>
          <a:p>
            <a:r>
              <a:rPr lang="en-US" sz="1700" dirty="0" err="1"/>
              <a:t>p_var</a:t>
            </a:r>
            <a:r>
              <a:rPr lang="en-US" sz="1700" dirty="0"/>
              <a:t>          = 5.5</a:t>
            </a:r>
          </a:p>
        </p:txBody>
      </p:sp>
    </p:spTree>
    <p:extLst>
      <p:ext uri="{BB962C8B-B14F-4D97-AF65-F5344CB8AC3E}">
        <p14:creationId xmlns:p14="http://schemas.microsoft.com/office/powerpoint/2010/main" val="22063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Public &amp; Private Variables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579" y="1299226"/>
            <a:ext cx="4468803" cy="4827283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module </a:t>
            </a:r>
            <a:r>
              <a:rPr lang="en-US" sz="17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mad_science</a:t>
            </a:r>
            <a:endParaRPr lang="en-US" sz="17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real, parameter :: pi = 3</a:t>
            </a:r>
            <a:r>
              <a:rPr lang="en-US" sz="1700" b="1" dirty="0" smtClean="0">
                <a:solidFill>
                  <a:srgbClr val="000000"/>
                </a:solidFill>
                <a:latin typeface="Courier New"/>
                <a:cs typeface="Courier New"/>
              </a:rPr>
              <a:t>.,   </a:t>
            </a: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 c  = 3.e8, &amp;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 e  = 2.7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FF0000"/>
                </a:solidFill>
                <a:latin typeface="Courier New"/>
                <a:cs typeface="Courier New"/>
              </a:rPr>
              <a:t>private</a:t>
            </a:r>
            <a:endParaRPr lang="en-US" sz="17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real, dimension(100) :: 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  <a:cs typeface="Courier New"/>
              </a:rPr>
              <a:t>scratch</a:t>
            </a:r>
            <a:endParaRPr lang="en-US" sz="17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real, 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lang="en-US" sz="1700" b="1" dirty="0" smtClean="0">
                <a:latin typeface="Courier New"/>
                <a:cs typeface="Courier New"/>
              </a:rPr>
              <a:t>        </a:t>
            </a: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 :: </a:t>
            </a:r>
            <a:r>
              <a:rPr lang="en-US" sz="1700" b="1" dirty="0" err="1">
                <a:solidFill>
                  <a:srgbClr val="000000"/>
                </a:solidFill>
                <a:latin typeface="Courier New"/>
                <a:cs typeface="Courier New"/>
              </a:rPr>
              <a:t>p_var</a:t>
            </a:r>
            <a:endParaRPr lang="en-US" sz="17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7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subroutine swap(x, y)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real, dimension(100) :: x, y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FF0000"/>
                </a:solidFill>
                <a:latin typeface="Courier New"/>
                <a:cs typeface="Courier New"/>
              </a:rPr>
              <a:t>scratch</a:t>
            </a: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(1:100) = x(1:100)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x(1:100)       = y(1:100)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y(1:100)       = 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  <a:cs typeface="Courier New"/>
              </a:rPr>
              <a:t>scratch</a:t>
            </a: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(1:100)</a:t>
            </a:r>
          </a:p>
          <a:p>
            <a:pPr marL="0" indent="0">
              <a:buNone/>
            </a:pPr>
            <a:r>
              <a:rPr lang="en-US" sz="1700" b="1" dirty="0" err="1">
                <a:solidFill>
                  <a:srgbClr val="000000"/>
                </a:solidFill>
                <a:latin typeface="Courier New"/>
                <a:cs typeface="Courier New"/>
              </a:rPr>
              <a:t>p_var</a:t>
            </a:r>
            <a:r>
              <a:rPr lang="en-US" sz="1700" b="1" dirty="0">
                <a:solidFill>
                  <a:srgbClr val="000000"/>
                </a:solidFill>
                <a:latin typeface="Courier New"/>
                <a:cs typeface="Courier New"/>
              </a:rPr>
              <a:t>          = 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23020" y="3643453"/>
            <a:ext cx="4022725" cy="1146175"/>
          </a:xfrm>
        </p:spPr>
        <p:txBody>
          <a:bodyPr/>
          <a:lstStyle/>
          <a:p>
            <a:r>
              <a:rPr lang="en-US" dirty="0" smtClean="0"/>
              <a:t>Array scratch inaccessible from 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3020" y="1299226"/>
            <a:ext cx="4186872" cy="20928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program main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use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mad_science</a:t>
            </a:r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print *, pi</a:t>
            </a:r>
          </a:p>
          <a:p>
            <a:r>
              <a:rPr lang="en-US" sz="1600" b="1" dirty="0">
                <a:latin typeface="Courier New"/>
                <a:cs typeface="Courier New"/>
              </a:rPr>
              <a:t>print *,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scratch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(1)  !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print *, </a:t>
            </a:r>
            <a:r>
              <a:rPr lang="en-US" sz="1600" b="1" dirty="0" err="1">
                <a:latin typeface="Courier New"/>
                <a:cs typeface="Courier New"/>
              </a:rPr>
              <a:t>p_var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call swap(...)</a:t>
            </a:r>
          </a:p>
          <a:p>
            <a:r>
              <a:rPr lang="en-US" sz="1600" b="1" dirty="0">
                <a:latin typeface="Courier New"/>
                <a:cs typeface="Courier New"/>
              </a:rPr>
              <a:t>print *, scratch(1) ! Does NOT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! compile</a:t>
            </a:r>
          </a:p>
        </p:txBody>
      </p:sp>
    </p:spTree>
    <p:extLst>
      <p:ext uri="{BB962C8B-B14F-4D97-AF65-F5344CB8AC3E}">
        <p14:creationId xmlns:p14="http://schemas.microsoft.com/office/powerpoint/2010/main" val="32054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Protected Variables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9826" y="1606630"/>
            <a:ext cx="4919663" cy="4182559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module </a:t>
            </a:r>
            <a:r>
              <a:rPr lang="en-US" sz="1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mad_science</a:t>
            </a:r>
            <a:endParaRPr lang="en-US" sz="18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real, parameter :: pi = 3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.,  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 c  = 3.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e8,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 e  = 2.7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integer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protected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:: 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real, dimension(:),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private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    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allocatable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::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scratch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subroutine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alloc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n = ...  ! n defined in the module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allocate (scratch(n))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78407" y="1417638"/>
            <a:ext cx="3767137" cy="451643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protected</a:t>
            </a:r>
            <a:r>
              <a:rPr lang="en-US" sz="2000" dirty="0" smtClean="0"/>
              <a:t> variables are visible on the outside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protected</a:t>
            </a:r>
            <a:r>
              <a:rPr lang="en-US" sz="2000" dirty="0" smtClean="0"/>
              <a:t> variables cannot be modified outside the module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protected</a:t>
            </a:r>
            <a:r>
              <a:rPr lang="en-US" sz="2000" dirty="0" smtClean="0"/>
              <a:t> variables may be modified inside of the module</a:t>
            </a:r>
          </a:p>
          <a:p>
            <a:r>
              <a:rPr lang="en-US" sz="2000" dirty="0" smtClean="0"/>
              <a:t>Variable n is set in the module 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subroutine </a:t>
            </a:r>
            <a:r>
              <a:rPr lang="en-U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alloc</a:t>
            </a:r>
            <a:endParaRPr lang="en-US" sz="20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is visible to all subprograms that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/>
              <a:t>use</a:t>
            </a:r>
            <a:r>
              <a:rPr lang="en-US" sz="2000" dirty="0" smtClean="0"/>
              <a:t> the module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2000" dirty="0" smtClean="0"/>
              <a:t> cannot be changed outside of the module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89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Modules Use </a:t>
            </a:r>
            <a:r>
              <a:rPr lang="en-US" sz="4000" dirty="0"/>
              <a:t>O</a:t>
            </a:r>
            <a:r>
              <a:rPr lang="en-US" sz="4000" dirty="0" smtClean="0"/>
              <a:t>ther Modules</a:t>
            </a:r>
            <a:endParaRPr lang="en-US" sz="40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92356"/>
            <a:ext cx="3801035" cy="3532468"/>
          </a:xfrm>
        </p:spPr>
        <p:txBody>
          <a:bodyPr/>
          <a:lstStyle/>
          <a:p>
            <a:r>
              <a:rPr lang="en-US" dirty="0"/>
              <a:t>module data</a:t>
            </a:r>
          </a:p>
          <a:p>
            <a:r>
              <a:rPr lang="en-US" dirty="0"/>
              <a:t>real, parameter :: pi = 3.</a:t>
            </a:r>
          </a:p>
          <a:p>
            <a:r>
              <a:rPr lang="en-US" dirty="0"/>
              <a:t>end module data</a:t>
            </a:r>
          </a:p>
          <a:p>
            <a:endParaRPr lang="en-US" dirty="0"/>
          </a:p>
          <a:p>
            <a:r>
              <a:rPr lang="en-US" dirty="0"/>
              <a:t>module routines</a:t>
            </a:r>
          </a:p>
          <a:p>
            <a:r>
              <a:rPr lang="en-US" dirty="0"/>
              <a:t>contains</a:t>
            </a:r>
          </a:p>
          <a:p>
            <a:r>
              <a:rPr lang="en-US" dirty="0"/>
              <a:t>subroutine </a:t>
            </a:r>
            <a:r>
              <a:rPr lang="en-US" dirty="0" err="1"/>
              <a:t>alloc</a:t>
            </a:r>
            <a:r>
              <a:rPr lang="en-US" dirty="0"/>
              <a:t>()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end subroutine</a:t>
            </a:r>
          </a:p>
          <a:p>
            <a:r>
              <a:rPr lang="en-US" dirty="0"/>
              <a:t>end module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16386" y="1600574"/>
            <a:ext cx="3970413" cy="2696123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module all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use data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use routines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end module all</a:t>
            </a:r>
          </a:p>
          <a:p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program main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use all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end program</a:t>
            </a:r>
          </a:p>
        </p:txBody>
      </p:sp>
    </p:spTree>
    <p:extLst>
      <p:ext uri="{BB962C8B-B14F-4D97-AF65-F5344CB8AC3E}">
        <p14:creationId xmlns:p14="http://schemas.microsoft.com/office/powerpoint/2010/main" val="25573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29319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Modules provide a flexible mechanism to organize </a:t>
            </a:r>
            <a:r>
              <a:rPr lang="en-US" sz="2000" dirty="0" smtClean="0"/>
              <a:t>content</a:t>
            </a:r>
          </a:p>
          <a:p>
            <a:r>
              <a:rPr lang="en-US" sz="2000" dirty="0" smtClean="0"/>
              <a:t>Modules may contain all kinds of things</a:t>
            </a:r>
          </a:p>
        </p:txBody>
      </p:sp>
    </p:spTree>
    <p:extLst>
      <p:ext uri="{BB962C8B-B14F-4D97-AF65-F5344CB8AC3E}">
        <p14:creationId xmlns:p14="http://schemas.microsoft.com/office/powerpoint/2010/main" val="29596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Modules provide a flexible mechanism to organize </a:t>
            </a:r>
            <a:r>
              <a:rPr lang="en-US" sz="2000" dirty="0" smtClean="0"/>
              <a:t>content</a:t>
            </a:r>
          </a:p>
          <a:p>
            <a:r>
              <a:rPr lang="en-US" sz="2000" dirty="0" smtClean="0"/>
              <a:t>Modules may contain all kinds of things</a:t>
            </a:r>
          </a:p>
          <a:p>
            <a:pPr lvl="1"/>
            <a:r>
              <a:rPr lang="en-US" sz="2000" dirty="0" smtClean="0"/>
              <a:t>Declaration of:</a:t>
            </a:r>
          </a:p>
          <a:p>
            <a:pPr lvl="2"/>
            <a:r>
              <a:rPr lang="en-US" sz="2000" dirty="0" smtClean="0"/>
              <a:t>Parameters (named constants)</a:t>
            </a:r>
          </a:p>
          <a:p>
            <a:pPr lvl="2"/>
            <a:r>
              <a:rPr lang="en-US" sz="2000" dirty="0" smtClean="0"/>
              <a:t>Variables</a:t>
            </a:r>
          </a:p>
          <a:p>
            <a:pPr lvl="2"/>
            <a:r>
              <a:rPr lang="en-US" sz="2000" dirty="0" smtClean="0"/>
              <a:t>Arrays</a:t>
            </a:r>
          </a:p>
          <a:p>
            <a:pPr lvl="2"/>
            <a:r>
              <a:rPr lang="en-US" sz="2000" dirty="0" smtClean="0"/>
              <a:t>Derived Types</a:t>
            </a:r>
          </a:p>
          <a:p>
            <a:pPr lvl="2"/>
            <a:r>
              <a:rPr lang="en-US" sz="2000" dirty="0" smtClean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29575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Modules provide a flexible mechanism to organize </a:t>
            </a:r>
            <a:r>
              <a:rPr lang="en-US" sz="2000" dirty="0" smtClean="0"/>
              <a:t>content</a:t>
            </a:r>
          </a:p>
          <a:p>
            <a:r>
              <a:rPr lang="en-US" sz="2000" dirty="0" smtClean="0"/>
              <a:t>Modules may contain all kinds of things</a:t>
            </a:r>
          </a:p>
          <a:p>
            <a:pPr lvl="1"/>
            <a:r>
              <a:rPr lang="en-US" sz="2000" dirty="0" smtClean="0"/>
              <a:t>Declaration of:</a:t>
            </a:r>
          </a:p>
          <a:p>
            <a:pPr lvl="2"/>
            <a:r>
              <a:rPr lang="en-US" sz="2000" dirty="0" smtClean="0"/>
              <a:t>Parameters (named constants)</a:t>
            </a:r>
          </a:p>
          <a:p>
            <a:pPr lvl="2"/>
            <a:r>
              <a:rPr lang="en-US" sz="2000" dirty="0" smtClean="0"/>
              <a:t>Variables</a:t>
            </a:r>
          </a:p>
          <a:p>
            <a:pPr lvl="2"/>
            <a:r>
              <a:rPr lang="en-US" sz="2000" dirty="0" smtClean="0"/>
              <a:t>Arrays</a:t>
            </a:r>
          </a:p>
          <a:p>
            <a:pPr lvl="2"/>
            <a:r>
              <a:rPr lang="en-US" sz="2000" dirty="0" smtClean="0"/>
              <a:t>Derived Types</a:t>
            </a:r>
          </a:p>
          <a:p>
            <a:pPr lvl="2"/>
            <a:r>
              <a:rPr lang="en-US" sz="2000" dirty="0" smtClean="0"/>
              <a:t>Structures</a:t>
            </a:r>
          </a:p>
          <a:p>
            <a:pPr lvl="1"/>
            <a:r>
              <a:rPr lang="en-US" sz="2000" dirty="0" smtClean="0"/>
              <a:t>Subprograms</a:t>
            </a:r>
          </a:p>
          <a:p>
            <a:pPr lvl="2"/>
            <a:r>
              <a:rPr lang="en-US" sz="2000" dirty="0" smtClean="0"/>
              <a:t>Subroutines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(always!)</a:t>
            </a:r>
          </a:p>
          <a:p>
            <a:pPr lvl="2"/>
            <a:r>
              <a:rPr lang="en-US" sz="2000" dirty="0" smtClean="0"/>
              <a:t>Functions </a:t>
            </a:r>
            <a:r>
              <a:rPr lang="en-US" sz="2000" dirty="0" smtClean="0">
                <a:solidFill>
                  <a:srgbClr val="FF0000"/>
                </a:solidFill>
              </a:rPr>
              <a:t>(always!)</a:t>
            </a:r>
          </a:p>
          <a:p>
            <a:pPr lvl="2"/>
            <a:r>
              <a:rPr lang="en-US" sz="2000" dirty="0" smtClean="0"/>
              <a:t>Other modules</a:t>
            </a:r>
          </a:p>
        </p:txBody>
      </p:sp>
    </p:spTree>
    <p:extLst>
      <p:ext uri="{BB962C8B-B14F-4D97-AF65-F5344CB8AC3E}">
        <p14:creationId xmlns:p14="http://schemas.microsoft.com/office/powerpoint/2010/main" val="11224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00199"/>
            <a:ext cx="8229600" cy="433753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module </a:t>
            </a:r>
            <a:r>
              <a:rPr lang="en-US" dirty="0" err="1">
                <a:solidFill>
                  <a:srgbClr val="0000FF"/>
                </a:solidFill>
              </a:rPr>
              <a:t>mad_science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real, parameter :: pi = 3.   &amp;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c  = 3.e8 &amp;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e  = 2.7</a:t>
            </a:r>
          </a:p>
          <a:p>
            <a:r>
              <a:rPr lang="en-US" dirty="0">
                <a:solidFill>
                  <a:srgbClr val="FF0000"/>
                </a:solidFill>
              </a:rPr>
              <a:t>real            :: r</a:t>
            </a:r>
          </a:p>
          <a:p>
            <a:r>
              <a:rPr lang="en-US" dirty="0">
                <a:solidFill>
                  <a:srgbClr val="0000FF"/>
                </a:solidFill>
              </a:rPr>
              <a:t>end module </a:t>
            </a:r>
            <a:r>
              <a:rPr lang="en-US" dirty="0" err="1">
                <a:solidFill>
                  <a:srgbClr val="0000FF"/>
                </a:solidFill>
              </a:rPr>
              <a:t>mad_science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program </a:t>
            </a:r>
            <a:r>
              <a:rPr lang="en-US" dirty="0" err="1"/>
              <a:t>go_mad</a:t>
            </a:r>
            <a:endParaRPr lang="en-US" dirty="0"/>
          </a:p>
          <a:p>
            <a:r>
              <a:rPr lang="en-US" dirty="0"/>
              <a:t>! make the content of module available</a:t>
            </a:r>
          </a:p>
          <a:p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dirty="0" err="1">
                <a:solidFill>
                  <a:srgbClr val="FF0000"/>
                </a:solidFill>
              </a:rPr>
              <a:t>mad_science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 = 2.</a:t>
            </a:r>
          </a:p>
          <a:p>
            <a:r>
              <a:rPr lang="en-US" dirty="0"/>
              <a:t>print *, 'Area = ', pi * r**2</a:t>
            </a:r>
          </a:p>
          <a:p>
            <a:r>
              <a:rPr lang="en-US" dirty="0"/>
              <a:t>end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Type Declarations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890" y="1600200"/>
            <a:ext cx="4606113" cy="375406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module </a:t>
            </a:r>
            <a:r>
              <a:rPr lang="en-US" dirty="0" err="1" smtClean="0">
                <a:solidFill>
                  <a:srgbClr val="0000FF"/>
                </a:solidFill>
              </a:rPr>
              <a:t>mad_science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real, parameter :: pi = 3</a:t>
            </a:r>
            <a:r>
              <a:rPr lang="en-US" dirty="0" smtClean="0"/>
              <a:t>.,   </a:t>
            </a:r>
            <a:r>
              <a:rPr lang="en-US" dirty="0"/>
              <a:t>&amp;</a:t>
            </a:r>
          </a:p>
          <a:p>
            <a:r>
              <a:rPr lang="en-US" dirty="0"/>
              <a:t>                   c  = 3.</a:t>
            </a:r>
            <a:r>
              <a:rPr lang="en-US" dirty="0" smtClean="0"/>
              <a:t>e8, </a:t>
            </a:r>
            <a:r>
              <a:rPr lang="en-US" dirty="0"/>
              <a:t>&amp;</a:t>
            </a:r>
          </a:p>
          <a:p>
            <a:r>
              <a:rPr lang="en-US" dirty="0"/>
              <a:t>                   e  = 2.7</a:t>
            </a:r>
          </a:p>
          <a:p>
            <a:r>
              <a:rPr lang="en-US" dirty="0"/>
              <a:t>real            :: 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 </a:t>
            </a:r>
            <a:r>
              <a:rPr lang="en-US" dirty="0">
                <a:solidFill>
                  <a:srgbClr val="FF0000"/>
                </a:solidFill>
              </a:rPr>
              <a:t>scientist</a:t>
            </a:r>
          </a:p>
          <a:p>
            <a:r>
              <a:rPr lang="en-US" dirty="0">
                <a:solidFill>
                  <a:srgbClr val="FF0000"/>
                </a:solidFill>
              </a:rPr>
              <a:t>  character(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=10) :: name</a:t>
            </a:r>
          </a:p>
          <a:p>
            <a:r>
              <a:rPr lang="en-US" dirty="0">
                <a:solidFill>
                  <a:srgbClr val="FF0000"/>
                </a:solidFill>
              </a:rPr>
              <a:t>  logical           :: mad</a:t>
            </a:r>
          </a:p>
          <a:p>
            <a:r>
              <a:rPr lang="en-US" dirty="0">
                <a:solidFill>
                  <a:srgbClr val="FF0000"/>
                </a:solidFill>
              </a:rPr>
              <a:t>  real              :: height</a:t>
            </a:r>
          </a:p>
          <a:p>
            <a:r>
              <a:rPr lang="en-US" dirty="0">
                <a:solidFill>
                  <a:srgbClr val="FF0000"/>
                </a:solidFill>
              </a:rPr>
              <a:t>end type </a:t>
            </a:r>
            <a:r>
              <a:rPr lang="en-US" dirty="0" smtClean="0">
                <a:solidFill>
                  <a:srgbClr val="FF0000"/>
                </a:solidFill>
              </a:rPr>
              <a:t>scientist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end </a:t>
            </a:r>
            <a:r>
              <a:rPr lang="en-US" dirty="0"/>
              <a:t>module </a:t>
            </a:r>
            <a:r>
              <a:rPr lang="en-US" dirty="0" err="1"/>
              <a:t>mad_science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34950" y="1600200"/>
            <a:ext cx="3623487" cy="2031325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ourier New"/>
              </a:rPr>
              <a:t>program main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use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</a:rPr>
              <a:t>mad_science</a:t>
            </a:r>
            <a:endParaRPr lang="en-US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/>
              </a:rPr>
              <a:t>type(scientist) :: you</a:t>
            </a:r>
          </a:p>
          <a:p>
            <a:endParaRPr lang="en-US" b="1" dirty="0">
              <a:latin typeface="Courier New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/>
              </a:rPr>
              <a:t>you%name</a:t>
            </a:r>
            <a:r>
              <a:rPr lang="en-US" b="1" dirty="0">
                <a:solidFill>
                  <a:schemeClr val="tx1"/>
                </a:solidFill>
                <a:latin typeface="Courier New"/>
              </a:rPr>
              <a:t>   = 'some name'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/>
              </a:rPr>
              <a:t>you%height</a:t>
            </a:r>
            <a:r>
              <a:rPr lang="en-US" b="1" dirty="0">
                <a:solidFill>
                  <a:schemeClr val="tx1"/>
                </a:solidFill>
                <a:latin typeface="Courier New"/>
              </a:rPr>
              <a:t> = 1.78</a:t>
            </a:r>
          </a:p>
        </p:txBody>
      </p:sp>
    </p:spTree>
    <p:extLst>
      <p:ext uri="{BB962C8B-B14F-4D97-AF65-F5344CB8AC3E}">
        <p14:creationId xmlns:p14="http://schemas.microsoft.com/office/powerpoint/2010/main" val="1641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Subroutines and Functions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2724" y="1274763"/>
            <a:ext cx="4348656" cy="4359275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/>
                <a:cs typeface="Courier New"/>
              </a:rPr>
              <a:t>module </a:t>
            </a:r>
            <a:r>
              <a:rPr lang="en-US" sz="1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mad_science</a:t>
            </a:r>
            <a:endParaRPr lang="en-US" sz="1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real, parameter :: pi = 3.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type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scientist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character(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=10) :: name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real              :: height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logical           :: mad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end 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type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scientist</a:t>
            </a:r>
          </a:p>
          <a:p>
            <a:pPr marL="0" indent="0">
              <a:buNone/>
            </a:pP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contains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subroutine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set_mad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(s)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type(scientist) :: s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s%mad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 = .true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/>
                <a:cs typeface="Courier New"/>
              </a:rPr>
              <a:t>end module </a:t>
            </a:r>
            <a:r>
              <a:rPr lang="en-US" sz="1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mad_science</a:t>
            </a:r>
            <a:endParaRPr lang="en-US" sz="18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751496" y="1274763"/>
            <a:ext cx="4203700" cy="4359275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program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go_mad</a:t>
            </a: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use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mad_science</a:t>
            </a: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type(scientist) :: you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type(scientist), &amp;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dimension(10) :: we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you%name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= 'John Doe'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call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set_mad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(you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we(1)      = you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we%mad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  = .true.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you%height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= 5.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area       =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you%height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* 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2214" y="5773738"/>
            <a:ext cx="5342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dirty="0" smtClean="0">
                <a:solidFill>
                  <a:srgbClr val="002868"/>
                </a:solidFill>
              </a:rPr>
              <a:t>Subprograms </a:t>
            </a:r>
            <a:r>
              <a:rPr lang="en-US" i="1" dirty="0" smtClean="0">
                <a:solidFill>
                  <a:srgbClr val="002868"/>
                </a:solidFill>
              </a:rPr>
              <a:t>after</a:t>
            </a:r>
            <a:r>
              <a:rPr lang="en-US" dirty="0" smtClean="0">
                <a:solidFill>
                  <a:srgbClr val="002868"/>
                </a:solidFill>
              </a:rPr>
              <a:t> the </a:t>
            </a:r>
            <a:r>
              <a:rPr lang="en-US" sz="1900" b="1" dirty="0">
                <a:latin typeface="Courier New"/>
                <a:cs typeface="Courier New"/>
              </a:rPr>
              <a:t>contains</a:t>
            </a:r>
            <a:r>
              <a:rPr lang="en-US" dirty="0" smtClean="0">
                <a:solidFill>
                  <a:srgbClr val="002868"/>
                </a:solidFill>
              </a:rPr>
              <a:t> statement</a:t>
            </a:r>
            <a:endParaRPr lang="en-US" dirty="0">
              <a:solidFill>
                <a:srgbClr val="002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Public, Private, and Protected Content of Modules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content of modules (variables, subprograms) can be</a:t>
            </a:r>
          </a:p>
          <a:p>
            <a:pPr lvl="1"/>
            <a:r>
              <a:rPr lang="en-US" dirty="0" smtClean="0"/>
              <a:t>accessible from the outside (public content, default)</a:t>
            </a:r>
          </a:p>
          <a:p>
            <a:pPr lvl="1"/>
            <a:r>
              <a:rPr lang="en-US" dirty="0" smtClean="0"/>
              <a:t>inaccessible from the outside (private content)</a:t>
            </a:r>
          </a:p>
          <a:p>
            <a:pPr lvl="1"/>
            <a:r>
              <a:rPr lang="en-US" dirty="0" smtClean="0"/>
              <a:t>or made "readable" (protected content)</a:t>
            </a:r>
          </a:p>
          <a:p>
            <a:pPr lvl="1"/>
            <a:endParaRPr lang="en-US" dirty="0"/>
          </a:p>
          <a:p>
            <a:r>
              <a:rPr lang="en-US" dirty="0" smtClean="0"/>
              <a:t>Access attributes refer to access from outside the module, not from within the module</a:t>
            </a:r>
          </a:p>
          <a:p>
            <a:r>
              <a:rPr lang="en-US" dirty="0" smtClean="0"/>
              <a:t>Within the module, components can be accessed freely</a:t>
            </a:r>
          </a:p>
          <a:p>
            <a:r>
              <a:rPr lang="en-US" dirty="0" smtClean="0"/>
              <a:t>Modules can use other modules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Public &amp; Private Subroutines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530" y="1600200"/>
            <a:ext cx="3915270" cy="4114442"/>
          </a:xfrm>
        </p:spPr>
        <p:txBody>
          <a:bodyPr>
            <a:noAutofit/>
          </a:bodyPr>
          <a:lstStyle/>
          <a:p>
            <a:r>
              <a:rPr lang="en-US" sz="1900" dirty="0" smtClean="0"/>
              <a:t>A module becomes accessible when the module is used</a:t>
            </a:r>
          </a:p>
          <a:p>
            <a:r>
              <a:rPr lang="en-US" sz="1900" dirty="0" smtClean="0"/>
              <a:t>Even more control: </a:t>
            </a:r>
            <a:r>
              <a:rPr lang="en-US" sz="1900" b="1" dirty="0" smtClean="0">
                <a:solidFill>
                  <a:schemeClr val="tx1"/>
                </a:solidFill>
                <a:latin typeface="Courier New"/>
                <a:cs typeface="Courier New"/>
              </a:rPr>
              <a:t>public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smtClean="0"/>
              <a:t>and </a:t>
            </a:r>
            <a:r>
              <a:rPr lang="en-US" sz="1900" b="1" dirty="0">
                <a:solidFill>
                  <a:schemeClr val="tx1"/>
                </a:solidFill>
                <a:latin typeface="Courier New"/>
                <a:cs typeface="Courier New"/>
              </a:rPr>
              <a:t>private</a:t>
            </a:r>
            <a:r>
              <a:rPr lang="en-US" sz="1900" dirty="0" smtClean="0"/>
              <a:t> components</a:t>
            </a:r>
          </a:p>
          <a:p>
            <a:r>
              <a:rPr lang="en-US" sz="1900" dirty="0" smtClean="0"/>
              <a:t>Default is public: all public content can be </a:t>
            </a:r>
            <a:r>
              <a:rPr lang="en-US" sz="1900" dirty="0"/>
              <a:t>used</a:t>
            </a:r>
            <a:r>
              <a:rPr lang="en-US" sz="1900" dirty="0" smtClean="0"/>
              <a:t> from the outside of the module, i.e. by subprograms that </a:t>
            </a:r>
            <a:r>
              <a:rPr lang="en-US" sz="1900" dirty="0"/>
              <a:t>use</a:t>
            </a:r>
            <a:r>
              <a:rPr lang="en-US" sz="1900" dirty="0" smtClean="0"/>
              <a:t> the module</a:t>
            </a:r>
          </a:p>
          <a:p>
            <a:r>
              <a:rPr lang="en-US" sz="1900" dirty="0" smtClean="0"/>
              <a:t>Private items are only accessible from within the module</a:t>
            </a:r>
          </a:p>
          <a:p>
            <a:r>
              <a:rPr lang="en-US" sz="1900" dirty="0" smtClean="0"/>
              <a:t>Example: subroutine </a:t>
            </a:r>
            <a:r>
              <a:rPr lang="en-US" sz="1900" b="1" dirty="0">
                <a:solidFill>
                  <a:schemeClr val="tx1"/>
                </a:solidFill>
                <a:latin typeface="Courier New"/>
                <a:cs typeface="Courier New"/>
              </a:rPr>
              <a:t>reset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dirty="0" smtClean="0"/>
              <a:t>is only accessible by subroutine </a:t>
            </a:r>
            <a:r>
              <a:rPr lang="en-US" sz="1900" b="1" dirty="0" err="1">
                <a:solidFill>
                  <a:schemeClr val="tx1"/>
                </a:solidFill>
                <a:latin typeface="Courier New"/>
                <a:cs typeface="Courier New"/>
              </a:rPr>
              <a:t>set_mad</a:t>
            </a:r>
            <a:endParaRPr lang="en-US" sz="19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08729"/>
            <a:ext cx="4177019" cy="4462760"/>
          </a:xfrm>
          <a:effectLst/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module </a:t>
            </a:r>
            <a:r>
              <a:rPr lang="en-US" sz="2000" dirty="0" err="1" smtClean="0">
                <a:solidFill>
                  <a:srgbClr val="0000FF"/>
                </a:solidFill>
              </a:rPr>
              <a:t>mad_science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contains</a:t>
            </a:r>
          </a:p>
          <a:p>
            <a:endParaRPr lang="en-US" sz="2000" dirty="0"/>
          </a:p>
          <a:p>
            <a:r>
              <a:rPr lang="en-US" sz="2000" dirty="0"/>
              <a:t>subroutine </a:t>
            </a:r>
            <a:r>
              <a:rPr lang="en-US" sz="2000" dirty="0" err="1" smtClean="0">
                <a:solidFill>
                  <a:srgbClr val="FF0000"/>
                </a:solidFill>
              </a:rPr>
              <a:t>set_mad</a:t>
            </a:r>
            <a:r>
              <a:rPr lang="en-US" sz="2000" dirty="0" smtClean="0"/>
              <a:t>(</a:t>
            </a:r>
            <a:r>
              <a:rPr lang="en-US" sz="2000" dirty="0"/>
              <a:t>s)</a:t>
            </a:r>
          </a:p>
          <a:p>
            <a:r>
              <a:rPr lang="en-US" sz="2000" dirty="0"/>
              <a:t>type(scientist) :: s</a:t>
            </a:r>
          </a:p>
          <a:p>
            <a:r>
              <a:rPr lang="en-US" sz="2000" dirty="0"/>
              <a:t>call </a:t>
            </a:r>
            <a:r>
              <a:rPr lang="en-US" sz="2000" dirty="0" smtClean="0">
                <a:solidFill>
                  <a:srgbClr val="FF0000"/>
                </a:solidFill>
              </a:rPr>
              <a:t>reset</a:t>
            </a:r>
            <a:r>
              <a:rPr lang="en-US" sz="2000" dirty="0" smtClean="0"/>
              <a:t>(</a:t>
            </a:r>
            <a:r>
              <a:rPr lang="en-US" sz="2000" dirty="0"/>
              <a:t>s)</a:t>
            </a:r>
          </a:p>
          <a:p>
            <a:r>
              <a:rPr lang="en-US" sz="2000" dirty="0" err="1"/>
              <a:t>s%mad</a:t>
            </a:r>
            <a:r>
              <a:rPr lang="en-US" sz="2000" dirty="0"/>
              <a:t> = .true.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private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subroutine </a:t>
            </a:r>
            <a:r>
              <a:rPr lang="en-US" sz="2000" dirty="0" smtClean="0">
                <a:solidFill>
                  <a:srgbClr val="FF0000"/>
                </a:solidFill>
              </a:rPr>
              <a:t>reset</a:t>
            </a:r>
            <a:r>
              <a:rPr lang="en-US" sz="2000" dirty="0" smtClean="0"/>
              <a:t>(</a:t>
            </a:r>
            <a:r>
              <a:rPr lang="en-US" sz="2000" dirty="0"/>
              <a:t>s)</a:t>
            </a:r>
          </a:p>
          <a:p>
            <a:r>
              <a:rPr lang="en-US" sz="2000" dirty="0" err="1"/>
              <a:t>s%name</a:t>
            </a:r>
            <a:r>
              <a:rPr lang="en-US" sz="2000" dirty="0"/>
              <a:t> = '</a:t>
            </a:r>
            <a:r>
              <a:rPr lang="en-US" sz="2000" dirty="0" err="1"/>
              <a:t>undef</a:t>
            </a:r>
            <a:r>
              <a:rPr lang="en-US" sz="2000" dirty="0"/>
              <a:t>'</a:t>
            </a:r>
          </a:p>
          <a:p>
            <a:r>
              <a:rPr lang="en-US" sz="2000" dirty="0" err="1"/>
              <a:t>s%mad</a:t>
            </a:r>
            <a:r>
              <a:rPr lang="en-US" sz="2000" dirty="0"/>
              <a:t> = .false.</a:t>
            </a:r>
          </a:p>
        </p:txBody>
      </p:sp>
    </p:spTree>
    <p:extLst>
      <p:ext uri="{BB962C8B-B14F-4D97-AF65-F5344CB8AC3E}">
        <p14:creationId xmlns:p14="http://schemas.microsoft.com/office/powerpoint/2010/main" val="42487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911</Words>
  <Application>Microsoft Office PowerPoint</Application>
  <PresentationFormat>On-screen Show (4:3)</PresentationFormat>
  <Paragraphs>219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Final Master Template Clean</vt:lpstr>
      <vt:lpstr>1_Office Theme</vt:lpstr>
      <vt:lpstr>Introduction to Scientific Programming</vt:lpstr>
      <vt:lpstr>Modules</vt:lpstr>
      <vt:lpstr>Modules</vt:lpstr>
      <vt:lpstr>Modules</vt:lpstr>
      <vt:lpstr>Example: Constants and Variables</vt:lpstr>
      <vt:lpstr>Example: Type Declarations</vt:lpstr>
      <vt:lpstr>Example: Subroutines and Functions</vt:lpstr>
      <vt:lpstr>Public, Private, and Protected Content of Modules</vt:lpstr>
      <vt:lpstr>Example: Public &amp; Private Subroutines</vt:lpstr>
      <vt:lpstr>Example: Public &amp; Private Subroutines</vt:lpstr>
      <vt:lpstr>Example: Public &amp; Private Variables</vt:lpstr>
      <vt:lpstr>Example: Public &amp; Private Variables</vt:lpstr>
      <vt:lpstr>Example: Protected Variables</vt:lpstr>
      <vt:lpstr>Example: Modules Use Other Modules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Kantner</dc:creator>
  <cp:lastModifiedBy>Steven Kantner</cp:lastModifiedBy>
  <cp:revision>19</cp:revision>
  <dcterms:created xsi:type="dcterms:W3CDTF">2013-10-11T20:05:03Z</dcterms:created>
  <dcterms:modified xsi:type="dcterms:W3CDTF">2014-05-22T20:41:37Z</dcterms:modified>
</cp:coreProperties>
</file>