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85" autoAdjust="0"/>
  </p:normalViewPr>
  <p:slideViewPr>
    <p:cSldViewPr snapToGrid="0" snapToObjects="1">
      <p:cViewPr>
        <p:scale>
          <a:sx n="80" d="100"/>
          <a:sy n="80" d="100"/>
        </p:scale>
        <p:origin x="-142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creativecommons.org/licenses/by-nc/3.0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 smtClean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 smtClean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0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320213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0574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6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8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6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9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0414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" y="6275472"/>
            <a:ext cx="2069101" cy="5291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Dynamically </a:t>
            </a:r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</a:t>
            </a:r>
            <a:r>
              <a:rPr lang="en-US" sz="1200" dirty="0" smtClean="0">
                <a:solidFill>
                  <a:schemeClr val="tx1"/>
                </a:solidFill>
              </a:rPr>
              <a:t>2015-</a:t>
            </a:r>
            <a:r>
              <a:rPr lang="en-US" sz="1200" dirty="0" smtClean="0">
                <a:solidFill>
                  <a:schemeClr val="tx1"/>
                </a:solidFill>
              </a:rPr>
              <a:t>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</a:t>
            </a:r>
            <a:r>
              <a:rPr lang="en-US" sz="1200" dirty="0" smtClean="0">
                <a:solidFill>
                  <a:schemeClr val="tx1"/>
                </a:solidFill>
              </a:rPr>
              <a:t>6 October</a:t>
            </a:r>
            <a:r>
              <a:rPr lang="en-US" sz="1200" dirty="0" smtClean="0">
                <a:solidFill>
                  <a:schemeClr val="tx1"/>
                </a:solidFill>
              </a:rPr>
              <a:t> 2015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Arrays as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9759"/>
            <a:ext cx="8229600" cy="1936235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dirty="0" smtClean="0"/>
              <a:t> is an array (vector)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a(i)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[ a(i(1)), a(i(2)), ... ]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17638"/>
            <a:ext cx="8229600" cy="1366528"/>
          </a:xfrm>
        </p:spPr>
        <p:txBody>
          <a:bodyPr/>
          <a:lstStyle/>
          <a:p>
            <a:r>
              <a:rPr lang="en-US" dirty="0"/>
              <a:t>real, dimension(5) :: </a:t>
            </a:r>
            <a:r>
              <a:rPr lang="en-US" dirty="0" smtClean="0"/>
              <a:t>a </a:t>
            </a:r>
            <a:r>
              <a:rPr lang="en-US" dirty="0"/>
              <a:t>= [ 1, 3, 5, 7, 9 ]</a:t>
            </a:r>
          </a:p>
          <a:p>
            <a:r>
              <a:rPr lang="en-US" dirty="0"/>
              <a:t>real, dimension(2) ::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[ 2, 4 ]</a:t>
            </a:r>
          </a:p>
          <a:p>
            <a:endParaRPr lang="en-US" dirty="0"/>
          </a:p>
          <a:p>
            <a:r>
              <a:rPr lang="en-US" dirty="0"/>
              <a:t>print *, a(i)            ! prints 3. 7.</a:t>
            </a:r>
          </a:p>
        </p:txBody>
      </p:sp>
    </p:spTree>
    <p:extLst>
      <p:ext uri="{BB962C8B-B14F-4D97-AF65-F5344CB8AC3E}">
        <p14:creationId xmlns:p14="http://schemas.microsoft.com/office/powerpoint/2010/main" val="196148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047"/>
            <a:ext cx="8229600" cy="600491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 </a:t>
            </a:r>
            <a:r>
              <a:rPr lang="en-US" dirty="0" smtClean="0">
                <a:latin typeface="Courier New"/>
                <a:cs typeface="Courier New"/>
              </a:rPr>
              <a:t>= </a:t>
            </a:r>
            <a:r>
              <a:rPr lang="en-US" dirty="0" smtClean="0">
                <a:cs typeface="Courier New"/>
              </a:rPr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i-1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i+1</a:t>
            </a:r>
            <a:r>
              <a:rPr lang="en-US" dirty="0" smtClean="0">
                <a:cs typeface="Courier New"/>
              </a:rPr>
              <a:t>)/2</a:t>
            </a:r>
            <a:endParaRPr lang="en-US" i="1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0391" y="1729895"/>
            <a:ext cx="5399777" cy="3536434"/>
          </a:xfrm>
        </p:spPr>
        <p:txBody>
          <a:bodyPr/>
          <a:lstStyle/>
          <a:p>
            <a:r>
              <a:rPr lang="da-DK" dirty="0"/>
              <a:t>real, dimension(n) :: v</a:t>
            </a:r>
          </a:p>
          <a:p>
            <a:r>
              <a:rPr lang="da-DK" dirty="0"/>
              <a:t>real               :: t1, t2</a:t>
            </a:r>
          </a:p>
          <a:p>
            <a:r>
              <a:rPr lang="da-DK" dirty="0"/>
              <a:t>...</a:t>
            </a:r>
          </a:p>
          <a:p>
            <a:r>
              <a:rPr lang="da-DK" dirty="0"/>
              <a:t>t2 = v(1)</a:t>
            </a:r>
          </a:p>
          <a:p>
            <a:r>
              <a:rPr lang="da-DK" dirty="0"/>
              <a:t>do i=2, n-1</a:t>
            </a:r>
          </a:p>
          <a:p>
            <a:r>
              <a:rPr lang="da-DK" dirty="0"/>
              <a:t>  t1   = v(i)</a:t>
            </a:r>
          </a:p>
          <a:p>
            <a:r>
              <a:rPr lang="da-DK" dirty="0"/>
              <a:t>  v(i) = 0.5 * (t2 + v(i+1))</a:t>
            </a:r>
          </a:p>
          <a:p>
            <a:r>
              <a:rPr lang="da-DK" dirty="0"/>
              <a:t>  t2   = t1</a:t>
            </a:r>
          </a:p>
          <a:p>
            <a:r>
              <a:rPr lang="da-DK" dirty="0" err="1"/>
              <a:t>enddo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4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048"/>
            <a:ext cx="8229600" cy="50195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 </a:t>
            </a:r>
            <a:r>
              <a:rPr lang="en-US" dirty="0" smtClean="0">
                <a:latin typeface="Courier New"/>
                <a:cs typeface="Courier New"/>
              </a:rPr>
              <a:t>= </a:t>
            </a:r>
            <a:r>
              <a:rPr lang="en-US" dirty="0" smtClean="0">
                <a:cs typeface="Courier New"/>
              </a:rPr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i-1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i+1</a:t>
            </a:r>
            <a:r>
              <a:rPr lang="en-US" dirty="0" smtClean="0">
                <a:cs typeface="Courier New"/>
              </a:rPr>
              <a:t>)/2</a:t>
            </a:r>
            <a:endParaRPr lang="en-US" i="1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0391" y="1729898"/>
            <a:ext cx="5399777" cy="3693320"/>
          </a:xfrm>
        </p:spPr>
        <p:txBody>
          <a:bodyPr/>
          <a:lstStyle/>
          <a:p>
            <a:r>
              <a:rPr lang="da-DK" dirty="0"/>
              <a:t>real, dimension(n) :: v</a:t>
            </a:r>
          </a:p>
          <a:p>
            <a:r>
              <a:rPr lang="da-DK" dirty="0"/>
              <a:t>real               :: t1, t2</a:t>
            </a:r>
          </a:p>
          <a:p>
            <a:r>
              <a:rPr lang="da-DK" dirty="0"/>
              <a:t>...</a:t>
            </a:r>
          </a:p>
          <a:p>
            <a:r>
              <a:rPr lang="da-DK" dirty="0"/>
              <a:t>t2 = v(1)</a:t>
            </a:r>
          </a:p>
          <a:p>
            <a:r>
              <a:rPr lang="da-DK" dirty="0"/>
              <a:t>do i=2, n-1</a:t>
            </a:r>
          </a:p>
          <a:p>
            <a:r>
              <a:rPr lang="da-DK" dirty="0"/>
              <a:t>  t1   = v(i)</a:t>
            </a:r>
          </a:p>
          <a:p>
            <a:r>
              <a:rPr lang="da-DK" dirty="0"/>
              <a:t>  v(i) = 0.5 * (t2 + v(i+1))</a:t>
            </a:r>
          </a:p>
          <a:p>
            <a:r>
              <a:rPr lang="da-DK" dirty="0"/>
              <a:t>  t2   = t1</a:t>
            </a:r>
          </a:p>
          <a:p>
            <a:r>
              <a:rPr lang="da-DK" dirty="0" err="1" smtClean="0"/>
              <a:t>enddo</a:t>
            </a:r>
            <a:endParaRPr lang="da-DK" dirty="0" smtClean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v(2:n-1) = 0.5 * (v(1:n-2) + v(3:n))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9624" y="5474222"/>
            <a:ext cx="524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2868"/>
                </a:solidFill>
              </a:rPr>
              <a:t>Traditional scheme requires scalar variables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Array syntax: evaluate RHS, then "copy" the result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0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048"/>
            <a:ext cx="8229600" cy="50195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err="1" smtClean="0"/>
              <a:t>A</a:t>
            </a:r>
            <a:r>
              <a:rPr lang="en-US" baseline="-25000" dirty="0" err="1" smtClean="0">
                <a:latin typeface="Courier New"/>
                <a:cs typeface="Courier New"/>
              </a:rPr>
              <a:t>i,j</a:t>
            </a:r>
            <a:r>
              <a:rPr lang="en-US" baseline="-250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</a:t>
            </a:r>
            <a:r>
              <a:rPr lang="en-US" dirty="0" smtClean="0">
                <a:cs typeface="Courier New"/>
              </a:rPr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i-1,j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i+1,j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i,j-1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/>
              <a:t>A</a:t>
            </a:r>
            <a:r>
              <a:rPr lang="en-US" baseline="-25000" dirty="0">
                <a:latin typeface="Courier New"/>
                <a:cs typeface="Courier New"/>
              </a:rPr>
              <a:t>i,</a:t>
            </a:r>
            <a:r>
              <a:rPr lang="en-US" baseline="-25000" dirty="0" smtClean="0">
                <a:latin typeface="Courier New"/>
                <a:cs typeface="Courier New"/>
              </a:rPr>
              <a:t>j+1</a:t>
            </a:r>
            <a:r>
              <a:rPr lang="en-US" dirty="0" smtClean="0">
                <a:cs typeface="Courier New"/>
              </a:rPr>
              <a:t>)/4</a:t>
            </a:r>
            <a:endParaRPr lang="en-US" i="1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5909" y="1781720"/>
            <a:ext cx="7860392" cy="3834896"/>
          </a:xfrm>
        </p:spPr>
        <p:txBody>
          <a:bodyPr/>
          <a:lstStyle/>
          <a:p>
            <a:r>
              <a:rPr lang="da-DK" sz="1600" dirty="0">
                <a:solidFill>
                  <a:schemeClr val="tx1"/>
                </a:solidFill>
              </a:rPr>
              <a:t>real, dimension(</a:t>
            </a:r>
            <a:r>
              <a:rPr lang="da-DK" sz="1600" dirty="0" err="1">
                <a:solidFill>
                  <a:schemeClr val="tx1"/>
                </a:solidFill>
              </a:rPr>
              <a:t>n,n</a:t>
            </a:r>
            <a:r>
              <a:rPr lang="da-DK" sz="1600" dirty="0">
                <a:solidFill>
                  <a:schemeClr val="tx1"/>
                </a:solidFill>
              </a:rPr>
              <a:t>) :: a, b</a:t>
            </a:r>
          </a:p>
          <a:p>
            <a:r>
              <a:rPr lang="da-DK" sz="1600" dirty="0">
                <a:solidFill>
                  <a:schemeClr val="tx1"/>
                </a:solidFill>
              </a:rPr>
              <a:t>do j=2, n-1</a:t>
            </a:r>
          </a:p>
          <a:p>
            <a:r>
              <a:rPr lang="da-DK" sz="1600" dirty="0">
                <a:solidFill>
                  <a:schemeClr val="tx1"/>
                </a:solidFill>
              </a:rPr>
              <a:t>  do i=2, n-1</a:t>
            </a:r>
          </a:p>
          <a:p>
            <a:r>
              <a:rPr lang="da-DK" sz="1600" dirty="0">
                <a:solidFill>
                  <a:schemeClr val="tx1"/>
                </a:solidFill>
              </a:rPr>
              <a:t>    b(</a:t>
            </a:r>
            <a:r>
              <a:rPr lang="da-DK" sz="1600" dirty="0" err="1">
                <a:solidFill>
                  <a:schemeClr val="tx1"/>
                </a:solidFill>
              </a:rPr>
              <a:t>i,j</a:t>
            </a:r>
            <a:r>
              <a:rPr lang="da-DK" sz="1600" dirty="0">
                <a:solidFill>
                  <a:schemeClr val="tx1"/>
                </a:solidFill>
              </a:rPr>
              <a:t>) = 0.25 </a:t>
            </a:r>
            <a:r>
              <a:rPr lang="da-DK" sz="1600" dirty="0" smtClean="0">
                <a:solidFill>
                  <a:schemeClr val="tx1"/>
                </a:solidFill>
              </a:rPr>
              <a:t>* (</a:t>
            </a:r>
            <a:r>
              <a:rPr lang="da-DK" sz="1600" dirty="0">
                <a:solidFill>
                  <a:schemeClr val="tx1"/>
                </a:solidFill>
              </a:rPr>
              <a:t>a(i-1,j) + a(i+1,j) + a(i,j-1) + a(i,j+1))</a:t>
            </a:r>
          </a:p>
          <a:p>
            <a:r>
              <a:rPr lang="da-DK" sz="1600" dirty="0">
                <a:solidFill>
                  <a:schemeClr val="tx1"/>
                </a:solidFill>
              </a:rPr>
              <a:t>  </a:t>
            </a:r>
            <a:r>
              <a:rPr lang="da-DK" sz="1600" dirty="0" err="1">
                <a:solidFill>
                  <a:schemeClr val="tx1"/>
                </a:solidFill>
              </a:rPr>
              <a:t>enddo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enddo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j=2, n-1</a:t>
            </a:r>
          </a:p>
          <a:p>
            <a:r>
              <a:rPr lang="da-DK" sz="1600" dirty="0">
                <a:solidFill>
                  <a:schemeClr val="tx1"/>
                </a:solidFill>
              </a:rPr>
              <a:t>  do i=2, n-1</a:t>
            </a:r>
          </a:p>
          <a:p>
            <a:r>
              <a:rPr lang="da-DK" sz="1600" dirty="0">
                <a:solidFill>
                  <a:schemeClr val="tx1"/>
                </a:solidFill>
              </a:rPr>
              <a:t>    a(</a:t>
            </a:r>
            <a:r>
              <a:rPr lang="da-DK" sz="1600" dirty="0" err="1">
                <a:solidFill>
                  <a:schemeClr val="tx1"/>
                </a:solidFill>
              </a:rPr>
              <a:t>i,j</a:t>
            </a:r>
            <a:r>
              <a:rPr lang="da-DK" sz="1600" dirty="0">
                <a:solidFill>
                  <a:schemeClr val="tx1"/>
                </a:solidFill>
              </a:rPr>
              <a:t>) = b(</a:t>
            </a:r>
            <a:r>
              <a:rPr lang="da-DK" sz="1600" dirty="0" err="1">
                <a:solidFill>
                  <a:schemeClr val="tx1"/>
                </a:solidFill>
              </a:rPr>
              <a:t>i,j</a:t>
            </a:r>
            <a:r>
              <a:rPr lang="da-DK" sz="1600" dirty="0">
                <a:solidFill>
                  <a:schemeClr val="tx1"/>
                </a:solidFill>
              </a:rPr>
              <a:t>)</a:t>
            </a:r>
          </a:p>
          <a:p>
            <a:r>
              <a:rPr lang="da-DK" sz="1600" dirty="0">
                <a:solidFill>
                  <a:schemeClr val="tx1"/>
                </a:solidFill>
              </a:rPr>
              <a:t>  </a:t>
            </a:r>
            <a:r>
              <a:rPr lang="da-DK" sz="1600" dirty="0" err="1">
                <a:solidFill>
                  <a:schemeClr val="tx1"/>
                </a:solidFill>
              </a:rPr>
              <a:t>enddo</a:t>
            </a: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smtClean="0">
                <a:solidFill>
                  <a:schemeClr val="tx1"/>
                </a:solidFill>
              </a:rPr>
              <a:t>enddo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8378" y="5770056"/>
            <a:ext cx="385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2868"/>
                </a:solidFill>
              </a:rPr>
              <a:t>Two copies required: b = f(a); a = b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1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048"/>
            <a:ext cx="8229600" cy="50195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i,j </a:t>
            </a:r>
            <a:r>
              <a:rPr lang="en-US" dirty="0" smtClean="0">
                <a:latin typeface="Courier New"/>
                <a:cs typeface="Courier New"/>
              </a:rPr>
              <a:t>= </a:t>
            </a:r>
            <a:r>
              <a:rPr lang="en-US" dirty="0" smtClean="0">
                <a:cs typeface="Courier New"/>
              </a:rPr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i-1,j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i+1,j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i,j-1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/>
              <a:t>A</a:t>
            </a:r>
            <a:r>
              <a:rPr lang="en-US" baseline="-25000" dirty="0">
                <a:latin typeface="Courier New"/>
                <a:cs typeface="Courier New"/>
              </a:rPr>
              <a:t>i,</a:t>
            </a:r>
            <a:r>
              <a:rPr lang="en-US" baseline="-25000" dirty="0" smtClean="0">
                <a:latin typeface="Courier New"/>
                <a:cs typeface="Courier New"/>
              </a:rPr>
              <a:t>j+1</a:t>
            </a:r>
            <a:r>
              <a:rPr lang="en-US" dirty="0" smtClean="0">
                <a:cs typeface="Courier New"/>
              </a:rPr>
              <a:t>)/4</a:t>
            </a:r>
            <a:endParaRPr lang="en-US" i="1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5908" y="2098730"/>
            <a:ext cx="8002712" cy="10341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a(2:n-1,2:n-1) = 0.25 * </a:t>
            </a:r>
            <a:r>
              <a:rPr lang="en-US" dirty="0" smtClean="0">
                <a:solidFill>
                  <a:schemeClr val="tx1"/>
                </a:solidFill>
              </a:rPr>
              <a:t>                         &amp;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          (</a:t>
            </a:r>
            <a:r>
              <a:rPr lang="en-US" dirty="0">
                <a:solidFill>
                  <a:schemeClr val="tx1"/>
                </a:solidFill>
              </a:rPr>
              <a:t>a(1:n-2,2:</a:t>
            </a:r>
            <a:r>
              <a:rPr lang="en-US" dirty="0" smtClean="0">
                <a:solidFill>
                  <a:schemeClr val="tx1"/>
                </a:solidFill>
              </a:rPr>
              <a:t>n-1) </a:t>
            </a:r>
            <a:r>
              <a:rPr lang="en-US" dirty="0">
                <a:solidFill>
                  <a:schemeClr val="tx1"/>
                </a:solidFill>
              </a:rPr>
              <a:t>+ a(3:n,2:</a:t>
            </a:r>
            <a:r>
              <a:rPr lang="en-US" dirty="0" smtClean="0">
                <a:solidFill>
                  <a:schemeClr val="tx1"/>
                </a:solidFill>
              </a:rPr>
              <a:t>n-1) + &amp;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a</a:t>
            </a:r>
            <a:r>
              <a:rPr lang="en-US" dirty="0">
                <a:solidFill>
                  <a:schemeClr val="tx1"/>
                </a:solidFill>
              </a:rPr>
              <a:t>(2:</a:t>
            </a:r>
            <a:r>
              <a:rPr lang="en-US" dirty="0" smtClean="0">
                <a:solidFill>
                  <a:schemeClr val="tx1"/>
                </a:solidFill>
              </a:rPr>
              <a:t>n-1,1</a:t>
            </a:r>
            <a:r>
              <a:rPr lang="en-US" dirty="0">
                <a:solidFill>
                  <a:schemeClr val="tx1"/>
                </a:solidFill>
              </a:rPr>
              <a:t>:n-2) + a(2:</a:t>
            </a:r>
            <a:r>
              <a:rPr lang="en-US" dirty="0" smtClean="0">
                <a:solidFill>
                  <a:schemeClr val="tx1"/>
                </a:solidFill>
              </a:rPr>
              <a:t>n-1,3</a:t>
            </a:r>
            <a:r>
              <a:rPr lang="en-US" dirty="0">
                <a:solidFill>
                  <a:schemeClr val="tx1"/>
                </a:solidFill>
              </a:rPr>
              <a:t>:n))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8378" y="3235607"/>
            <a:ext cx="385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2868"/>
                </a:solidFill>
              </a:rPr>
              <a:t>No copy required (done internally)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1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Stencil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048"/>
            <a:ext cx="8229600" cy="50195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i,j </a:t>
            </a:r>
            <a:r>
              <a:rPr lang="en-US" dirty="0" smtClean="0">
                <a:latin typeface="Courier New"/>
                <a:cs typeface="Courier New"/>
              </a:rPr>
              <a:t>= </a:t>
            </a:r>
            <a:r>
              <a:rPr lang="en-US" dirty="0" smtClean="0">
                <a:cs typeface="Courier New"/>
              </a:rPr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i-1,j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i+1,j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ourier New"/>
                <a:cs typeface="Courier New"/>
              </a:rPr>
              <a:t>i,j-1 </a:t>
            </a:r>
            <a:r>
              <a:rPr lang="en-US" dirty="0" smtClean="0">
                <a:cs typeface="Courier New"/>
              </a:rPr>
              <a:t>+ </a:t>
            </a:r>
            <a:r>
              <a:rPr lang="en-US" i="1" dirty="0"/>
              <a:t>A</a:t>
            </a:r>
            <a:r>
              <a:rPr lang="en-US" baseline="-25000" dirty="0">
                <a:latin typeface="Courier New"/>
                <a:cs typeface="Courier New"/>
              </a:rPr>
              <a:t>i,</a:t>
            </a:r>
            <a:r>
              <a:rPr lang="en-US" baseline="-25000" dirty="0" smtClean="0">
                <a:latin typeface="Courier New"/>
                <a:cs typeface="Courier New"/>
              </a:rPr>
              <a:t>j+1</a:t>
            </a:r>
            <a:r>
              <a:rPr lang="en-US" dirty="0" smtClean="0">
                <a:cs typeface="Courier New"/>
              </a:rPr>
              <a:t>)/4</a:t>
            </a:r>
            <a:endParaRPr lang="en-US" i="1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5909" y="2098730"/>
            <a:ext cx="8012792" cy="10341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a(2:n-1,2:n-1) = 0.25 *                          &amp;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(a(1:n-2,2:n-1) + a(3:n,2:n-1) + &amp;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a(2:n-1,1:n-2) + a(2:n-1,3:n))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8378" y="3235607"/>
            <a:ext cx="385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2868"/>
                </a:solidFill>
              </a:rPr>
              <a:t>No copy required (done internally)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9126" y="3652015"/>
            <a:ext cx="338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868"/>
                </a:solidFill>
              </a:rPr>
              <a:t>Now with the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forall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2868"/>
                </a:solidFill>
              </a:rPr>
              <a:t>construct</a:t>
            </a:r>
            <a:endParaRPr lang="en-US" dirty="0">
              <a:solidFill>
                <a:srgbClr val="002868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5909" y="4200001"/>
            <a:ext cx="8012792" cy="1034129"/>
          </a:xfrm>
        </p:spPr>
        <p:txBody>
          <a:bodyPr/>
          <a:lstStyle/>
          <a:p>
            <a:r>
              <a:rPr lang="es-ES_tradnl" dirty="0" err="1" smtClean="0">
                <a:solidFill>
                  <a:srgbClr val="0000FF"/>
                </a:solidFill>
              </a:rPr>
              <a:t>forall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es-ES_tradnl" dirty="0">
                <a:solidFill>
                  <a:srgbClr val="FF0000"/>
                </a:solidFill>
              </a:rPr>
              <a:t>i=2:n-1, j=2:n-1) &amp;</a:t>
            </a:r>
          </a:p>
          <a:p>
            <a:r>
              <a:rPr lang="es-ES_tradnl" dirty="0">
                <a:solidFill>
                  <a:srgbClr val="FF0000"/>
                </a:solidFill>
              </a:rPr>
              <a:t>a(</a:t>
            </a:r>
            <a:r>
              <a:rPr lang="es-ES_tradnl" dirty="0" err="1">
                <a:solidFill>
                  <a:srgbClr val="FF0000"/>
                </a:solidFill>
              </a:rPr>
              <a:t>i,j</a:t>
            </a:r>
            <a:r>
              <a:rPr lang="es-ES_tradnl" dirty="0">
                <a:solidFill>
                  <a:srgbClr val="FF0000"/>
                </a:solidFill>
              </a:rPr>
              <a:t>) = 0.25 * </a:t>
            </a:r>
            <a:r>
              <a:rPr lang="es-ES_tradnl" dirty="0" smtClean="0">
                <a:solidFill>
                  <a:srgbClr val="FF0000"/>
                </a:solidFill>
              </a:rPr>
              <a:t>          &amp;</a:t>
            </a:r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>
                <a:solidFill>
                  <a:srgbClr val="FF0000"/>
                </a:solidFill>
              </a:rPr>
              <a:t>  (a(i-1,j) + a(i+1,j) + a(i,j-1) + a(i,j+1))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253" y="5468263"/>
            <a:ext cx="598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2868"/>
                </a:solidFill>
              </a:rPr>
              <a:t>Fortran statement looks exactly like the original formula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7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about </a:t>
            </a:r>
            <a:r>
              <a:rPr lang="en-US" sz="4000" b="1" dirty="0" err="1" smtClean="0">
                <a:latin typeface="Courier New"/>
                <a:cs typeface="Courier New"/>
              </a:rPr>
              <a:t>forall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6699" y="1270000"/>
            <a:ext cx="8529639" cy="4967515"/>
          </a:xfrm>
        </p:spPr>
        <p:txBody>
          <a:bodyPr/>
          <a:lstStyle/>
          <a:p>
            <a:r>
              <a:rPr lang="en-US" dirty="0">
                <a:latin typeface="+mn-lt"/>
              </a:rPr>
              <a:t>FORALL is more versatile than array assignment:</a:t>
            </a:r>
          </a:p>
          <a:p>
            <a:r>
              <a:rPr lang="en-US" dirty="0" smtClean="0">
                <a:latin typeface="+mn-lt"/>
              </a:rPr>
              <a:t>can </a:t>
            </a:r>
            <a:r>
              <a:rPr lang="en-US" dirty="0">
                <a:latin typeface="+mn-lt"/>
              </a:rPr>
              <a:t>access unusual </a:t>
            </a:r>
            <a:r>
              <a:rPr lang="en-US" dirty="0" smtClean="0">
                <a:latin typeface="+mn-lt"/>
              </a:rPr>
              <a:t>sections</a:t>
            </a:r>
            <a:r>
              <a:rPr lang="en-US" dirty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r>
              <a:rPr lang="en-US" dirty="0" smtClean="0"/>
              <a:t>FORALL(</a:t>
            </a:r>
            <a:r>
              <a:rPr lang="en-US" dirty="0"/>
              <a:t>i=1:n) A(i,i) = B(i)  ! diagonal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 </a:t>
            </a:r>
            <a:r>
              <a:rPr lang="pt-BR" dirty="0"/>
              <a:t>j = 1, n</a:t>
            </a:r>
          </a:p>
          <a:p>
            <a:r>
              <a:rPr lang="pt-BR" dirty="0"/>
              <a:t> FORALL (i=1:j) A(i,j) = B(i) ! triangular</a:t>
            </a:r>
          </a:p>
          <a:p>
            <a:r>
              <a:rPr lang="pt-BR" dirty="0"/>
              <a:t>END DO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>
                <a:latin typeface="+mn-lt"/>
              </a:rPr>
              <a:t>can</a:t>
            </a: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use </a:t>
            </a:r>
            <a:r>
              <a:rPr lang="pt-BR" dirty="0">
                <a:latin typeface="+mn-lt"/>
              </a:rPr>
              <a:t>indices in RHS expression,</a:t>
            </a:r>
            <a:r>
              <a:rPr lang="pt-BR" dirty="0"/>
              <a:t> FORALL (i=1:n,j=1:n,i/=j) A(i,j) = REAL(i+j)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>
                <a:latin typeface="+mn-lt"/>
              </a:rPr>
              <a:t>can</a:t>
            </a: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call PURE procedures,</a:t>
            </a:r>
            <a:r>
              <a:rPr lang="pt-BR" dirty="0"/>
              <a:t> FORALL (i=1:n:3,j=1:n:5) A(i,j) = SIN(A(j,i</a:t>
            </a:r>
            <a:r>
              <a:rPr lang="pt-BR" dirty="0"/>
              <a:t>)</a:t>
            </a:r>
            <a:r>
              <a:rPr lang="pt-BR" dirty="0" smtClean="0"/>
              <a:t>)</a:t>
            </a:r>
            <a:br>
              <a:rPr lang="pt-BR" dirty="0" smtClean="0"/>
            </a:br>
            <a:endParaRPr lang="pt-BR" dirty="0"/>
          </a:p>
          <a:p>
            <a:r>
              <a:rPr lang="pt-BR" dirty="0">
                <a:latin typeface="+mn-lt"/>
              </a:rPr>
              <a:t>can use indirection (vector subscripting), </a:t>
            </a:r>
            <a:r>
              <a:rPr lang="pt-BR" dirty="0"/>
              <a:t>FORALL (i=1:n,j=1:n) A(VS(i),j) = i+VS(j)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Manipulation Arrays: </a:t>
            </a:r>
            <a:r>
              <a:rPr lang="en-US" sz="36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where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158" y="1333549"/>
            <a:ext cx="4433786" cy="4366848"/>
          </a:xfrm>
        </p:spPr>
        <p:txBody>
          <a:bodyPr>
            <a:noAutofit/>
          </a:bodyPr>
          <a:lstStyle/>
          <a:p>
            <a:r>
              <a:rPr lang="en-US" dirty="0" smtClean="0"/>
              <a:t>Subroutine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random_number</a:t>
            </a:r>
            <a:r>
              <a:rPr lang="en-US" dirty="0" smtClean="0"/>
              <a:t> accepts scalars and </a:t>
            </a:r>
            <a:r>
              <a:rPr lang="en-US" b="1" dirty="0" smtClean="0"/>
              <a:t>arrays</a:t>
            </a:r>
          </a:p>
          <a:p>
            <a:r>
              <a:rPr lang="en-US" dirty="0" smtClean="0"/>
              <a:t>Use arrays like scalars</a:t>
            </a:r>
          </a:p>
          <a:p>
            <a:r>
              <a:rPr lang="en-US" dirty="0" smtClean="0"/>
              <a:t>All elements of x that are smaller than 0.5 are replaced by 0 (first example)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where, end where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where, else where, end where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where </a:t>
            </a:r>
            <a:r>
              <a:rPr lang="en-US" dirty="0" smtClean="0"/>
              <a:t>in one 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42304"/>
            <a:ext cx="3875456" cy="4475071"/>
          </a:xfrm>
        </p:spPr>
        <p:txBody>
          <a:bodyPr/>
          <a:lstStyle/>
          <a:p>
            <a:r>
              <a:rPr lang="en-US" sz="1600" dirty="0"/>
              <a:t>real, dimension(100,100) :: x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call random_number(x) ! array</a:t>
            </a:r>
          </a:p>
          <a:p>
            <a:endParaRPr lang="en-US" sz="1600" dirty="0"/>
          </a:p>
          <a:p>
            <a:r>
              <a:rPr lang="en-US" sz="1600" dirty="0"/>
              <a:t>where (x &lt; 0.5)</a:t>
            </a:r>
          </a:p>
          <a:p>
            <a:r>
              <a:rPr lang="en-US" sz="1600" dirty="0"/>
              <a:t>  x = 0.</a:t>
            </a:r>
          </a:p>
          <a:p>
            <a:r>
              <a:rPr lang="en-US" sz="1600" dirty="0"/>
              <a:t>end where</a:t>
            </a:r>
          </a:p>
          <a:p>
            <a:endParaRPr lang="en-US" sz="1600" dirty="0"/>
          </a:p>
          <a:p>
            <a:r>
              <a:rPr lang="en-US" sz="1600" dirty="0"/>
              <a:t>where (x &lt; 0.6)</a:t>
            </a:r>
          </a:p>
          <a:p>
            <a:r>
              <a:rPr lang="en-US" sz="1600" dirty="0"/>
              <a:t>  x = 0.</a:t>
            </a:r>
          </a:p>
          <a:p>
            <a:r>
              <a:rPr lang="en-US" sz="1600" dirty="0"/>
              <a:t>else where</a:t>
            </a:r>
          </a:p>
          <a:p>
            <a:r>
              <a:rPr lang="en-US" sz="1600" dirty="0"/>
              <a:t>  x = 1.</a:t>
            </a:r>
          </a:p>
          <a:p>
            <a:r>
              <a:rPr lang="en-US" sz="1600" dirty="0"/>
              <a:t>end where</a:t>
            </a:r>
          </a:p>
          <a:p>
            <a:endParaRPr lang="en-US" sz="1600" dirty="0"/>
          </a:p>
          <a:p>
            <a:r>
              <a:rPr lang="en-US" sz="1600" dirty="0"/>
              <a:t>where (x &gt; 0.8) x = 2. * x</a:t>
            </a:r>
          </a:p>
        </p:txBody>
      </p:sp>
    </p:spTree>
    <p:extLst>
      <p:ext uri="{BB962C8B-B14F-4D97-AF65-F5344CB8AC3E}">
        <p14:creationId xmlns:p14="http://schemas.microsoft.com/office/powerpoint/2010/main" val="99364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Manipulation Arrays: </a:t>
            </a:r>
            <a:r>
              <a:rPr lang="en-US" sz="3600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where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158" y="1333549"/>
            <a:ext cx="4433786" cy="4366848"/>
          </a:xfrm>
        </p:spPr>
        <p:txBody>
          <a:bodyPr>
            <a:noAutofit/>
          </a:bodyPr>
          <a:lstStyle/>
          <a:p>
            <a:r>
              <a:rPr lang="en-US" sz="2200" dirty="0" smtClean="0"/>
              <a:t>Put </a:t>
            </a:r>
            <a:r>
              <a:rPr lang="en-US" sz="2200" dirty="0" smtClean="0">
                <a:solidFill>
                  <a:srgbClr val="FF0000"/>
                </a:solidFill>
              </a:rPr>
              <a:t>one</a:t>
            </a:r>
            <a:r>
              <a:rPr lang="en-US" sz="2200" dirty="0" smtClean="0"/>
              <a:t> array in the </a:t>
            </a:r>
            <a:r>
              <a:rPr lang="en-US" sz="2200" b="1" dirty="0" smtClean="0">
                <a:solidFill>
                  <a:schemeClr val="tx1"/>
                </a:solidFill>
                <a:latin typeface="Courier New"/>
                <a:cs typeface="Courier New"/>
              </a:rPr>
              <a:t>where</a:t>
            </a:r>
            <a:r>
              <a:rPr lang="en-US" sz="2200" dirty="0" smtClean="0"/>
              <a:t> condition, and apply condition to </a:t>
            </a:r>
            <a:r>
              <a:rPr lang="en-US" sz="2200" dirty="0" smtClean="0">
                <a:solidFill>
                  <a:srgbClr val="008000"/>
                </a:solidFill>
              </a:rPr>
              <a:t>other</a:t>
            </a:r>
            <a:r>
              <a:rPr lang="en-US" sz="2200" dirty="0" smtClean="0"/>
              <a:t> conformable arrays</a:t>
            </a:r>
          </a:p>
          <a:p>
            <a:r>
              <a:rPr lang="en-US" sz="2200" dirty="0" smtClean="0"/>
              <a:t>Arrays must have the same shape (conformable: rank and number of elements)</a:t>
            </a:r>
          </a:p>
          <a:p>
            <a:r>
              <a:rPr lang="en-US" sz="2200" dirty="0" smtClean="0"/>
              <a:t>Code block executes when condition is true for individual elements of array</a:t>
            </a:r>
          </a:p>
          <a:p>
            <a:r>
              <a:rPr lang="en-US" sz="2200" dirty="0" smtClean="0"/>
              <a:t>Code block can contain </a:t>
            </a:r>
          </a:p>
          <a:p>
            <a:pPr lvl="1"/>
            <a:r>
              <a:rPr lang="en-US" sz="2200" dirty="0" smtClean="0"/>
              <a:t>Array assignments</a:t>
            </a:r>
          </a:p>
          <a:p>
            <a:pPr lvl="1"/>
            <a:r>
              <a:rPr lang="en-US" sz="2200" dirty="0" smtClean="0"/>
              <a:t>Other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sz="2200" dirty="0" smtClean="0"/>
              <a:t>,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any</a:t>
            </a:r>
            <a:r>
              <a:rPr lang="en-US" sz="2200" dirty="0" smtClean="0"/>
              <a:t>, or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forall</a:t>
            </a:r>
            <a:r>
              <a:rPr lang="en-US" sz="2200" dirty="0" smtClean="0"/>
              <a:t> constructs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70036"/>
            <a:ext cx="3700295" cy="3293208"/>
          </a:xfrm>
        </p:spPr>
        <p:txBody>
          <a:bodyPr/>
          <a:lstStyle/>
          <a:p>
            <a:r>
              <a:rPr lang="en-US" sz="1600" dirty="0" smtClean="0"/>
              <a:t>real, dimension(4) :: &amp;</a:t>
            </a:r>
          </a:p>
          <a:p>
            <a:r>
              <a:rPr lang="en-US" sz="1600" dirty="0" smtClean="0"/>
              <a:t>  a, </a:t>
            </a:r>
          </a:p>
          <a:p>
            <a:r>
              <a:rPr lang="en-US" sz="1600" dirty="0" smtClean="0"/>
              <a:t>  b = [  5, 6, 7, 8 ], &amp;</a:t>
            </a:r>
          </a:p>
          <a:p>
            <a:r>
              <a:rPr lang="en-US" sz="1600" dirty="0" smtClean="0"/>
              <a:t>  c = [ -1, 0, 1, 2 ]</a:t>
            </a:r>
          </a:p>
          <a:p>
            <a:r>
              <a:rPr lang="en-US" sz="1600" dirty="0" smtClean="0"/>
              <a:t>...</a:t>
            </a:r>
          </a:p>
          <a:p>
            <a:r>
              <a:rPr lang="en-US" sz="1600" dirty="0" smtClean="0"/>
              <a:t>where (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/= 0)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8000"/>
                </a:solidFill>
              </a:rPr>
              <a:t>b</a:t>
            </a:r>
            <a:r>
              <a:rPr lang="en-US" sz="1600" dirty="0" smtClean="0"/>
              <a:t> / </a:t>
            </a:r>
            <a:r>
              <a:rPr lang="en-US" sz="1600" dirty="0" smtClean="0">
                <a:solidFill>
                  <a:srgbClr val="008000"/>
                </a:solidFill>
              </a:rPr>
              <a:t>c</a:t>
            </a:r>
          </a:p>
          <a:p>
            <a:r>
              <a:rPr lang="en-US" sz="1600" dirty="0" smtClean="0"/>
              <a:t>elsewhere   ! When c(i) = 0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= 0.    ! Set a(i) to 0.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8000"/>
                </a:solidFill>
              </a:rPr>
              <a:t>c</a:t>
            </a:r>
            <a:r>
              <a:rPr lang="en-US" sz="1600" dirty="0" smtClean="0"/>
              <a:t> = 1.    ! Change c(i)=1</a:t>
            </a:r>
          </a:p>
          <a:p>
            <a:r>
              <a:rPr lang="en-US" sz="1600" dirty="0" smtClean="0"/>
              <a:t>end </a:t>
            </a:r>
            <a:r>
              <a:rPr lang="en-US" sz="16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35072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Arrays: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any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8101"/>
            <a:ext cx="8229599" cy="1515515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matmul</a:t>
            </a:r>
            <a:r>
              <a:rPr lang="en-US" dirty="0" smtClean="0"/>
              <a:t> is provided by the compiler (also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dot_product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abs(c1 – c2)</a:t>
            </a:r>
            <a:r>
              <a:rPr lang="en-US" dirty="0" smtClean="0"/>
              <a:t>: Array syntax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creates a temporary array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any</a:t>
            </a:r>
            <a:r>
              <a:rPr lang="en-US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"creates" a scratch array of type logical and returns one logical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33513"/>
            <a:ext cx="8229600" cy="2696123"/>
          </a:xfrm>
        </p:spPr>
        <p:txBody>
          <a:bodyPr/>
          <a:lstStyle/>
          <a:p>
            <a:r>
              <a:rPr lang="en-US" dirty="0"/>
              <a:t>integer, parameter   :: n = 100</a:t>
            </a:r>
          </a:p>
          <a:p>
            <a:r>
              <a:rPr lang="en-US" dirty="0"/>
              <a:t>real, dimension(</a:t>
            </a:r>
            <a:r>
              <a:rPr lang="en-US" dirty="0" err="1"/>
              <a:t>n,n</a:t>
            </a:r>
            <a:r>
              <a:rPr lang="en-US" dirty="0"/>
              <a:t>) :: a, b, c1, c2</a:t>
            </a:r>
          </a:p>
          <a:p>
            <a:endParaRPr lang="en-US" dirty="0"/>
          </a:p>
          <a:p>
            <a:r>
              <a:rPr lang="en-US" dirty="0"/>
              <a:t>c1 = </a:t>
            </a:r>
            <a:r>
              <a:rPr lang="en-US" dirty="0" err="1"/>
              <a:t>my_matmul</a:t>
            </a:r>
            <a:r>
              <a:rPr lang="en-US" dirty="0"/>
              <a:t>(a, b) ! home-grown function</a:t>
            </a:r>
          </a:p>
          <a:p>
            <a:r>
              <a:rPr lang="en-US" dirty="0"/>
              <a:t>c2 = </a:t>
            </a:r>
            <a:r>
              <a:rPr lang="en-US" dirty="0" err="1"/>
              <a:t>matmul</a:t>
            </a:r>
            <a:r>
              <a:rPr lang="en-US" dirty="0"/>
              <a:t>(a, b)    ! built-in function</a:t>
            </a:r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(</a:t>
            </a:r>
            <a:r>
              <a:rPr lang="en-US" dirty="0"/>
              <a:t>abs(c1 - c2) &gt; 1.e-4)) then</a:t>
            </a:r>
          </a:p>
          <a:p>
            <a:r>
              <a:rPr lang="en-US" dirty="0"/>
              <a:t>  print *, 'There are significant differences'</a:t>
            </a:r>
          </a:p>
          <a:p>
            <a:r>
              <a:rPr lang="en-US" dirty="0" err="1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534"/>
            <a:ext cx="8229600" cy="134500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Declaration and allocation in two steps</a:t>
            </a:r>
          </a:p>
          <a:p>
            <a:r>
              <a:rPr lang="en-US" sz="1800" dirty="0" smtClean="0"/>
              <a:t>Declare an array as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allocatable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800" dirty="0" smtClean="0"/>
              <a:t>Use colons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cs typeface="Courier New"/>
                <a:sym typeface="Wingdings"/>
              </a:rPr>
              <a:t>:) </a:t>
            </a:r>
            <a:r>
              <a:rPr lang="en-US" sz="1800" dirty="0" smtClean="0">
                <a:sym typeface="Wingdings"/>
              </a:rPr>
              <a:t>as placeholders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Allocate/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deallocate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in the executable part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671486"/>
            <a:ext cx="8229600" cy="3293208"/>
          </a:xfrm>
        </p:spPr>
        <p:txBody>
          <a:bodyPr/>
          <a:lstStyle/>
          <a:p>
            <a:r>
              <a:rPr lang="en-US" sz="1600" dirty="0"/>
              <a:t>program </a:t>
            </a:r>
            <a:r>
              <a:rPr lang="en-US" sz="1600" dirty="0" err="1"/>
              <a:t>alloc_array</a:t>
            </a:r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</a:rPr>
              <a:t>real</a:t>
            </a:r>
            <a:r>
              <a:rPr lang="en-US" sz="1600" dirty="0">
                <a:solidFill>
                  <a:srgbClr val="FF0000"/>
                </a:solidFill>
              </a:rPr>
              <a:t>, dimension(:),   </a:t>
            </a:r>
            <a:r>
              <a:rPr lang="en-US" sz="1600" dirty="0" err="1">
                <a:solidFill>
                  <a:srgbClr val="FF0000"/>
                </a:solidFill>
              </a:rPr>
              <a:t>allocatable</a:t>
            </a:r>
            <a:r>
              <a:rPr lang="en-US" sz="1600" dirty="0">
                <a:solidFill>
                  <a:srgbClr val="FF0000"/>
                </a:solidFill>
              </a:rPr>
              <a:t> :: </a:t>
            </a:r>
            <a:r>
              <a:rPr lang="en-US" sz="1600" dirty="0" smtClean="0">
                <a:solidFill>
                  <a:srgbClr val="FF0000"/>
                </a:solidFill>
              </a:rPr>
              <a:t>x_1d  </a:t>
            </a:r>
            <a:r>
              <a:rPr lang="en-US" sz="1600" dirty="0"/>
              <a:t>! Attribute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real</a:t>
            </a:r>
            <a:r>
              <a:rPr lang="en-US" sz="1600" dirty="0">
                <a:solidFill>
                  <a:srgbClr val="FF0000"/>
                </a:solidFill>
              </a:rPr>
              <a:t>, dimension(:,:), </a:t>
            </a:r>
            <a:r>
              <a:rPr lang="en-US" sz="1600" dirty="0" err="1">
                <a:solidFill>
                  <a:srgbClr val="FF0000"/>
                </a:solidFill>
              </a:rPr>
              <a:t>allocatable</a:t>
            </a:r>
            <a:r>
              <a:rPr lang="en-US" sz="1600" dirty="0">
                <a:solidFill>
                  <a:srgbClr val="FF0000"/>
                </a:solidFill>
              </a:rPr>
              <a:t> :: </a:t>
            </a:r>
            <a:r>
              <a:rPr lang="en-US" sz="1600" dirty="0" smtClean="0">
                <a:solidFill>
                  <a:srgbClr val="FF0000"/>
                </a:solidFill>
              </a:rPr>
              <a:t>x_2d  </a:t>
            </a:r>
            <a:r>
              <a:rPr lang="en-US" sz="1600" dirty="0"/>
              <a:t>! </a:t>
            </a:r>
            <a:r>
              <a:rPr lang="en-US" sz="1600" dirty="0" err="1"/>
              <a:t>allocatable</a:t>
            </a:r>
            <a:endParaRPr lang="en-US" sz="1600" dirty="0"/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read n, m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allocate</a:t>
            </a:r>
            <a:r>
              <a:rPr lang="en-US" sz="1600" dirty="0">
                <a:solidFill>
                  <a:srgbClr val="FF0000"/>
                </a:solidFill>
              </a:rPr>
              <a:t>(x_1d(n), stat=</a:t>
            </a:r>
            <a:r>
              <a:rPr lang="en-US" sz="1600" dirty="0" err="1">
                <a:solidFill>
                  <a:srgbClr val="FF0000"/>
                </a:solidFill>
              </a:rPr>
              <a:t>ierror</a:t>
            </a:r>
            <a:r>
              <a:rPr lang="en-US" sz="1600" dirty="0" smtClean="0">
                <a:solidFill>
                  <a:srgbClr val="FF0000"/>
                </a:solidFill>
              </a:rPr>
              <a:t>)             </a:t>
            </a:r>
            <a:r>
              <a:rPr lang="en-US" sz="1600" dirty="0" smtClean="0"/>
              <a:t>! </a:t>
            </a:r>
            <a:r>
              <a:rPr lang="en-US" sz="1600" dirty="0"/>
              <a:t>Check the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ierror</a:t>
            </a:r>
            <a:r>
              <a:rPr lang="en-US" sz="1600" dirty="0"/>
              <a:t> /= 0) stop 'error x_1d'         </a:t>
            </a:r>
            <a:r>
              <a:rPr lang="en-US" sz="1600" dirty="0" smtClean="0"/>
              <a:t>! </a:t>
            </a:r>
            <a:r>
              <a:rPr lang="en-US" sz="1600" dirty="0"/>
              <a:t>error status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allocate</a:t>
            </a:r>
            <a:r>
              <a:rPr lang="en-US" sz="1600" dirty="0">
                <a:solidFill>
                  <a:srgbClr val="FF0000"/>
                </a:solidFill>
              </a:rPr>
              <a:t>(x_2d(</a:t>
            </a:r>
            <a:r>
              <a:rPr lang="en-US" sz="1600" dirty="0" err="1">
                <a:solidFill>
                  <a:srgbClr val="FF0000"/>
                </a:solidFill>
              </a:rPr>
              <a:t>n,m</a:t>
            </a:r>
            <a:r>
              <a:rPr lang="en-US" sz="1600" dirty="0">
                <a:solidFill>
                  <a:srgbClr val="FF0000"/>
                </a:solidFill>
              </a:rPr>
              <a:t>), stat=</a:t>
            </a:r>
            <a:r>
              <a:rPr lang="en-US" sz="1600" dirty="0" err="1">
                <a:solidFill>
                  <a:srgbClr val="FF0000"/>
                </a:solidFill>
              </a:rPr>
              <a:t>ierror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if (</a:t>
            </a:r>
            <a:r>
              <a:rPr lang="en-US" sz="1600" dirty="0" err="1"/>
              <a:t>ierror</a:t>
            </a:r>
            <a:r>
              <a:rPr lang="en-US" sz="1600" dirty="0"/>
              <a:t> /= 0) stop 'error x_2d'          </a:t>
            </a:r>
          </a:p>
          <a:p>
            <a:r>
              <a:rPr lang="en-US" sz="1600" dirty="0"/>
              <a:t>...                                       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deallocate</a:t>
            </a:r>
            <a:r>
              <a:rPr lang="en-US" sz="1600" dirty="0">
                <a:solidFill>
                  <a:srgbClr val="FF0000"/>
                </a:solidFill>
              </a:rPr>
              <a:t>(x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                            </a:t>
            </a:r>
            <a:r>
              <a:rPr lang="en-US" sz="1600" dirty="0"/>
              <a:t>! optional</a:t>
            </a:r>
          </a:p>
        </p:txBody>
      </p:sp>
    </p:spTree>
    <p:extLst>
      <p:ext uri="{BB962C8B-B14F-4D97-AF65-F5344CB8AC3E}">
        <p14:creationId xmlns:p14="http://schemas.microsoft.com/office/powerpoint/2010/main" val="253962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Arrays: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all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07040"/>
            <a:ext cx="8229600" cy="18434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abs(c1 – c2)</a:t>
            </a:r>
            <a:r>
              <a:rPr lang="en-US" dirty="0" smtClean="0"/>
              <a:t>: array syntax</a:t>
            </a:r>
            <a:r>
              <a:rPr lang="en-US" sz="16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creates a temporary array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all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Wingdings"/>
                <a:cs typeface="Courier New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"creates" a scratch array of type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logical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and returns one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  <a:sym typeface="Wingdings"/>
              </a:rPr>
              <a:t>logical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36964"/>
            <a:ext cx="8229600" cy="2696123"/>
          </a:xfrm>
        </p:spPr>
        <p:txBody>
          <a:bodyPr/>
          <a:lstStyle/>
          <a:p>
            <a:r>
              <a:rPr lang="en-US" dirty="0"/>
              <a:t>integer, parameter   :: n = 100</a:t>
            </a:r>
          </a:p>
          <a:p>
            <a:r>
              <a:rPr lang="en-US" dirty="0"/>
              <a:t>real, dimension(</a:t>
            </a:r>
            <a:r>
              <a:rPr lang="en-US" dirty="0" err="1"/>
              <a:t>n,n</a:t>
            </a:r>
            <a:r>
              <a:rPr lang="en-US" dirty="0"/>
              <a:t>) :: a, b, c1, c2</a:t>
            </a:r>
          </a:p>
          <a:p>
            <a:endParaRPr lang="en-US" dirty="0"/>
          </a:p>
          <a:p>
            <a:r>
              <a:rPr lang="en-US" dirty="0"/>
              <a:t>c1 = </a:t>
            </a:r>
            <a:r>
              <a:rPr lang="en-US" dirty="0" err="1"/>
              <a:t>my_matmul</a:t>
            </a:r>
            <a:r>
              <a:rPr lang="en-US" dirty="0"/>
              <a:t>(a, b) ! home-grown function</a:t>
            </a:r>
          </a:p>
          <a:p>
            <a:r>
              <a:rPr lang="en-US" dirty="0"/>
              <a:t>c2 = </a:t>
            </a:r>
            <a:r>
              <a:rPr lang="en-US" dirty="0" err="1"/>
              <a:t>matmul</a:t>
            </a:r>
            <a:r>
              <a:rPr lang="en-US" dirty="0"/>
              <a:t>(a, b)    ! built-in function</a:t>
            </a:r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(</a:t>
            </a:r>
            <a:r>
              <a:rPr lang="en-US" dirty="0"/>
              <a:t>abs(c1 - c2) &lt;= 1.e-4)) then</a:t>
            </a:r>
          </a:p>
          <a:p>
            <a:r>
              <a:rPr lang="en-US" dirty="0"/>
              <a:t>  print *, 'There are NO significant differences'</a:t>
            </a:r>
          </a:p>
          <a:p>
            <a:r>
              <a:rPr lang="en-US" dirty="0" err="1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3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Analyzing Arrays: </a:t>
            </a:r>
            <a:r>
              <a:rPr lang="en-US" sz="4000" b="1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maxval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163" y="4424968"/>
            <a:ext cx="4196194" cy="167346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maxval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minval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sum, product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maxloc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minloc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5162" y="1217612"/>
            <a:ext cx="4455576" cy="4247318"/>
          </a:xfrm>
        </p:spPr>
        <p:txBody>
          <a:bodyPr/>
          <a:lstStyle/>
          <a:p>
            <a:r>
              <a:rPr lang="en-US" dirty="0"/>
              <a:t>integer, parameter   :: n = 5</a:t>
            </a:r>
          </a:p>
          <a:p>
            <a:r>
              <a:rPr lang="en-US" dirty="0"/>
              <a:t>real, dimension(</a:t>
            </a:r>
            <a:r>
              <a:rPr lang="en-US" dirty="0" err="1"/>
              <a:t>n,n</a:t>
            </a:r>
            <a:r>
              <a:rPr lang="en-US" dirty="0"/>
              <a:t>) :: a</a:t>
            </a:r>
          </a:p>
          <a:p>
            <a:endParaRPr lang="en-US" dirty="0"/>
          </a:p>
          <a:p>
            <a:r>
              <a:rPr lang="en-US" dirty="0"/>
              <a:t>call random_number(a)</a:t>
            </a:r>
          </a:p>
          <a:p>
            <a:endParaRPr lang="en-US" dirty="0"/>
          </a:p>
          <a:p>
            <a:r>
              <a:rPr lang="en-US" dirty="0"/>
              <a:t>write (0,'(5(1x,f4.1))') &amp;</a:t>
            </a:r>
          </a:p>
          <a:p>
            <a:r>
              <a:rPr lang="en-US" dirty="0"/>
              <a:t>  ((a(</a:t>
            </a:r>
            <a:r>
              <a:rPr lang="en-US" dirty="0" err="1"/>
              <a:t>i,j</a:t>
            </a:r>
            <a:r>
              <a:rPr lang="en-US" dirty="0"/>
              <a:t>), j=1, n), i=1, n)</a:t>
            </a:r>
          </a:p>
          <a:p>
            <a:endParaRPr lang="en-US" dirty="0"/>
          </a:p>
          <a:p>
            <a:r>
              <a:rPr lang="en-US" dirty="0"/>
              <a:t>write(0,*) </a:t>
            </a:r>
            <a:r>
              <a:rPr lang="en-US" dirty="0" err="1"/>
              <a:t>maxval</a:t>
            </a:r>
            <a:r>
              <a:rPr lang="en-US" dirty="0"/>
              <a:t>(a), </a:t>
            </a:r>
            <a:r>
              <a:rPr lang="en-US" dirty="0" err="1"/>
              <a:t>maxloc</a:t>
            </a:r>
            <a:r>
              <a:rPr lang="en-US" dirty="0"/>
              <a:t>(a)</a:t>
            </a:r>
          </a:p>
          <a:p>
            <a:r>
              <a:rPr lang="en-US" dirty="0"/>
              <a:t>write(0,*) </a:t>
            </a:r>
            <a:r>
              <a:rPr lang="en-US" dirty="0" err="1"/>
              <a:t>maxloc</a:t>
            </a:r>
            <a:r>
              <a:rPr lang="en-US" dirty="0"/>
              <a:t>(</a:t>
            </a:r>
            <a:r>
              <a:rPr lang="en-US" dirty="0" err="1"/>
              <a:t>a,dim</a:t>
            </a:r>
            <a:r>
              <a:rPr lang="en-US" dirty="0"/>
              <a:t>=1)</a:t>
            </a:r>
          </a:p>
          <a:p>
            <a:r>
              <a:rPr lang="en-US" dirty="0"/>
              <a:t>write(0,*) </a:t>
            </a:r>
            <a:r>
              <a:rPr lang="en-US" dirty="0" err="1"/>
              <a:t>maxloc</a:t>
            </a:r>
            <a:r>
              <a:rPr lang="en-US" dirty="0"/>
              <a:t>(</a:t>
            </a:r>
            <a:r>
              <a:rPr lang="en-US" dirty="0" err="1"/>
              <a:t>a,dim</a:t>
            </a:r>
            <a:r>
              <a:rPr lang="en-US" dirty="0"/>
              <a:t>=2)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73163" y="1219037"/>
            <a:ext cx="4196194" cy="3028522"/>
          </a:xfrm>
        </p:spPr>
        <p:txBody>
          <a:bodyPr/>
          <a:lstStyle/>
          <a:p>
            <a:r>
              <a:rPr lang="en-US" dirty="0"/>
              <a:t> 0.0  </a:t>
            </a:r>
            <a:r>
              <a:rPr lang="en-US" dirty="0" smtClean="0">
                <a:solidFill>
                  <a:srgbClr val="008000"/>
                </a:solidFill>
              </a:rPr>
              <a:t>0.8  </a:t>
            </a:r>
            <a:r>
              <a:rPr lang="en-US" dirty="0" smtClean="0"/>
              <a:t>0.3  0.7  </a:t>
            </a:r>
            <a:r>
              <a:rPr lang="en-US" dirty="0"/>
              <a:t>0.0</a:t>
            </a:r>
          </a:p>
          <a:p>
            <a:r>
              <a:rPr lang="en-US" dirty="0"/>
              <a:t> </a:t>
            </a:r>
            <a:r>
              <a:rPr lang="en-US" dirty="0" smtClean="0"/>
              <a:t>0.0  </a:t>
            </a:r>
            <a:r>
              <a:rPr lang="en-US" dirty="0"/>
              <a:t>0.3  </a:t>
            </a:r>
            <a:r>
              <a:rPr lang="en-US" dirty="0" smtClean="0">
                <a:solidFill>
                  <a:srgbClr val="008000"/>
                </a:solidFill>
              </a:rPr>
              <a:t>0.9</a:t>
            </a:r>
            <a:r>
              <a:rPr lang="en-US" dirty="0" smtClean="0"/>
              <a:t>  </a:t>
            </a:r>
            <a:r>
              <a:rPr lang="en-US" dirty="0"/>
              <a:t>0.3  0.1</a:t>
            </a:r>
          </a:p>
          <a:p>
            <a:r>
              <a:rPr lang="en-US" dirty="0"/>
              <a:t> </a:t>
            </a:r>
            <a:r>
              <a:rPr lang="en-US" dirty="0" smtClean="0"/>
              <a:t>0.4  </a:t>
            </a:r>
            <a:r>
              <a:rPr lang="en-US" dirty="0" smtClean="0">
                <a:solidFill>
                  <a:srgbClr val="0000FF"/>
                </a:solidFill>
              </a:rPr>
              <a:t>0.9</a:t>
            </a:r>
            <a:r>
              <a:rPr lang="en-US" dirty="0" smtClean="0"/>
              <a:t>  </a:t>
            </a:r>
            <a:r>
              <a:rPr lang="en-US" dirty="0"/>
              <a:t>0.1  0.0  0.6</a:t>
            </a:r>
          </a:p>
          <a:p>
            <a:r>
              <a:rPr lang="en-US" dirty="0"/>
              <a:t> </a:t>
            </a:r>
            <a:r>
              <a:rPr lang="en-US" dirty="0" smtClean="0"/>
              <a:t>0.7  </a:t>
            </a:r>
            <a:r>
              <a:rPr lang="en-US" dirty="0"/>
              <a:t>0.8  </a:t>
            </a:r>
            <a:r>
              <a:rPr lang="en-US" dirty="0" smtClean="0">
                <a:solidFill>
                  <a:srgbClr val="0000FF"/>
                </a:solidFill>
              </a:rPr>
              <a:t>0.9  0.9  0.9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1.0  </a:t>
            </a:r>
            <a:r>
              <a:rPr lang="en-US" dirty="0"/>
              <a:t>0.8  0.7  0.1  0.1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0.9630555   </a:t>
            </a:r>
            <a:r>
              <a:rPr lang="en-US" dirty="0"/>
              <a:t>5    1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5   </a:t>
            </a:r>
            <a:r>
              <a:rPr lang="en-US" dirty="0">
                <a:solidFill>
                  <a:srgbClr val="0000FF"/>
                </a:solidFill>
              </a:rPr>
              <a:t>3   4   4   </a:t>
            </a:r>
            <a:r>
              <a:rPr lang="en-US" dirty="0" smtClean="0">
                <a:solidFill>
                  <a:srgbClr val="0000FF"/>
                </a:solidFill>
              </a:rPr>
              <a:t>4  </a:t>
            </a:r>
            <a:r>
              <a:rPr lang="en-US" dirty="0"/>
              <a:t>(col)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8000"/>
                </a:solidFill>
              </a:rPr>
              <a:t>2   </a:t>
            </a:r>
            <a:r>
              <a:rPr lang="en-US" dirty="0">
                <a:solidFill>
                  <a:srgbClr val="008000"/>
                </a:solidFill>
              </a:rPr>
              <a:t>3   2   5   </a:t>
            </a:r>
            <a:r>
              <a:rPr lang="en-US" dirty="0" smtClean="0">
                <a:solidFill>
                  <a:srgbClr val="008000"/>
                </a:solidFill>
              </a:rPr>
              <a:t>1  </a:t>
            </a:r>
            <a:r>
              <a:rPr lang="en-US" dirty="0"/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62339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Analyzing Arrays: </a:t>
            </a:r>
            <a:r>
              <a:rPr lang="en-US" sz="4000" b="1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maxval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163" y="2408718"/>
            <a:ext cx="4196194" cy="3689716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a(1,3:5)</a:t>
            </a:r>
            <a:r>
              <a:rPr lang="en-US" sz="2200" dirty="0" smtClean="0">
                <a:cs typeface="Courier New"/>
              </a:rPr>
              <a:t>is a 1-d array</a:t>
            </a:r>
          </a:p>
          <a:p>
            <a:r>
              <a:rPr lang="en-US" sz="2200" dirty="0" smtClean="0">
                <a:cs typeface="Courier New"/>
              </a:rPr>
              <a:t>Elements 3-5 of the first row</a:t>
            </a:r>
          </a:p>
          <a:p>
            <a:r>
              <a:rPr lang="en-US" sz="2200" dirty="0" err="1" smtClean="0">
                <a:cs typeface="Courier New"/>
              </a:rPr>
              <a:t>Subarray</a:t>
            </a:r>
            <a:r>
              <a:rPr lang="en-US" sz="2200" dirty="0" smtClean="0">
                <a:cs typeface="Courier New"/>
              </a:rPr>
              <a:t>: Rank=1, Size=3</a:t>
            </a:r>
          </a:p>
          <a:p>
            <a:r>
              <a:rPr lang="en-US" sz="2200" dirty="0" smtClean="0">
                <a:cs typeface="Courier New"/>
              </a:rPr>
              <a:t>Counting starts at 1</a:t>
            </a:r>
          </a:p>
          <a:p>
            <a:r>
              <a:rPr lang="en-US" sz="2200" dirty="0" smtClean="0">
                <a:cs typeface="Courier New"/>
              </a:rPr>
              <a:t>Example: the first element holds the largest number</a:t>
            </a:r>
          </a:p>
          <a:p>
            <a:r>
              <a:rPr lang="en-US" sz="2200" dirty="0" smtClean="0">
                <a:cs typeface="Courier New"/>
              </a:rPr>
              <a:t>These schema also apply when a sub-array is passed to a subprogram (function, subroutine)</a:t>
            </a:r>
            <a:endParaRPr lang="en-US" sz="2200" dirty="0">
              <a:cs typeface="Courier New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5162" y="1217612"/>
            <a:ext cx="4455576" cy="2363724"/>
          </a:xfrm>
        </p:spPr>
        <p:txBody>
          <a:bodyPr/>
          <a:lstStyle/>
          <a:p>
            <a:r>
              <a:rPr lang="ro-RO" dirty="0"/>
              <a:t> 0.0  0.8  </a:t>
            </a:r>
            <a:r>
              <a:rPr lang="ro-RO" dirty="0" smtClean="0">
                <a:solidFill>
                  <a:srgbClr val="FF0000"/>
                </a:solidFill>
              </a:rPr>
              <a:t>0.9  </a:t>
            </a:r>
            <a:r>
              <a:rPr lang="ro-RO" dirty="0">
                <a:solidFill>
                  <a:srgbClr val="FF0000"/>
                </a:solidFill>
              </a:rPr>
              <a:t>0.7  </a:t>
            </a:r>
            <a:r>
              <a:rPr lang="ro-RO" dirty="0" smtClean="0">
                <a:solidFill>
                  <a:srgbClr val="FF0000"/>
                </a:solidFill>
              </a:rPr>
              <a:t>0.0</a:t>
            </a:r>
            <a:endParaRPr lang="ro-RO" dirty="0">
              <a:solidFill>
                <a:srgbClr val="FF0000"/>
              </a:solidFill>
            </a:endParaRPr>
          </a:p>
          <a:p>
            <a:r>
              <a:rPr lang="ro-RO" dirty="0"/>
              <a:t> </a:t>
            </a:r>
            <a:r>
              <a:rPr lang="ro-RO" dirty="0" smtClean="0"/>
              <a:t>0.0  </a:t>
            </a:r>
            <a:r>
              <a:rPr lang="ro-RO" dirty="0"/>
              <a:t>0.3  0.9  0.3  0.1</a:t>
            </a:r>
          </a:p>
          <a:p>
            <a:r>
              <a:rPr lang="ro-RO" dirty="0"/>
              <a:t> </a:t>
            </a:r>
            <a:r>
              <a:rPr lang="ro-RO" dirty="0" smtClean="0"/>
              <a:t>0.4  </a:t>
            </a:r>
            <a:r>
              <a:rPr lang="ro-RO" dirty="0"/>
              <a:t>0.9  0.1  0.0  0.6</a:t>
            </a:r>
          </a:p>
          <a:p>
            <a:r>
              <a:rPr lang="ro-RO" dirty="0"/>
              <a:t> </a:t>
            </a:r>
            <a:r>
              <a:rPr lang="ro-RO" dirty="0" smtClean="0"/>
              <a:t>0.7  </a:t>
            </a:r>
            <a:r>
              <a:rPr lang="ro-RO" dirty="0"/>
              <a:t>0.8  0.9  0.9  0.9</a:t>
            </a:r>
          </a:p>
          <a:p>
            <a:r>
              <a:rPr lang="ro-RO" dirty="0"/>
              <a:t> </a:t>
            </a:r>
            <a:r>
              <a:rPr lang="ro-RO" dirty="0" smtClean="0"/>
              <a:t>1.0  </a:t>
            </a:r>
            <a:r>
              <a:rPr lang="ro-RO" dirty="0"/>
              <a:t>0.8  0.7  0.1  0.1</a:t>
            </a:r>
          </a:p>
          <a:p>
            <a:endParaRPr lang="ro-RO" dirty="0"/>
          </a:p>
          <a:p>
            <a:r>
              <a:rPr lang="ro-RO" dirty="0"/>
              <a:t> </a:t>
            </a:r>
            <a:r>
              <a:rPr lang="ro-RO" dirty="0" smtClean="0"/>
              <a:t>0.9430555   </a:t>
            </a:r>
            <a:r>
              <a:rPr lang="ro-RO" dirty="0"/>
              <a:t>1    3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73163" y="1219037"/>
            <a:ext cx="4196194" cy="1034129"/>
          </a:xfrm>
        </p:spPr>
        <p:txBody>
          <a:bodyPr/>
          <a:lstStyle/>
          <a:p>
            <a:r>
              <a:rPr lang="en-US" dirty="0"/>
              <a:t>print *, </a:t>
            </a:r>
            <a:r>
              <a:rPr lang="en-US" dirty="0" err="1"/>
              <a:t>maxval</a:t>
            </a:r>
            <a:r>
              <a:rPr lang="en-US" dirty="0"/>
              <a:t>(a(1,3:5)), &amp;</a:t>
            </a:r>
          </a:p>
          <a:p>
            <a:r>
              <a:rPr lang="en-US" dirty="0"/>
              <a:t>         </a:t>
            </a:r>
            <a:r>
              <a:rPr lang="en-US" dirty="0" err="1"/>
              <a:t>maxloc</a:t>
            </a:r>
            <a:r>
              <a:rPr lang="en-US" dirty="0"/>
              <a:t>(a(1,3:5)), &amp;</a:t>
            </a:r>
          </a:p>
          <a:p>
            <a:r>
              <a:rPr lang="en-US" dirty="0"/>
              <a:t>         size(a(1,3:5))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162" y="3743579"/>
            <a:ext cx="4196194" cy="235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cs typeface="Courier New"/>
              </a:rPr>
              <a:t>In subprograms, use </a:t>
            </a:r>
            <a:r>
              <a:rPr lang="en-US" sz="22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lbound</a:t>
            </a:r>
            <a:r>
              <a:rPr lang="en-US" sz="2200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ubound</a:t>
            </a:r>
            <a:r>
              <a:rPr lang="en-US" sz="2200" b="1" dirty="0" smtClean="0">
                <a:solidFill>
                  <a:schemeClr val="tx1"/>
                </a:solidFill>
                <a:latin typeface="Courier New"/>
                <a:cs typeface="Courier New"/>
              </a:rPr>
              <a:t>, size</a:t>
            </a:r>
            <a:r>
              <a:rPr lang="en-US" sz="2200" dirty="0" smtClean="0">
                <a:cs typeface="Courier New"/>
              </a:rPr>
              <a:t>, etc. to inquire dummy arrays</a:t>
            </a:r>
            <a:endParaRPr lang="en-US" sz="22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053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Sub-Arrays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417638"/>
            <a:ext cx="8229600" cy="4475071"/>
          </a:xfrm>
        </p:spPr>
        <p:txBody>
          <a:bodyPr/>
          <a:lstStyle/>
          <a:p>
            <a:r>
              <a:rPr lang="en-US" sz="1600" dirty="0"/>
              <a:t>module sub</a:t>
            </a:r>
          </a:p>
          <a:p>
            <a:r>
              <a:rPr lang="en-US" sz="1600" dirty="0"/>
              <a:t>contains</a:t>
            </a:r>
          </a:p>
          <a:p>
            <a:r>
              <a:rPr lang="en-US" sz="1600" dirty="0"/>
              <a:t>subroutine </a:t>
            </a:r>
            <a:r>
              <a:rPr lang="en-US" sz="1600" dirty="0" err="1"/>
              <a:t>pr</a:t>
            </a:r>
            <a:r>
              <a:rPr lang="en-US" sz="1600" dirty="0"/>
              <a:t>(x, y)</a:t>
            </a:r>
          </a:p>
          <a:p>
            <a:r>
              <a:rPr lang="en-US" sz="1600" dirty="0"/>
              <a:t>real, dimension(:)   :: x        ! Start at 1 (default)</a:t>
            </a:r>
          </a:p>
          <a:p>
            <a:r>
              <a:rPr lang="en-US" sz="1600" dirty="0"/>
              <a:t>real, dimension(-1:) :: y        ! Start at -1</a:t>
            </a:r>
          </a:p>
          <a:p>
            <a:r>
              <a:rPr lang="en-US" sz="1600" dirty="0"/>
              <a:t>print *, </a:t>
            </a:r>
            <a:r>
              <a:rPr lang="en-US" sz="1600" dirty="0" err="1"/>
              <a:t>lbound</a:t>
            </a:r>
            <a:r>
              <a:rPr lang="en-US" sz="1600" dirty="0"/>
              <a:t>(x), </a:t>
            </a:r>
            <a:r>
              <a:rPr lang="en-US" sz="1600" dirty="0" err="1"/>
              <a:t>ubound</a:t>
            </a:r>
            <a:r>
              <a:rPr lang="en-US" sz="1600" dirty="0"/>
              <a:t>(x)    !  </a:t>
            </a:r>
            <a:r>
              <a:rPr lang="en-US" sz="1600" dirty="0" smtClean="0">
                <a:solidFill>
                  <a:srgbClr val="FF0000"/>
                </a:solidFill>
              </a:rPr>
              <a:t>1 103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print *, </a:t>
            </a:r>
            <a:r>
              <a:rPr lang="en-US" sz="1600" dirty="0" err="1"/>
              <a:t>lbound</a:t>
            </a:r>
            <a:r>
              <a:rPr lang="en-US" sz="1600" dirty="0"/>
              <a:t>(y), </a:t>
            </a:r>
            <a:r>
              <a:rPr lang="en-US" sz="1600" dirty="0" err="1"/>
              <a:t>ubound</a:t>
            </a:r>
            <a:r>
              <a:rPr lang="en-US" sz="1600" dirty="0"/>
              <a:t>(y)    ! </a:t>
            </a:r>
            <a:r>
              <a:rPr lang="en-US" sz="1600" dirty="0" smtClean="0">
                <a:solidFill>
                  <a:srgbClr val="FF0000"/>
                </a:solidFill>
              </a:rPr>
              <a:t>-</a:t>
            </a:r>
            <a:r>
              <a:rPr lang="en-US" sz="1600" dirty="0">
                <a:solidFill>
                  <a:srgbClr val="FF0000"/>
                </a:solidFill>
              </a:rPr>
              <a:t>1 </a:t>
            </a:r>
            <a:r>
              <a:rPr lang="en-US" sz="1600" dirty="0" smtClean="0">
                <a:solidFill>
                  <a:srgbClr val="FF0000"/>
                </a:solidFill>
              </a:rPr>
              <a:t>101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program bound</a:t>
            </a:r>
          </a:p>
          <a:p>
            <a:r>
              <a:rPr lang="en-US" sz="1600" dirty="0"/>
              <a:t>use sub</a:t>
            </a:r>
          </a:p>
          <a:p>
            <a:r>
              <a:rPr lang="en-US" sz="1600" dirty="0"/>
              <a:t>integer, parameter    :: n = 100</a:t>
            </a:r>
          </a:p>
          <a:p>
            <a:r>
              <a:rPr lang="en-US" sz="1600" dirty="0"/>
              <a:t>real, dimension(-2:n) :: x, y    ! Index starts at -2; </a:t>
            </a:r>
          </a:p>
          <a:p>
            <a:r>
              <a:rPr lang="en-US" sz="1600" dirty="0"/>
              <a:t>                                 !   103 elements</a:t>
            </a:r>
          </a:p>
          <a:p>
            <a:r>
              <a:rPr lang="en-US" sz="1600" dirty="0"/>
              <a:t>print *, </a:t>
            </a:r>
            <a:r>
              <a:rPr lang="en-US" sz="1600" dirty="0" err="1"/>
              <a:t>lbound</a:t>
            </a:r>
            <a:r>
              <a:rPr lang="en-US" sz="1600" dirty="0"/>
              <a:t>(x), </a:t>
            </a:r>
            <a:r>
              <a:rPr lang="en-US" sz="1600" dirty="0" err="1"/>
              <a:t>ubound</a:t>
            </a:r>
            <a:r>
              <a:rPr lang="en-US" sz="1600" dirty="0"/>
              <a:t>(x)    ! </a:t>
            </a:r>
            <a:r>
              <a:rPr lang="en-US" sz="1600" dirty="0" smtClean="0">
                <a:solidFill>
                  <a:srgbClr val="FF0000"/>
                </a:solidFill>
              </a:rPr>
              <a:t>-</a:t>
            </a:r>
            <a:r>
              <a:rPr lang="en-US" sz="1600" dirty="0">
                <a:solidFill>
                  <a:srgbClr val="FF0000"/>
                </a:solidFill>
              </a:rPr>
              <a:t>2 </a:t>
            </a:r>
            <a:r>
              <a:rPr lang="en-US" sz="1600" dirty="0" smtClean="0">
                <a:solidFill>
                  <a:srgbClr val="FF0000"/>
                </a:solidFill>
              </a:rPr>
              <a:t>100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call </a:t>
            </a:r>
            <a:r>
              <a:rPr lang="en-US" sz="1600" dirty="0" err="1"/>
              <a:t>pr</a:t>
            </a:r>
            <a:r>
              <a:rPr lang="en-US" sz="1600" dirty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2851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Analyzing Arrays with </a:t>
            </a:r>
            <a:r>
              <a:rPr lang="en-US" sz="4000" b="1" dirty="0" smtClean="0">
                <a:solidFill>
                  <a:srgbClr val="000000"/>
                </a:solidFill>
                <a:latin typeface="Courier New"/>
                <a:cs typeface="Courier New"/>
              </a:rPr>
              <a:t>masks</a:t>
            </a:r>
            <a:endParaRPr lang="en-US" sz="4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105" y="4083412"/>
            <a:ext cx="3812252" cy="222538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en-US" sz="2000" b="1" dirty="0" smtClean="0">
                <a:latin typeface="Courier New"/>
                <a:cs typeface="Courier New"/>
              </a:rPr>
              <a:t>: </a:t>
            </a:r>
            <a:r>
              <a:rPr lang="en-US" sz="2000" dirty="0" smtClean="0">
                <a:cs typeface="Courier New"/>
              </a:rPr>
              <a:t>Sum of all elements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prod</a:t>
            </a:r>
            <a:r>
              <a:rPr lang="en-US" sz="2000" b="1" dirty="0" smtClean="0">
                <a:latin typeface="Courier New"/>
                <a:cs typeface="Courier New"/>
              </a:rPr>
              <a:t>: </a:t>
            </a:r>
            <a:r>
              <a:rPr lang="en-US" sz="2000" dirty="0" smtClean="0">
                <a:cs typeface="Courier New"/>
              </a:rPr>
              <a:t>Product of all elements</a:t>
            </a:r>
          </a:p>
          <a:p>
            <a:r>
              <a:rPr lang="en-US" sz="2000" dirty="0" smtClean="0">
                <a:cs typeface="Courier New"/>
              </a:rPr>
              <a:t>Can be combined with a mask: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0.1</a:t>
            </a:r>
          </a:p>
          <a:p>
            <a:r>
              <a:rPr lang="en-US" sz="2000" dirty="0" smtClean="0">
                <a:cs typeface="Courier New"/>
              </a:rPr>
              <a:t>Keyword</a:t>
            </a:r>
            <a:r>
              <a:rPr lang="en-US" sz="2000" b="1" dirty="0" smtClean="0"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mask=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cs typeface="Courier New"/>
              </a:rPr>
              <a:t>is optional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5160" y="1376362"/>
            <a:ext cx="4856865" cy="4025719"/>
          </a:xfrm>
        </p:spPr>
        <p:txBody>
          <a:bodyPr/>
          <a:lstStyle/>
          <a:p>
            <a:r>
              <a:rPr lang="en-US" dirty="0"/>
              <a:t>integer, parameter   :: n = 5</a:t>
            </a:r>
          </a:p>
          <a:p>
            <a:r>
              <a:rPr lang="en-US" dirty="0"/>
              <a:t>real, dimension(</a:t>
            </a:r>
            <a:r>
              <a:rPr lang="en-US" dirty="0" err="1"/>
              <a:t>n,n</a:t>
            </a:r>
            <a:r>
              <a:rPr lang="en-US" dirty="0"/>
              <a:t>) :: a</a:t>
            </a:r>
          </a:p>
          <a:p>
            <a:endParaRPr lang="en-US" dirty="0"/>
          </a:p>
          <a:p>
            <a:r>
              <a:rPr lang="en-US" dirty="0"/>
              <a:t>call random_number(a)</a:t>
            </a:r>
          </a:p>
          <a:p>
            <a:endParaRPr lang="en-US" dirty="0"/>
          </a:p>
          <a:p>
            <a:r>
              <a:rPr lang="en-US" dirty="0"/>
              <a:t>write (0,'(5(1x,f4.1))') &amp;</a:t>
            </a:r>
          </a:p>
          <a:p>
            <a:r>
              <a:rPr lang="en-US" dirty="0"/>
              <a:t>  ((a(</a:t>
            </a:r>
            <a:r>
              <a:rPr lang="en-US" dirty="0" err="1"/>
              <a:t>i,j</a:t>
            </a:r>
            <a:r>
              <a:rPr lang="en-US" dirty="0"/>
              <a:t>), j=1, n), i=1, n)</a:t>
            </a:r>
          </a:p>
          <a:p>
            <a:endParaRPr lang="en-US" dirty="0"/>
          </a:p>
          <a:p>
            <a:r>
              <a:rPr lang="en-US" dirty="0"/>
              <a:t>write(0,*) 'sum (all)  =', </a:t>
            </a:r>
            <a:r>
              <a:rPr lang="en-US" dirty="0" smtClean="0"/>
              <a:t>sum</a:t>
            </a:r>
            <a:r>
              <a:rPr lang="en-US" dirty="0"/>
              <a:t>(a)</a:t>
            </a:r>
          </a:p>
          <a:p>
            <a:r>
              <a:rPr lang="en-US" dirty="0"/>
              <a:t>write(0,*) 'sum (a&lt;0.1)=', &amp;</a:t>
            </a:r>
          </a:p>
          <a:p>
            <a:r>
              <a:rPr lang="en-US" dirty="0"/>
              <a:t>        sum(a, </a:t>
            </a:r>
            <a:r>
              <a:rPr lang="en-US" dirty="0" smtClean="0">
                <a:solidFill>
                  <a:srgbClr val="FF0000"/>
                </a:solidFill>
              </a:rPr>
              <a:t>mask</a:t>
            </a:r>
            <a:r>
              <a:rPr lang="en-US" dirty="0">
                <a:solidFill>
                  <a:srgbClr val="FF0000"/>
                </a:solidFill>
              </a:rPr>
              <a:t>=a &lt; </a:t>
            </a:r>
            <a:r>
              <a:rPr lang="en-US" dirty="0" smtClean="0">
                <a:solidFill>
                  <a:srgbClr val="FF0000"/>
                </a:solidFill>
              </a:rPr>
              <a:t>0.1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57105" y="1377787"/>
            <a:ext cx="3812252" cy="269612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0.0  </a:t>
            </a:r>
            <a:r>
              <a:rPr lang="en-US" dirty="0" smtClean="0">
                <a:solidFill>
                  <a:srgbClr val="008000"/>
                </a:solidFill>
              </a:rPr>
              <a:t>0.8  </a:t>
            </a:r>
            <a:r>
              <a:rPr lang="en-US" dirty="0" smtClean="0"/>
              <a:t>0.3  0.7  </a:t>
            </a:r>
            <a:r>
              <a:rPr lang="en-US" dirty="0"/>
              <a:t>0.0</a:t>
            </a:r>
          </a:p>
          <a:p>
            <a:r>
              <a:rPr lang="en-US" dirty="0"/>
              <a:t> </a:t>
            </a:r>
            <a:r>
              <a:rPr lang="en-US" dirty="0" smtClean="0"/>
              <a:t> 0.0  </a:t>
            </a:r>
            <a:r>
              <a:rPr lang="en-US" dirty="0"/>
              <a:t>0.3  </a:t>
            </a:r>
            <a:r>
              <a:rPr lang="en-US" dirty="0" smtClean="0">
                <a:solidFill>
                  <a:srgbClr val="008000"/>
                </a:solidFill>
              </a:rPr>
              <a:t>0.9</a:t>
            </a:r>
            <a:r>
              <a:rPr lang="en-US" dirty="0" smtClean="0"/>
              <a:t>  </a:t>
            </a:r>
            <a:r>
              <a:rPr lang="en-US" dirty="0"/>
              <a:t>0.3  0.1</a:t>
            </a:r>
          </a:p>
          <a:p>
            <a:r>
              <a:rPr lang="en-US" dirty="0"/>
              <a:t> </a:t>
            </a:r>
            <a:r>
              <a:rPr lang="en-US" dirty="0" smtClean="0"/>
              <a:t> 0.4  </a:t>
            </a:r>
            <a:r>
              <a:rPr lang="en-US" dirty="0" smtClean="0">
                <a:solidFill>
                  <a:srgbClr val="0000FF"/>
                </a:solidFill>
              </a:rPr>
              <a:t>0.9</a:t>
            </a:r>
            <a:r>
              <a:rPr lang="en-US" dirty="0" smtClean="0"/>
              <a:t>  </a:t>
            </a:r>
            <a:r>
              <a:rPr lang="en-US" dirty="0"/>
              <a:t>0.1  0.0  0.6</a:t>
            </a:r>
          </a:p>
          <a:p>
            <a:r>
              <a:rPr lang="en-US" dirty="0"/>
              <a:t> </a:t>
            </a:r>
            <a:r>
              <a:rPr lang="en-US" dirty="0" smtClean="0"/>
              <a:t> 0.7  </a:t>
            </a:r>
            <a:r>
              <a:rPr lang="en-US" dirty="0"/>
              <a:t>0.8  </a:t>
            </a:r>
            <a:r>
              <a:rPr lang="en-US" dirty="0" smtClean="0">
                <a:solidFill>
                  <a:srgbClr val="0000FF"/>
                </a:solidFill>
              </a:rPr>
              <a:t>0.9  0.9  0.9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1.0  </a:t>
            </a:r>
            <a:r>
              <a:rPr lang="en-US" dirty="0"/>
              <a:t>0.8  0.7  0.1  0.1</a:t>
            </a:r>
          </a:p>
          <a:p>
            <a:endParaRPr lang="en-US" dirty="0"/>
          </a:p>
          <a:p>
            <a:r>
              <a:rPr lang="is-IS" dirty="0" smtClean="0"/>
              <a:t>sum </a:t>
            </a:r>
            <a:r>
              <a:rPr lang="is-IS" dirty="0"/>
              <a:t>(all)= 12....</a:t>
            </a:r>
          </a:p>
          <a:p>
            <a:r>
              <a:rPr lang="is-IS" dirty="0"/>
              <a:t>sum (a&lt;0.1)= 0.6...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9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995"/>
            <a:ext cx="8229600" cy="22364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are elemental functions?</a:t>
            </a:r>
          </a:p>
          <a:p>
            <a:r>
              <a:rPr lang="en-US" sz="2000" dirty="0" smtClean="0"/>
              <a:t>Functions that behave similar for different types of input</a:t>
            </a:r>
          </a:p>
          <a:p>
            <a:pPr lvl="1"/>
            <a:r>
              <a:rPr lang="en-US" sz="2000" dirty="0" smtClean="0"/>
              <a:t>scalar arguments</a:t>
            </a:r>
          </a:p>
          <a:p>
            <a:pPr lvl="1"/>
            <a:r>
              <a:rPr lang="en-US" sz="2000" dirty="0" smtClean="0"/>
              <a:t>array arguments</a:t>
            </a:r>
          </a:p>
          <a:p>
            <a:r>
              <a:rPr lang="en-US" sz="2000" dirty="0" smtClean="0"/>
              <a:t>We have already seen built-in elemental functions: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random_number</a:t>
            </a:r>
          </a:p>
          <a:p>
            <a:r>
              <a:rPr lang="en-US" sz="2000" dirty="0" smtClean="0">
                <a:cs typeface="Courier New"/>
              </a:rPr>
              <a:t>We can add our own</a:t>
            </a:r>
            <a:endParaRPr lang="en-US" sz="2000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609194"/>
            <a:ext cx="3571524" cy="1698927"/>
          </a:xfrm>
        </p:spPr>
        <p:txBody>
          <a:bodyPr/>
          <a:lstStyle/>
          <a:p>
            <a:r>
              <a:rPr lang="en-US" dirty="0"/>
              <a:t>real                :: x</a:t>
            </a:r>
          </a:p>
          <a:p>
            <a:r>
              <a:rPr lang="en-US" dirty="0"/>
              <a:t>real, dimension(10) :: a</a:t>
            </a:r>
          </a:p>
          <a:p>
            <a:endParaRPr lang="en-US" dirty="0"/>
          </a:p>
          <a:p>
            <a:r>
              <a:rPr lang="en-US" dirty="0"/>
              <a:t>call random_number(x)</a:t>
            </a:r>
          </a:p>
          <a:p>
            <a:r>
              <a:rPr lang="en-US" dirty="0"/>
              <a:t>call random_number(a)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2938" y="3893860"/>
            <a:ext cx="4762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868"/>
                </a:solidFill>
              </a:rPr>
              <a:t>Subroutine </a:t>
            </a:r>
            <a:r>
              <a:rPr lang="en-US" sz="2000" b="1" dirty="0" smtClean="0">
                <a:latin typeface="Courier New"/>
                <a:cs typeface="Courier New"/>
              </a:rPr>
              <a:t>random_number</a:t>
            </a:r>
            <a:r>
              <a:rPr lang="en-US" sz="2000" dirty="0" smtClean="0">
                <a:solidFill>
                  <a:srgbClr val="002868"/>
                </a:solidFill>
              </a:rPr>
              <a:t> returns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</a:rPr>
              <a:t>a scalar, if the argument is a scalar (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2000" dirty="0" smtClean="0">
                <a:solidFill>
                  <a:srgbClr val="002868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</a:rPr>
              <a:t>an array, if the argument is an array (</a:t>
            </a:r>
            <a:r>
              <a:rPr lang="en-US" sz="2000" b="1" dirty="0" smtClean="0">
                <a:latin typeface="Courier New"/>
                <a:cs typeface="Courier New"/>
              </a:rPr>
              <a:t>a</a:t>
            </a:r>
            <a:r>
              <a:rPr lang="en-US" sz="2000" dirty="0" smtClean="0">
                <a:solidFill>
                  <a:srgbClr val="002868"/>
                </a:solidFill>
              </a:rPr>
              <a:t>)</a:t>
            </a:r>
            <a:endParaRPr lang="en-US" sz="2000" dirty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18" y="3609194"/>
            <a:ext cx="4368101" cy="2489239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Courier New"/>
              </a:rPr>
              <a:t>Write function for scalars</a:t>
            </a:r>
          </a:p>
          <a:p>
            <a:r>
              <a:rPr lang="en-US" sz="2000" dirty="0" smtClean="0">
                <a:cs typeface="Courier New"/>
              </a:rPr>
              <a:t>Add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elemental</a:t>
            </a:r>
          </a:p>
          <a:p>
            <a:r>
              <a:rPr lang="en-US" sz="2000" dirty="0" smtClean="0">
                <a:cs typeface="Courier New"/>
              </a:rPr>
              <a:t>All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arguments</a:t>
            </a:r>
            <a:r>
              <a:rPr lang="en-US" sz="2000" dirty="0" smtClean="0">
                <a:cs typeface="Courier New"/>
              </a:rPr>
              <a:t>: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intent(in)</a:t>
            </a:r>
          </a:p>
          <a:p>
            <a:r>
              <a:rPr lang="en-US" sz="2000" dirty="0" smtClean="0">
                <a:cs typeface="Courier New"/>
              </a:rPr>
              <a:t>Routine will also accept arrays</a:t>
            </a:r>
          </a:p>
          <a:p>
            <a:r>
              <a:rPr lang="en-US" sz="2000" dirty="0" smtClean="0">
                <a:cs typeface="Courier New"/>
              </a:rPr>
              <a:t>There are limitations (no I/O, etc.)</a:t>
            </a:r>
            <a:endParaRPr lang="en-US" sz="2000" dirty="0"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2319" y="1417638"/>
            <a:ext cx="4368101" cy="2031325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e_fct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elemental </a:t>
            </a:r>
            <a:r>
              <a:rPr lang="en-US" dirty="0"/>
              <a:t>real function </a:t>
            </a:r>
            <a:r>
              <a:rPr lang="en-US" dirty="0" err="1"/>
              <a:t>sqr</a:t>
            </a:r>
            <a:r>
              <a:rPr lang="en-US" dirty="0"/>
              <a:t>(x)</a:t>
            </a:r>
          </a:p>
          <a:p>
            <a:r>
              <a:rPr lang="en-US" dirty="0"/>
              <a:t>real, </a:t>
            </a:r>
            <a:r>
              <a:rPr lang="en-US" dirty="0" smtClean="0">
                <a:solidFill>
                  <a:srgbClr val="0000FF"/>
                </a:solidFill>
              </a:rPr>
              <a:t>intent</a:t>
            </a:r>
            <a:r>
              <a:rPr lang="en-US" dirty="0">
                <a:solidFill>
                  <a:srgbClr val="0000FF"/>
                </a:solidFill>
              </a:rPr>
              <a:t>(in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/>
              <a:t>:: x</a:t>
            </a:r>
          </a:p>
          <a:p>
            <a:r>
              <a:rPr lang="en-US" dirty="0" err="1"/>
              <a:t>sqr</a:t>
            </a:r>
            <a:r>
              <a:rPr lang="en-US" dirty="0"/>
              <a:t> = x * x</a:t>
            </a:r>
          </a:p>
          <a:p>
            <a:r>
              <a:rPr lang="en-US" dirty="0"/>
              <a:t>end function</a:t>
            </a:r>
          </a:p>
          <a:p>
            <a:r>
              <a:rPr lang="en-US" dirty="0"/>
              <a:t>end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0843" y="4327927"/>
            <a:ext cx="4324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</a:rPr>
              <a:t>Prints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a = 2.25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</a:rPr>
              <a:t>Prints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x = 6.25 12.25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2868"/>
                </a:solidFill>
              </a:rPr>
              <a:t>Allows to extend array syntax to more operations</a:t>
            </a:r>
            <a:endParaRPr lang="en-US" sz="2000" dirty="0">
              <a:solidFill>
                <a:srgbClr val="002868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0843" y="1417639"/>
            <a:ext cx="4324310" cy="2699078"/>
          </a:xfrm>
        </p:spPr>
        <p:txBody>
          <a:bodyPr/>
          <a:lstStyle/>
          <a:p>
            <a:r>
              <a:rPr lang="en-US" dirty="0"/>
              <a:t>program example</a:t>
            </a:r>
          </a:p>
          <a:p>
            <a:r>
              <a:rPr lang="en-US" dirty="0"/>
              <a:t>use </a:t>
            </a:r>
            <a:r>
              <a:rPr lang="en-US" dirty="0" err="1"/>
              <a:t>e_fct</a:t>
            </a:r>
            <a:endParaRPr lang="en-US" dirty="0"/>
          </a:p>
          <a:p>
            <a:r>
              <a:rPr lang="en-US" dirty="0"/>
              <a:t>real               :: x = 1.5</a:t>
            </a:r>
          </a:p>
          <a:p>
            <a:r>
              <a:rPr lang="en-US" dirty="0"/>
              <a:t>real, dimension(2) :: a = &amp;</a:t>
            </a:r>
          </a:p>
          <a:p>
            <a:r>
              <a:rPr lang="en-US" dirty="0"/>
              <a:t>                 [ 2.5, 3.5 ]</a:t>
            </a:r>
          </a:p>
          <a:p>
            <a:r>
              <a:rPr lang="en-US" dirty="0"/>
              <a:t>print *, 'x = ', </a:t>
            </a:r>
            <a:r>
              <a:rPr lang="en-US" dirty="0" err="1"/>
              <a:t>sqr</a:t>
            </a:r>
            <a:r>
              <a:rPr lang="en-US" dirty="0"/>
              <a:t>(x)</a:t>
            </a:r>
          </a:p>
          <a:p>
            <a:r>
              <a:rPr lang="en-US" dirty="0"/>
              <a:t>print *, 'a = ', </a:t>
            </a:r>
            <a:r>
              <a:rPr lang="en-US" dirty="0" err="1"/>
              <a:t>sqr</a:t>
            </a:r>
            <a:r>
              <a:rPr lang="en-US" dirty="0"/>
              <a:t>(a)</a:t>
            </a:r>
          </a:p>
          <a:p>
            <a:r>
              <a:rPr lang="en-US" dirty="0"/>
              <a:t>end program</a:t>
            </a:r>
          </a:p>
        </p:txBody>
      </p:sp>
    </p:spTree>
    <p:extLst>
      <p:ext uri="{BB962C8B-B14F-4D97-AF65-F5344CB8AC3E}">
        <p14:creationId xmlns:p14="http://schemas.microsoft.com/office/powerpoint/2010/main" val="48098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/>
                <a:cs typeface="Courier New"/>
              </a:rPr>
              <a:t>where/any </a:t>
            </a:r>
            <a:r>
              <a:rPr lang="en-US" sz="3600" dirty="0" smtClean="0"/>
              <a:t>in combination with elemental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6" y="4043217"/>
            <a:ext cx="4160095" cy="2044268"/>
          </a:xfrm>
        </p:spPr>
        <p:txBody>
          <a:bodyPr/>
          <a:lstStyle/>
          <a:p>
            <a:r>
              <a:rPr lang="en-US" dirty="0" smtClean="0"/>
              <a:t>Place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elemental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functions in a 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006" y="1561784"/>
            <a:ext cx="4160095" cy="2363724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e_fct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elemental</a:t>
            </a:r>
            <a:r>
              <a:rPr lang="en-US" dirty="0" smtClean="0"/>
              <a:t> </a:t>
            </a:r>
            <a:r>
              <a:rPr lang="en-US" dirty="0"/>
              <a:t>real function &amp;</a:t>
            </a:r>
          </a:p>
          <a:p>
            <a:r>
              <a:rPr lang="en-US" dirty="0"/>
              <a:t>                   </a:t>
            </a:r>
            <a:r>
              <a:rPr lang="en-US" dirty="0" err="1"/>
              <a:t>log_sqr</a:t>
            </a:r>
            <a:r>
              <a:rPr lang="en-US" dirty="0"/>
              <a:t>(x)</a:t>
            </a:r>
          </a:p>
          <a:p>
            <a:r>
              <a:rPr lang="en-US" dirty="0"/>
              <a:t>real, intent(in) :: x</a:t>
            </a:r>
          </a:p>
          <a:p>
            <a:r>
              <a:rPr lang="en-US" dirty="0" err="1"/>
              <a:t>log_sqr</a:t>
            </a:r>
            <a:r>
              <a:rPr lang="en-US" dirty="0"/>
              <a:t> = log(</a:t>
            </a:r>
            <a:r>
              <a:rPr lang="en-US" dirty="0" err="1"/>
              <a:t>sqr</a:t>
            </a:r>
            <a:r>
              <a:rPr lang="en-US" dirty="0"/>
              <a:t>(x))</a:t>
            </a:r>
          </a:p>
          <a:p>
            <a:r>
              <a:rPr lang="en-US" dirty="0"/>
              <a:t>end function</a:t>
            </a:r>
          </a:p>
          <a:p>
            <a:r>
              <a:rPr lang="en-US" dirty="0"/>
              <a:t>end module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77577" y="1561784"/>
            <a:ext cx="4532315" cy="3360921"/>
          </a:xfrm>
        </p:spPr>
        <p:txBody>
          <a:bodyPr/>
          <a:lstStyle/>
          <a:p>
            <a:r>
              <a:rPr lang="en-US" dirty="0"/>
              <a:t>subroutine example(x, y)</a:t>
            </a:r>
          </a:p>
          <a:p>
            <a:r>
              <a:rPr lang="en-US" dirty="0"/>
              <a:t>use </a:t>
            </a:r>
            <a:r>
              <a:rPr lang="en-US" dirty="0" err="1"/>
              <a:t>e_fct</a:t>
            </a:r>
            <a:endParaRPr lang="en-US" dirty="0"/>
          </a:p>
          <a:p>
            <a:r>
              <a:rPr lang="en-US" dirty="0"/>
              <a:t>real, dimension(100) :: x, 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/>
              <a:t>(</a:t>
            </a:r>
            <a:r>
              <a:rPr lang="en-US" dirty="0" err="1"/>
              <a:t>log_sqr</a:t>
            </a:r>
            <a:r>
              <a:rPr lang="en-US" dirty="0"/>
              <a:t>(x) &lt; 0.5)</a:t>
            </a:r>
          </a:p>
          <a:p>
            <a:r>
              <a:rPr lang="en-US" dirty="0"/>
              <a:t>  y = x * x  </a:t>
            </a:r>
          </a:p>
          <a:p>
            <a:r>
              <a:rPr lang="en-US" dirty="0"/>
              <a:t>end where</a:t>
            </a:r>
          </a:p>
          <a:p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(</a:t>
            </a:r>
            <a:r>
              <a:rPr lang="en-US" dirty="0" err="1"/>
              <a:t>log_sqr</a:t>
            </a:r>
            <a:r>
              <a:rPr lang="en-US" dirty="0"/>
              <a:t>(x)) &gt; 10.) then</a:t>
            </a:r>
          </a:p>
          <a:p>
            <a:r>
              <a:rPr lang="en-US" dirty="0"/>
              <a:t>  print *, '... something ...'</a:t>
            </a:r>
          </a:p>
          <a:p>
            <a:r>
              <a:rPr lang="en-US" dirty="0" err="1"/>
              <a:t>endif</a:t>
            </a:r>
            <a:endParaRPr lang="en-US" dirty="0"/>
          </a:p>
          <a:p>
            <a:r>
              <a:rPr lang="en-US" dirty="0"/>
              <a:t>end program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561811" y="2310779"/>
            <a:ext cx="4020377" cy="223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7577" y="4944602"/>
            <a:ext cx="45323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2868"/>
                </a:solidFill>
              </a:rPr>
              <a:t>Use elemental functions as arguments i</a:t>
            </a:r>
            <a:r>
              <a:rPr lang="en-US" sz="2400" dirty="0" smtClean="0"/>
              <a:t>n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sz="2400" dirty="0" smtClean="0">
                <a:solidFill>
                  <a:srgbClr val="002868"/>
                </a:solidFill>
                <a:cs typeface="Courier New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any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2868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forall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2868"/>
                </a:solidFill>
              </a:rPr>
              <a:t>constructs</a:t>
            </a:r>
            <a:endParaRPr lang="en-US" sz="2400" dirty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42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193106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 in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46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happens to the allocated memory space when you leave the subroutine?</a:t>
            </a:r>
          </a:p>
          <a:p>
            <a:r>
              <a:rPr lang="en-US" dirty="0" smtClean="0"/>
              <a:t>Does this work or does it produce a memory leak?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050810"/>
            <a:ext cx="8229600" cy="2363724"/>
          </a:xfrm>
        </p:spPr>
        <p:txBody>
          <a:bodyPr/>
          <a:lstStyle/>
          <a:p>
            <a:r>
              <a:rPr lang="en-US" dirty="0"/>
              <a:t>subroutine sub(n)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FF0000"/>
                </a:solidFill>
              </a:rPr>
              <a:t>, dimension(:),   </a:t>
            </a:r>
            <a:r>
              <a:rPr lang="en-US" dirty="0" err="1">
                <a:solidFill>
                  <a:srgbClr val="FF0000"/>
                </a:solidFill>
              </a:rPr>
              <a:t>allocatable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smtClean="0">
                <a:solidFill>
                  <a:srgbClr val="FF0000"/>
                </a:solidFill>
              </a:rPr>
              <a:t>x_1d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...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allocate</a:t>
            </a:r>
            <a:r>
              <a:rPr lang="en-US" dirty="0">
                <a:solidFill>
                  <a:srgbClr val="FF0000"/>
                </a:solidFill>
              </a:rPr>
              <a:t>(x_1d(n), stat=</a:t>
            </a:r>
            <a:r>
              <a:rPr lang="en-US" dirty="0" err="1">
                <a:solidFill>
                  <a:srgbClr val="FF0000"/>
                </a:solidFill>
              </a:rPr>
              <a:t>ierror</a:t>
            </a:r>
            <a:r>
              <a:rPr lang="en-US" dirty="0" smtClean="0">
                <a:solidFill>
                  <a:srgbClr val="FF0000"/>
                </a:solidFill>
              </a:rPr>
              <a:t>)              </a:t>
            </a:r>
            <a:r>
              <a:rPr lang="en-US" dirty="0" smtClean="0"/>
              <a:t>! </a:t>
            </a:r>
            <a:r>
              <a:rPr lang="en-US" dirty="0"/>
              <a:t>Check the</a:t>
            </a:r>
          </a:p>
          <a:p>
            <a:r>
              <a:rPr lang="en-US" dirty="0"/>
              <a:t>if (</a:t>
            </a:r>
            <a:r>
              <a:rPr lang="en-US" dirty="0" err="1"/>
              <a:t>ierror</a:t>
            </a:r>
            <a:r>
              <a:rPr lang="en-US" dirty="0"/>
              <a:t> /= 0) stop 'error x_1d'          ! error status</a:t>
            </a:r>
          </a:p>
          <a:p>
            <a:r>
              <a:rPr lang="en-US" dirty="0"/>
              <a:t>...                                        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3256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 in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allocated arrays are automatically </a:t>
            </a:r>
            <a:r>
              <a:rPr lang="en-US" dirty="0" err="1" smtClean="0"/>
              <a:t>deallocated</a:t>
            </a:r>
            <a:r>
              <a:rPr lang="en-US" dirty="0" smtClean="0"/>
              <a:t>, when you leave the scope</a:t>
            </a:r>
          </a:p>
          <a:p>
            <a:r>
              <a:rPr lang="en-US" dirty="0" smtClean="0"/>
              <a:t>Nevertheless, it does not hurt to put 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eallocate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statement yourself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302630"/>
            <a:ext cx="8229600" cy="2696123"/>
          </a:xfrm>
        </p:spPr>
        <p:txBody>
          <a:bodyPr/>
          <a:lstStyle/>
          <a:p>
            <a:r>
              <a:rPr lang="en-US" dirty="0"/>
              <a:t>subroutine sub(n)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FF0000"/>
                </a:solidFill>
              </a:rPr>
              <a:t>, dimension(:),   </a:t>
            </a:r>
            <a:r>
              <a:rPr lang="en-US" dirty="0" err="1">
                <a:solidFill>
                  <a:srgbClr val="FF0000"/>
                </a:solidFill>
              </a:rPr>
              <a:t>allocatable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smtClean="0">
                <a:solidFill>
                  <a:srgbClr val="FF0000"/>
                </a:solidFill>
              </a:rPr>
              <a:t>x_1d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...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allocate</a:t>
            </a:r>
            <a:r>
              <a:rPr lang="en-US" dirty="0">
                <a:solidFill>
                  <a:srgbClr val="FF0000"/>
                </a:solidFill>
              </a:rPr>
              <a:t>(x_1d(n), stat=</a:t>
            </a:r>
            <a:r>
              <a:rPr lang="en-US" dirty="0" err="1">
                <a:solidFill>
                  <a:srgbClr val="FF0000"/>
                </a:solidFill>
              </a:rPr>
              <a:t>ierror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(</a:t>
            </a:r>
            <a:r>
              <a:rPr lang="en-US" dirty="0" err="1"/>
              <a:t>ierror</a:t>
            </a:r>
            <a:r>
              <a:rPr lang="en-US" dirty="0"/>
              <a:t> /= 0) stop 'error x_1d'       </a:t>
            </a:r>
          </a:p>
          <a:p>
            <a:r>
              <a:rPr lang="en-US" dirty="0"/>
              <a:t>...                                        </a:t>
            </a:r>
          </a:p>
          <a:p>
            <a:r>
              <a:rPr lang="en-US" dirty="0" err="1"/>
              <a:t>deallocate</a:t>
            </a:r>
            <a:r>
              <a:rPr lang="en-US" dirty="0"/>
              <a:t>(x_1d)                     ! Optional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9506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Passing </a:t>
            </a:r>
            <a:r>
              <a:rPr lang="en-US" sz="3600" dirty="0" err="1" smtClean="0"/>
              <a:t>Allocatable</a:t>
            </a:r>
            <a:r>
              <a:rPr lang="en-US" sz="3600" dirty="0" smtClean="0"/>
              <a:t> Arrays to Subprograms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048"/>
            <a:ext cx="8229600" cy="8304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Allocatable</a:t>
            </a:r>
            <a:r>
              <a:rPr lang="en-US" sz="2000" dirty="0" smtClean="0"/>
              <a:t> arrays are just like other (static) arrays</a:t>
            </a:r>
          </a:p>
          <a:p>
            <a:r>
              <a:rPr lang="en-US" sz="2000" dirty="0" smtClean="0"/>
              <a:t>Make all large arrays </a:t>
            </a:r>
            <a:r>
              <a:rPr lang="en-US" sz="2000" dirty="0" err="1" smtClean="0"/>
              <a:t>allocatable</a:t>
            </a:r>
            <a:r>
              <a:rPr lang="en-US" sz="2000" dirty="0" smtClean="0"/>
              <a:t> arrays (Stack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/>
              <a:t> Heap)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43528"/>
            <a:ext cx="8229600" cy="4025719"/>
          </a:xfrm>
        </p:spPr>
        <p:txBody>
          <a:bodyPr/>
          <a:lstStyle/>
          <a:p>
            <a:r>
              <a:rPr lang="en-US" dirty="0"/>
              <a:t>program main</a:t>
            </a:r>
          </a:p>
          <a:p>
            <a:r>
              <a:rPr lang="en-US" dirty="0"/>
              <a:t>real, dimension(:), </a:t>
            </a:r>
            <a:r>
              <a:rPr lang="en-US" dirty="0" err="1"/>
              <a:t>allocatable</a:t>
            </a:r>
            <a:r>
              <a:rPr lang="en-US" dirty="0"/>
              <a:t> :: x_1d</a:t>
            </a:r>
          </a:p>
          <a:p>
            <a:r>
              <a:rPr lang="en-US" dirty="0"/>
              <a:t>allocate(x_1d(1000000000))  ! 8GB, size is known, </a:t>
            </a:r>
          </a:p>
          <a:p>
            <a:r>
              <a:rPr lang="en-US" dirty="0"/>
              <a:t>                            !   why </a:t>
            </a:r>
            <a:r>
              <a:rPr lang="en-US" dirty="0" err="1"/>
              <a:t>allocatable</a:t>
            </a:r>
            <a:r>
              <a:rPr lang="en-US" dirty="0"/>
              <a:t>?</a:t>
            </a:r>
          </a:p>
          <a:p>
            <a:r>
              <a:rPr lang="en-US" dirty="0"/>
              <a:t>call sub(x_1d)              ! Pass to a Subroutine</a:t>
            </a:r>
          </a:p>
          <a:p>
            <a:r>
              <a:rPr lang="en-US" dirty="0"/>
              <a:t>x_1d = ...                  ! x_1d does still exist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subroutine sub(x_1d)</a:t>
            </a:r>
          </a:p>
          <a:p>
            <a:r>
              <a:rPr lang="en-US" dirty="0"/>
              <a:t>real, dimension(:) :: x</a:t>
            </a:r>
          </a:p>
          <a:p>
            <a:r>
              <a:rPr lang="en-US" dirty="0"/>
              <a:t>...                                        </a:t>
            </a:r>
          </a:p>
          <a:p>
            <a:r>
              <a:rPr lang="en-US" dirty="0"/>
              <a:t>end subroutine</a:t>
            </a:r>
          </a:p>
        </p:txBody>
      </p:sp>
    </p:spTree>
    <p:extLst>
      <p:ext uri="{BB962C8B-B14F-4D97-AF65-F5344CB8AC3E}">
        <p14:creationId xmlns:p14="http://schemas.microsoft.com/office/powerpoint/2010/main" val="63816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mula </a:t>
            </a:r>
            <a:r>
              <a:rPr lang="en-US" dirty="0" smtClean="0">
                <a:solidFill>
                  <a:srgbClr val="FF0000"/>
                </a:solidFill>
              </a:rPr>
              <a:t>Tran</a:t>
            </a:r>
            <a:r>
              <a:rPr lang="en-US" dirty="0" smtClean="0"/>
              <a:t>slation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US" dirty="0" smtClean="0"/>
              <a:t> construct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forall</a:t>
            </a:r>
            <a:r>
              <a:rPr lang="en-US" dirty="0" smtClean="0"/>
              <a:t> construct</a:t>
            </a:r>
          </a:p>
          <a:p>
            <a:r>
              <a:rPr lang="en-US" dirty="0" smtClean="0"/>
              <a:t>Case Study: Stencil Update</a:t>
            </a:r>
          </a:p>
          <a:p>
            <a:r>
              <a:rPr lang="en-US" dirty="0" smtClean="0"/>
              <a:t>User defined operators</a:t>
            </a:r>
          </a:p>
          <a:p>
            <a:r>
              <a:rPr lang="en-US" dirty="0" smtClean="0"/>
              <a:t>Elemental functions</a:t>
            </a:r>
          </a:p>
          <a:p>
            <a:r>
              <a:rPr lang="en-US" dirty="0" smtClean="0"/>
              <a:t>Inquiry functions</a:t>
            </a:r>
          </a:p>
          <a:p>
            <a:r>
              <a:rPr lang="en-US" dirty="0" smtClean="0"/>
              <a:t>Odds and 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348" y="3201618"/>
            <a:ext cx="4020377" cy="2566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Variables on the left and the right have to be conformable in size and shape</a:t>
            </a:r>
          </a:p>
          <a:p>
            <a:pPr lvl="1"/>
            <a:r>
              <a:rPr lang="en-US" sz="2000" dirty="0" smtClean="0"/>
              <a:t>i.e. number of elements and rank</a:t>
            </a:r>
          </a:p>
          <a:p>
            <a:r>
              <a:rPr lang="en-US" sz="2000" dirty="0" smtClean="0"/>
              <a:t>Scalars are conformable</a:t>
            </a:r>
          </a:p>
          <a:p>
            <a:r>
              <a:rPr lang="en-US" sz="2000" dirty="0" smtClean="0"/>
              <a:t>Strides can be used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9376" y="1588965"/>
            <a:ext cx="4181990" cy="4179605"/>
          </a:xfrm>
        </p:spPr>
        <p:txBody>
          <a:bodyPr/>
          <a:lstStyle/>
          <a:p>
            <a:r>
              <a:rPr lang="fr-FR" sz="1600" dirty="0"/>
              <a:t>real                   :: x</a:t>
            </a:r>
          </a:p>
          <a:p>
            <a:r>
              <a:rPr lang="fr-FR" sz="1600" dirty="0"/>
              <a:t>real, dimension(10)    :: a, b</a:t>
            </a:r>
          </a:p>
          <a:p>
            <a:r>
              <a:rPr lang="fr-FR" sz="1600" dirty="0"/>
              <a:t>real, dimension(10,10) :: c, d</a:t>
            </a:r>
          </a:p>
          <a:p>
            <a:endParaRPr lang="fr-FR" sz="1600" dirty="0"/>
          </a:p>
          <a:p>
            <a:r>
              <a:rPr lang="fr-FR" sz="1600" dirty="0"/>
              <a:t>a       = b</a:t>
            </a:r>
          </a:p>
          <a:p>
            <a:r>
              <a:rPr lang="fr-FR" sz="1600" dirty="0"/>
              <a:t>c       = d</a:t>
            </a:r>
          </a:p>
          <a:p>
            <a:r>
              <a:rPr lang="fr-FR" sz="1600" dirty="0"/>
              <a:t>a(1:10) = b(1:10)</a:t>
            </a:r>
          </a:p>
          <a:p>
            <a:r>
              <a:rPr lang="fr-FR" sz="1600" dirty="0"/>
              <a:t>a(2:3)  = b(4:5)</a:t>
            </a:r>
          </a:p>
          <a:p>
            <a:r>
              <a:rPr lang="fr-FR" sz="1600" dirty="0"/>
              <a:t>a(1:10) = c(1:10,2)</a:t>
            </a:r>
          </a:p>
          <a:p>
            <a:r>
              <a:rPr lang="fr-FR" sz="1600" dirty="0"/>
              <a:t>a       = x        </a:t>
            </a:r>
          </a:p>
          <a:p>
            <a:r>
              <a:rPr lang="fr-FR" sz="1600" dirty="0"/>
              <a:t>c       = x</a:t>
            </a:r>
          </a:p>
          <a:p>
            <a:r>
              <a:rPr lang="fr-FR" sz="1600" dirty="0"/>
              <a:t>a(1:3)  = b(1:5:2) ! a(1) = b(1)</a:t>
            </a:r>
          </a:p>
          <a:p>
            <a:r>
              <a:rPr lang="fr-FR" sz="1600" dirty="0"/>
              <a:t>                   ! a(2) = b(3)</a:t>
            </a:r>
          </a:p>
          <a:p>
            <a:r>
              <a:rPr lang="fr-FR" sz="1600" dirty="0"/>
              <a:t>                   ! a(3) = b(5)</a:t>
            </a:r>
            <a:endParaRPr lang="en-US" sz="160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348" y="1594630"/>
            <a:ext cx="4020377" cy="1366528"/>
          </a:xfrm>
        </p:spPr>
        <p:txBody>
          <a:bodyPr/>
          <a:lstStyle/>
          <a:p>
            <a:r>
              <a:rPr lang="en-US" dirty="0"/>
              <a:t>a = c(:,1)    ! 1st column</a:t>
            </a:r>
          </a:p>
          <a:p>
            <a:r>
              <a:rPr lang="en-US" dirty="0"/>
              <a:t>a = c(:,5)    ! 5th column</a:t>
            </a:r>
          </a:p>
          <a:p>
            <a:r>
              <a:rPr lang="en-US" dirty="0"/>
              <a:t>a = c(1,:)    ! 1st row</a:t>
            </a:r>
          </a:p>
          <a:p>
            <a:r>
              <a:rPr lang="en-US" dirty="0"/>
              <a:t>a = c(5,:)    ! 5th row</a:t>
            </a:r>
          </a:p>
        </p:txBody>
      </p:sp>
    </p:spTree>
    <p:extLst>
      <p:ext uri="{BB962C8B-B14F-4D97-AF65-F5344CB8AC3E}">
        <p14:creationId xmlns:p14="http://schemas.microsoft.com/office/powerpoint/2010/main" val="426934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Side Note: Implicit Loops, Array Constructor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68448"/>
            <a:ext cx="8229600" cy="701731"/>
          </a:xfrm>
        </p:spPr>
        <p:txBody>
          <a:bodyPr/>
          <a:lstStyle/>
          <a:p>
            <a:r>
              <a:rPr lang="en-US" dirty="0"/>
              <a:t>! Implicit Loops</a:t>
            </a:r>
          </a:p>
          <a:p>
            <a:r>
              <a:rPr lang="en-US" dirty="0"/>
              <a:t>write (0,'(4es13.5)') (x(i), i=1, 4)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698198"/>
            <a:ext cx="8229600" cy="2031325"/>
          </a:xfrm>
        </p:spPr>
        <p:txBody>
          <a:bodyPr/>
          <a:lstStyle/>
          <a:p>
            <a:r>
              <a:rPr lang="en-US" dirty="0"/>
              <a:t>! Array Constructor</a:t>
            </a:r>
          </a:p>
          <a:p>
            <a:r>
              <a:rPr lang="en-US" dirty="0"/>
              <a:t>real, dimension(4) :: x = [ 1., 2., 3. 4. ]</a:t>
            </a:r>
          </a:p>
          <a:p>
            <a:r>
              <a:rPr lang="en-US" dirty="0"/>
              <a:t>real, dimension(4) :: y, z</a:t>
            </a:r>
          </a:p>
          <a:p>
            <a:r>
              <a:rPr lang="en-US" dirty="0"/>
              <a:t>y = [ -1., 0., 1., 2. ]              ! Array constructor</a:t>
            </a:r>
          </a:p>
          <a:p>
            <a:r>
              <a:rPr lang="en-US" dirty="0"/>
              <a:t>z(1:4) = [ (</a:t>
            </a:r>
            <a:r>
              <a:rPr lang="en-US" dirty="0" err="1"/>
              <a:t>sqrt</a:t>
            </a:r>
            <a:r>
              <a:rPr lang="en-US" dirty="0"/>
              <a:t>(real(i)), i=1, 4) ] ! with implicit</a:t>
            </a:r>
          </a:p>
          <a:p>
            <a:r>
              <a:rPr lang="en-US" dirty="0"/>
              <a:t>                                     ! loop</a:t>
            </a:r>
          </a:p>
        </p:txBody>
      </p:sp>
    </p:spTree>
    <p:extLst>
      <p:ext uri="{BB962C8B-B14F-4D97-AF65-F5344CB8AC3E}">
        <p14:creationId xmlns:p14="http://schemas.microsoft.com/office/powerpoint/2010/main" val="33977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>Derived Type Constructor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79695"/>
            <a:ext cx="8229600" cy="3028522"/>
          </a:xfrm>
        </p:spPr>
        <p:txBody>
          <a:bodyPr/>
          <a:lstStyle/>
          <a:p>
            <a:r>
              <a:rPr lang="en-US" dirty="0"/>
              <a:t>type person</a:t>
            </a:r>
          </a:p>
          <a:p>
            <a:r>
              <a:rPr lang="en-US" dirty="0"/>
              <a:t>  real      :: age</a:t>
            </a:r>
          </a:p>
          <a:p>
            <a:r>
              <a:rPr lang="en-US" dirty="0"/>
              <a:t>  character :: name</a:t>
            </a:r>
          </a:p>
          <a:p>
            <a:r>
              <a:rPr lang="en-US" dirty="0"/>
              <a:t>  integer   :: </a:t>
            </a:r>
            <a:r>
              <a:rPr lang="en-US" dirty="0" err="1"/>
              <a:t>ssn</a:t>
            </a:r>
            <a:endParaRPr lang="en-US" dirty="0"/>
          </a:p>
          <a:p>
            <a:r>
              <a:rPr lang="en-US" dirty="0"/>
              <a:t>end type person</a:t>
            </a:r>
          </a:p>
          <a:p>
            <a:endParaRPr lang="en-US" dirty="0"/>
          </a:p>
          <a:p>
            <a:r>
              <a:rPr lang="en-US" dirty="0"/>
              <a:t>type(person) :: you</a:t>
            </a:r>
          </a:p>
          <a:p>
            <a:endParaRPr lang="en-US" dirty="0"/>
          </a:p>
          <a:p>
            <a:r>
              <a:rPr lang="en-US" dirty="0"/>
              <a:t>you = [ 17., 'John Doe', 123456789 ]</a:t>
            </a:r>
          </a:p>
        </p:txBody>
      </p:sp>
    </p:spTree>
    <p:extLst>
      <p:ext uri="{BB962C8B-B14F-4D97-AF65-F5344CB8AC3E}">
        <p14:creationId xmlns:p14="http://schemas.microsoft.com/office/powerpoint/2010/main" val="294364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3052</Words>
  <Application>Microsoft Macintosh PowerPoint</Application>
  <PresentationFormat>On-screen Show (4:3)</PresentationFormat>
  <Paragraphs>385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Final Master Template Clean</vt:lpstr>
      <vt:lpstr>1_Office Theme</vt:lpstr>
      <vt:lpstr>Introduction to Scientific Programming</vt:lpstr>
      <vt:lpstr>Dynamic Allocation of Arrays</vt:lpstr>
      <vt:lpstr>Allocatable Arrays in Subprograms</vt:lpstr>
      <vt:lpstr>Allocatable Arrays in Subprograms</vt:lpstr>
      <vt:lpstr>Passing Allocatable Arrays to Subprograms</vt:lpstr>
      <vt:lpstr>Formula Translation</vt:lpstr>
      <vt:lpstr>Simple Array Syntax</vt:lpstr>
      <vt:lpstr>Side Note: Implicit Loops, Array Constructor</vt:lpstr>
      <vt:lpstr>Side Note: Derived Type Constructor</vt:lpstr>
      <vt:lpstr>Side Note: Arrays as Indices</vt:lpstr>
      <vt:lpstr>Example: Stencil Update</vt:lpstr>
      <vt:lpstr>Example: Stencil Update</vt:lpstr>
      <vt:lpstr>Example: Stencil Update</vt:lpstr>
      <vt:lpstr>Example: Stencil Update</vt:lpstr>
      <vt:lpstr>Example: Stencil Update</vt:lpstr>
      <vt:lpstr>More about forall</vt:lpstr>
      <vt:lpstr>Manipulation Arrays: where statement</vt:lpstr>
      <vt:lpstr>Manipulation Arrays: where statement</vt:lpstr>
      <vt:lpstr>Analyzing Arrays: any Statement</vt:lpstr>
      <vt:lpstr>Analyzing Arrays: all Statement</vt:lpstr>
      <vt:lpstr>Analyzing Arrays: maxval Statement</vt:lpstr>
      <vt:lpstr>Analyzing Arrays: maxval Statement</vt:lpstr>
      <vt:lpstr>Passing Sub-Arrays</vt:lpstr>
      <vt:lpstr>Analyzing Arrays with masks</vt:lpstr>
      <vt:lpstr>Elemental Functions</vt:lpstr>
      <vt:lpstr>Elemental Functions</vt:lpstr>
      <vt:lpstr>where/any in combination with elemental functions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Steven Kantner</dc:creator>
  <cp:lastModifiedBy>Charlie Dey</cp:lastModifiedBy>
  <cp:revision>20</cp:revision>
  <dcterms:created xsi:type="dcterms:W3CDTF">2013-10-11T20:39:03Z</dcterms:created>
  <dcterms:modified xsi:type="dcterms:W3CDTF">2015-10-06T16:53:52Z</dcterms:modified>
</cp:coreProperties>
</file>