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  <p:sldMasterId id="2147483747" r:id="rId2"/>
  </p:sldMasterIdLst>
  <p:notesMasterIdLst>
    <p:notesMasterId r:id="rId32"/>
  </p:notesMasterIdLst>
  <p:handoutMasterIdLst>
    <p:handoutMasterId r:id="rId33"/>
  </p:handoutMasterIdLst>
  <p:sldIdLst>
    <p:sldId id="399" r:id="rId3"/>
    <p:sldId id="413" r:id="rId4"/>
    <p:sldId id="402" r:id="rId5"/>
    <p:sldId id="408" r:id="rId6"/>
    <p:sldId id="415" r:id="rId7"/>
    <p:sldId id="416" r:id="rId8"/>
    <p:sldId id="443" r:id="rId9"/>
    <p:sldId id="442" r:id="rId10"/>
    <p:sldId id="419" r:id="rId11"/>
    <p:sldId id="422" r:id="rId12"/>
    <p:sldId id="420" r:id="rId13"/>
    <p:sldId id="423" r:id="rId14"/>
    <p:sldId id="421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40" r:id="rId28"/>
    <p:sldId id="438" r:id="rId29"/>
    <p:sldId id="439" r:id="rId30"/>
    <p:sldId id="44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80"/>
    <a:srgbClr val="000000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88" autoAdjust="0"/>
    <p:restoredTop sz="94686" autoAdjust="0"/>
  </p:normalViewPr>
  <p:slideViewPr>
    <p:cSldViewPr>
      <p:cViewPr varScale="1">
        <p:scale>
          <a:sx n="103" d="100"/>
          <a:sy n="103" d="100"/>
        </p:scale>
        <p:origin x="-456" y="-96"/>
      </p:cViewPr>
      <p:guideLst>
        <p:guide orient="horz" pos="1632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C0BF-55BD-564F-AB04-CF23A840D5D5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3167-53B7-4442-BD3A-919487E32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41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794DD-BABF-5A44-AE09-76294FFD6140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85194-2ED5-7647-8EB1-402C25C4E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3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45604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335881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3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4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0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9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5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5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 userDrawn="1"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868"/>
                </a:solidFill>
              </a:rPr>
              <a:t>Introduction to Scientific Programming</a:t>
            </a:r>
            <a:endParaRPr lang="en-US" dirty="0">
              <a:solidFill>
                <a:srgbClr val="00286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894446"/>
          </a:xfrm>
        </p:spPr>
        <p:txBody>
          <a:bodyPr/>
          <a:lstStyle/>
          <a:p>
            <a:r>
              <a:rPr lang="en-US" b="1" dirty="0" err="1" smtClean="0"/>
              <a:t>Input/Output</a:t>
            </a:r>
            <a:r>
              <a:rPr lang="en-US" b="1" dirty="0" smtClean="0"/>
              <a:t> (I/O) Fortran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2014-1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 of 1 February 2014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2055947"/>
          </a:xfrm>
        </p:spPr>
        <p:txBody>
          <a:bodyPr>
            <a:spAutoFit/>
          </a:bodyPr>
          <a:lstStyle/>
          <a:p>
            <a:pPr marL="688975" indent="-173038"/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es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w.d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::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cs typeface="Courier New"/>
              </a:rPr>
              <a:t>w </a:t>
            </a:r>
            <a:r>
              <a:rPr lang="en-US" sz="2200" dirty="0"/>
              <a:t>is the width (number of characters)</a:t>
            </a:r>
          </a:p>
          <a:p>
            <a:pPr marL="685800" indent="-177800">
              <a:buNone/>
              <a:tabLst>
                <a:tab pos="2176463" algn="l"/>
              </a:tabLst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2200" dirty="0" smtClean="0"/>
              <a:t> </a:t>
            </a:r>
            <a:r>
              <a:rPr lang="en-US" sz="2200" dirty="0"/>
              <a:t>is the number of decimal </a:t>
            </a:r>
            <a:r>
              <a:rPr lang="en-US" sz="2200" dirty="0" smtClean="0"/>
              <a:t>places</a:t>
            </a:r>
            <a:endParaRPr lang="en-US" sz="2200" dirty="0"/>
          </a:p>
          <a:p>
            <a:pPr marL="684213" lvl="1" indent="-166688">
              <a:buFont typeface="Arial"/>
              <a:buChar char="•"/>
            </a:pPr>
            <a:r>
              <a:rPr lang="en-US" sz="2200" dirty="0" smtClean="0">
                <a:cs typeface="Courier New"/>
              </a:rPr>
              <a:t>Positive numbers: </a:t>
            </a:r>
            <a:r>
              <a:rPr lang="en-US" sz="2200" i="1" dirty="0" smtClean="0">
                <a:cs typeface="Courier New"/>
              </a:rPr>
              <a:t>w</a:t>
            </a:r>
            <a:r>
              <a:rPr lang="en-US" sz="2200" dirty="0" smtClean="0">
                <a:cs typeface="Courier New"/>
              </a:rPr>
              <a:t> ≥ </a:t>
            </a:r>
            <a:r>
              <a:rPr lang="en-US" sz="2200" i="1" dirty="0" smtClean="0">
                <a:cs typeface="Courier New"/>
              </a:rPr>
              <a:t>d</a:t>
            </a:r>
            <a:r>
              <a:rPr lang="en-US" sz="2200" dirty="0" smtClean="0">
                <a:cs typeface="Courier New"/>
              </a:rPr>
              <a:t> + 6</a:t>
            </a:r>
          </a:p>
          <a:p>
            <a:pPr marL="684213" lvl="1" indent="-166688">
              <a:buFont typeface="Arial"/>
              <a:buChar char="•"/>
            </a:pPr>
            <a:r>
              <a:rPr lang="en-US" sz="2200" dirty="0" smtClean="0">
                <a:cs typeface="Courier New"/>
              </a:rPr>
              <a:t>Negative numbers: </a:t>
            </a:r>
            <a:r>
              <a:rPr lang="en-US" sz="2200" i="1" dirty="0" smtClean="0">
                <a:cs typeface="Courier New"/>
              </a:rPr>
              <a:t>w</a:t>
            </a:r>
            <a:r>
              <a:rPr lang="en-US" sz="2200" dirty="0" smtClean="0">
                <a:cs typeface="Courier New"/>
              </a:rPr>
              <a:t> ≥ </a:t>
            </a:r>
            <a:r>
              <a:rPr lang="en-US" sz="2200" i="1" dirty="0" smtClean="0">
                <a:cs typeface="Courier New"/>
              </a:rPr>
              <a:t>d</a:t>
            </a:r>
            <a:r>
              <a:rPr lang="en-US" sz="2200" dirty="0" smtClean="0">
                <a:cs typeface="Courier New"/>
              </a:rPr>
              <a:t> + 7</a:t>
            </a:r>
          </a:p>
          <a:p>
            <a:pPr marL="457200" lvl="1" indent="0">
              <a:buNone/>
            </a:pPr>
            <a:endParaRPr lang="en-US" sz="2200" dirty="0" smtClean="0"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55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Real 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es</a:t>
            </a:r>
            <a:r>
              <a:rPr lang="en-US" dirty="0" smtClean="0"/>
              <a:t> Format)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276600"/>
            <a:ext cx="8458200" cy="280076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real ::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=  123456., &amp;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= -123456., c = 2.99e8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'(a,es11.5,a)',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,'&lt;'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=1.23456E+05&lt;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'(a,es12.5,a)',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,'&lt;'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=-1.23456E+05&lt;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'(a,es11.5,a)',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,'&lt;'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=***********&lt;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'(a,es12.5,a)',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,'&lt;'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 1.23456E+05&lt;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'(a,es15.5,a)',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,'&lt;'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    1.23456E+05&lt;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'(a,es11.4,a)',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,'&lt;' 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 1.2346E+05&lt;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'(a,es11.4,a)',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,'&lt;' 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xn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=-1.2346E+05&lt;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'(a,es10.3,a)', ' c=',c,'&lt;'   !  c= 2.990E+08&lt;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65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pPr marL="685800" indent="-169863"/>
            <a:r>
              <a:rPr lang="en-US" sz="2200" dirty="0" smtClean="0"/>
              <a:t>Use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'x' </a:t>
            </a:r>
            <a:r>
              <a:rPr lang="en-US" sz="2200" dirty="0" smtClean="0"/>
              <a:t>format for spaces: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'1x'</a:t>
            </a:r>
            <a:r>
              <a:rPr lang="en-US" sz="2200" dirty="0" smtClean="0"/>
              <a:t>: 1 space,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'2x'</a:t>
            </a:r>
            <a:r>
              <a:rPr lang="en-US" sz="2200" dirty="0" smtClean="0"/>
              <a:t>: 2 spaces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Examples and Spaces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209800"/>
            <a:ext cx="8458200" cy="304698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real             :: 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age</a:t>
            </a:r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  = 17.2</a:t>
            </a:r>
          </a:p>
          <a:p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character</a:t>
            </a:r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=8) :: name = 'John Doe'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integer          :: 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eid</a:t>
            </a:r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  = 1705</a:t>
            </a:r>
          </a:p>
          <a:p>
            <a:endParaRPr lang="nl-NL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a,a</a:t>
            </a:r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, a,f4.1, a,i4)', 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  'Name is', name,  'Age is', 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age</a:t>
            </a:r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,  '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eid</a:t>
            </a:r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 is', 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eid</a:t>
            </a:r>
            <a:endParaRPr lang="nl-NL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nl-NL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nl-NL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'(a,1x,a, 2x,a,1x,f4.1, 2x,a,1x,i4)', 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  'Name is', name,  'Age is', 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age</a:t>
            </a:r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,  '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eid</a:t>
            </a:r>
            <a:r>
              <a:rPr lang="nl-NL" sz="1600" b="1" dirty="0">
                <a:solidFill>
                  <a:srgbClr val="000000"/>
                </a:solidFill>
                <a:latin typeface="Courier New"/>
                <a:cs typeface="Courier New"/>
              </a:rPr>
              <a:t> is ', </a:t>
            </a:r>
            <a:r>
              <a:rPr lang="nl-N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eid</a:t>
            </a:r>
            <a:endParaRPr lang="nl-NL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i="1" dirty="0" smtClean="0">
              <a:solidFill>
                <a:srgbClr val="FF0000"/>
              </a:solidFill>
              <a:cs typeface="Courier New"/>
            </a:endParaRPr>
          </a:p>
          <a:p>
            <a:endParaRPr lang="en-US" sz="1600" i="1" dirty="0" smtClean="0">
              <a:solidFill>
                <a:srgbClr val="FF0000"/>
              </a:solidFill>
              <a:cs typeface="Courier New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2200" y="3810000"/>
            <a:ext cx="41148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indent="0" defTabSz="457200">
              <a:spcBef>
                <a:spcPct val="20000"/>
              </a:spcBef>
              <a:buFontTx/>
              <a:buNone/>
              <a:defRPr lang="en-US" b="0" dirty="0">
                <a:solidFill>
                  <a:srgbClr val="002868"/>
                </a:solidFill>
                <a:cs typeface="Courier New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 sz="1600" dirty="0" smtClean="0"/>
              <a:t>Output</a:t>
            </a:r>
            <a:r>
              <a:rPr lang="en-US" sz="1600" i="1" dirty="0" smtClean="0"/>
              <a:t>: </a:t>
            </a:r>
            <a:r>
              <a:rPr lang="nl-NL" sz="1600" i="1" dirty="0" smtClean="0"/>
              <a:t>Name </a:t>
            </a:r>
            <a:r>
              <a:rPr lang="nl-NL" sz="1600" i="1" dirty="0" err="1"/>
              <a:t>isJohn</a:t>
            </a:r>
            <a:r>
              <a:rPr lang="nl-NL" sz="1600" i="1" dirty="0"/>
              <a:t> </a:t>
            </a:r>
            <a:r>
              <a:rPr lang="nl-NL" sz="1600" i="1" dirty="0" err="1"/>
              <a:t>DoeAge</a:t>
            </a:r>
            <a:r>
              <a:rPr lang="nl-NL" sz="1600" i="1" dirty="0"/>
              <a:t> is17.2eid is </a:t>
            </a:r>
            <a:r>
              <a:rPr lang="nl-NL" sz="1600" i="1" dirty="0" smtClean="0"/>
              <a:t>1705</a:t>
            </a:r>
            <a:endParaRPr lang="nl-NL" sz="1600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362200" y="4800600"/>
            <a:ext cx="43434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indent="0" defTabSz="457200">
              <a:spcBef>
                <a:spcPct val="20000"/>
              </a:spcBef>
              <a:buFontTx/>
              <a:buNone/>
              <a:defRPr lang="en-US" b="0" dirty="0">
                <a:solidFill>
                  <a:srgbClr val="002868"/>
                </a:solidFill>
                <a:cs typeface="Courier New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 sz="1600" dirty="0" smtClean="0"/>
              <a:t>Output</a:t>
            </a:r>
            <a:r>
              <a:rPr lang="en-US" sz="1600" i="1" dirty="0" smtClean="0"/>
              <a:t>: </a:t>
            </a:r>
            <a:r>
              <a:rPr lang="nl-NL" sz="1600" i="1" dirty="0" smtClean="0"/>
              <a:t>Name </a:t>
            </a:r>
            <a:r>
              <a:rPr lang="nl-NL" sz="1600" i="1" dirty="0"/>
              <a:t>is John Doe  Age is 17.2  </a:t>
            </a:r>
            <a:r>
              <a:rPr lang="nl-NL" sz="1600" i="1" dirty="0" err="1"/>
              <a:t>eid</a:t>
            </a:r>
            <a:r>
              <a:rPr lang="nl-NL" sz="1600" i="1" dirty="0"/>
              <a:t> is 1705</a:t>
            </a:r>
          </a:p>
        </p:txBody>
      </p:sp>
    </p:spTree>
    <p:extLst>
      <p:ext uri="{BB962C8B-B14F-4D97-AF65-F5344CB8AC3E}">
        <p14:creationId xmlns:p14="http://schemas.microsoft.com/office/powerpoint/2010/main" val="42837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95400"/>
            <a:ext cx="8229600" cy="762000"/>
          </a:xfrm>
        </p:spPr>
        <p:txBody>
          <a:bodyPr>
            <a:noAutofit/>
          </a:bodyPr>
          <a:lstStyle/>
          <a:p>
            <a:pPr marL="685800" indent="-169863"/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3f7.2</a:t>
            </a:r>
            <a:r>
              <a:rPr lang="en-US" sz="2200" b="1" dirty="0" smtClean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>
                <a:ea typeface="Wingdings"/>
                <a:cs typeface="Wingdings"/>
                <a:sym typeface="Wingdings"/>
              </a:rPr>
              <a:t> 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ea typeface="Wingdings"/>
                <a:cs typeface="Courier New"/>
                <a:sym typeface="Wingdings"/>
              </a:rPr>
              <a:t>f7.2, f7.2, f7.2</a:t>
            </a:r>
          </a:p>
          <a:p>
            <a:pPr marL="685800" indent="-169863"/>
            <a:r>
              <a:rPr lang="en-US" sz="2200" b="1" dirty="0" smtClean="0">
                <a:solidFill>
                  <a:srgbClr val="000000"/>
                </a:solidFill>
                <a:latin typeface="Courier New"/>
                <a:ea typeface="Wingdings"/>
                <a:cs typeface="Courier New"/>
                <a:sym typeface="Wingdings"/>
              </a:rPr>
              <a:t>3(i5,f7.2) </a:t>
            </a:r>
            <a:r>
              <a:rPr lang="en-US" sz="2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i5, f7.2, i5, f7.2, i5, f7.2</a:t>
            </a:r>
            <a:endParaRPr lang="en-US" sz="2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with Repeated Formats: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590800"/>
            <a:ext cx="8572500" cy="255454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real, dimension(3)    :: x = [ 3.3, 5.5, 7.7 ]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integer, dimension(3) :: l = [ 3,   5,   7   ]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'(3f5.2)', x   !  3.30 5.50 7.70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'(3i5)',   l   !     3    5    7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'(3(i4,1x,f4.2,2x))', l(1),x(1), l(2),x(2), l(3),x(3)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3 3.30     5 5.50     7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7.70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'(3(i4,1x,f4.2,2x))', (l(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), x(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=1, 3)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1600" i="1" dirty="0">
                <a:solidFill>
                  <a:srgbClr val="FF0000"/>
                </a:solidFill>
                <a:cs typeface="Courier New"/>
              </a:rPr>
              <a:t>same with implicit loop for </a:t>
            </a:r>
            <a:r>
              <a:rPr lang="en-US" sz="1600" i="1" dirty="0" smtClean="0">
                <a:solidFill>
                  <a:srgbClr val="FF0000"/>
                </a:solidFill>
                <a:cs typeface="Courier New"/>
              </a:rPr>
              <a:t>output</a:t>
            </a:r>
            <a:endParaRPr lang="en-US" sz="1600" i="1" dirty="0">
              <a:solidFill>
                <a:srgbClr val="FF0000"/>
              </a:solidFill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'(3(i4,1x,f7.2), 4x, 2(f7.2,1x,es12.5))' ... ! Another example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1828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600200" y="914400"/>
            <a:ext cx="54102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write</a:t>
            </a:r>
            <a:r>
              <a:rPr lang="en-US" sz="1800" dirty="0" smtClean="0"/>
              <a:t> is much more flexible than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print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write</a:t>
            </a:r>
            <a:r>
              <a:rPr lang="en-US" sz="1800" dirty="0"/>
              <a:t> </a:t>
            </a:r>
            <a:r>
              <a:rPr lang="en-US" sz="1800" dirty="0" smtClean="0"/>
              <a:t>allows to write to the screen and to files (and strings)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Syntax is similar, but 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write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also needs to know where to write to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print &lt;</a:t>
            </a:r>
            <a:r>
              <a:rPr lang="en-US" sz="1800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format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&gt;, ...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write (&lt;</a:t>
            </a:r>
            <a:r>
              <a:rPr lang="en-US" sz="1800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where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&gt;, &lt;</a:t>
            </a:r>
            <a:r>
              <a:rPr lang="en-US" sz="1800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format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&gt;) ...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&lt;where&gt;: *6: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standard output;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0: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standard error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Standard error is always flushed</a:t>
            </a:r>
            <a:endParaRPr lang="en-US" sz="1800" dirty="0">
              <a:solidFill>
                <a:srgbClr val="002868"/>
              </a:solidFill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More Common Way…</a:t>
            </a:r>
            <a:endParaRPr lang="en-US" sz="3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8229600" cy="175432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real :: pi =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3.14159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print  *,'(a,f4.2)', 'pi=', pi   ! All 4 commands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(*,'(a,f4.2)') 'pi=', pi   ! print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(6,'(a,f4.2)') 'pi=', pi   ! to the screen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(0,'(a,f4.2)') 'pi=', pi   ! This writes to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-err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29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Text Strings can appear in the output; requires additional format </a:t>
            </a:r>
            <a:r>
              <a:rPr lang="en-US" sz="2000" dirty="0" err="1" smtClean="0">
                <a:solidFill>
                  <a:srgbClr val="002868"/>
                </a:solidFill>
                <a:cs typeface="Courier New"/>
              </a:rPr>
              <a:t>specifiers</a:t>
            </a:r>
            <a:endParaRPr lang="en-US" sz="2000" dirty="0" smtClean="0">
              <a:solidFill>
                <a:srgbClr val="002868"/>
              </a:solidFill>
              <a:cs typeface="Courier New"/>
            </a:endParaRPr>
          </a:p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Text strings can appear in format itself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Remark on Style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514600"/>
            <a:ext cx="8229600" cy="286232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cs typeface="Courier New"/>
              </a:rPr>
              <a:t>Name, age, height defined appropriately</a:t>
            </a:r>
          </a:p>
          <a:p>
            <a:endParaRPr lang="en-US" i="1" dirty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!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Equivalent Statements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Text strings as output; I always use this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(*,'(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a,a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a,13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a,f6.2)') &amp;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'name=', name, ' age=', age, ' height=', height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Text strings in format; This is (much) more common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(*,'("name=",a, " 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=",13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" height=",f6.2)') &amp;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name, age, height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91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Open the file:	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unit, file, status</a:t>
            </a:r>
          </a:p>
          <a:p>
            <a:pPr lvl="1"/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Status can be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'unknown'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,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'old'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, or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'new'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'new'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: error if file already exists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'old'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: error if file does not exist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'unknown'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: no error either way</a:t>
            </a:r>
          </a:p>
          <a:p>
            <a:pPr lvl="1"/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There are about a dozen </a:t>
            </a:r>
            <a:r>
              <a:rPr lang="en-US" sz="1800" dirty="0" err="1" smtClean="0">
                <a:solidFill>
                  <a:srgbClr val="002868"/>
                </a:solidFill>
                <a:cs typeface="Courier New"/>
              </a:rPr>
              <a:t>specifiers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 for the open statement</a:t>
            </a:r>
          </a:p>
          <a:p>
            <a:pPr lvl="2"/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Example: Position =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,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'rewind'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, or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'append'</a:t>
            </a:r>
          </a:p>
          <a:p>
            <a:pPr>
              <a:tabLst>
                <a:tab pos="2116138" algn="l"/>
              </a:tabLst>
            </a:pP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Write to the file:	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unit,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fmt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(format)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Close the file:	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unit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a File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114800"/>
            <a:ext cx="8458200" cy="181588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open  (unit=1, file='data', status='unknown') ! unit, file, status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write (unit=1,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fmt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='(a,f4.2)') 'pi=', pi      ! unit,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fmt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close (unit=1)                                ! unit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open  (1, file='data', status='unknown')      ! shorter: keywords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write (1,'(a,f4.2)') 'pi=', pi                ! unit and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fmt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close (1)                                     ! are omitted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38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Read from the file: 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unit,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fmt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(format)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Many times the implicit format (*) is very helpful </a:t>
            </a:r>
            <a:r>
              <a:rPr lang="en-US" sz="1800" dirty="0" smtClean="0">
                <a:solidFill>
                  <a:srgbClr val="FF0000"/>
                </a:solidFill>
                <a:cs typeface="Courier New"/>
              </a:rPr>
              <a:t>(Reading only!)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2868"/>
              </a:solidFill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from a File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86000"/>
            <a:ext cx="2438400" cy="230832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r>
              <a:rPr lang="en-US" dirty="0"/>
              <a:t>File contains:</a:t>
            </a:r>
          </a:p>
          <a:p>
            <a:r>
              <a:rPr lang="en-US" dirty="0"/>
              <a:t>5.5 6.6</a:t>
            </a:r>
          </a:p>
          <a:p>
            <a:r>
              <a:rPr lang="en-US" dirty="0"/>
              <a:t>5.5 7.7e3</a:t>
            </a:r>
          </a:p>
          <a:p>
            <a:r>
              <a:rPr lang="en-US" dirty="0"/>
              <a:t>7 </a:t>
            </a:r>
          </a:p>
          <a:p>
            <a:r>
              <a:rPr lang="en-US" dirty="0"/>
              <a:t>7 8</a:t>
            </a:r>
          </a:p>
          <a:p>
            <a:r>
              <a:rPr lang="en-US" dirty="0"/>
              <a:t>7 5.5</a:t>
            </a:r>
          </a:p>
          <a:p>
            <a:r>
              <a:rPr lang="en-US" dirty="0"/>
              <a:t>This is some text!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2286000"/>
            <a:ext cx="5867400" cy="3693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real :: x, y; integer ::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j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character(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=20) :: line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open  (1, file='data', &amp;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   status='unknown')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(1, '(f3.0,1x,f5.0)') x, y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!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has no meaning when reading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(1, *)                x, y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!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Blanks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are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separators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(1, *)            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j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(1, *)            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x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(1, *)                line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!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Does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not work, reads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'This'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(1, '(a)')            line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45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43000"/>
            <a:ext cx="3581400" cy="4524316"/>
          </a:xfrm>
          <a:prstGeom prst="rect">
            <a:avLst/>
          </a:prstGeom>
          <a:gradFill>
            <a:gsLst>
              <a:gs pos="1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open (2, file='data2', &amp;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status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='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new'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write (2,*) '7.7'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write (2,*) '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8.8' or '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8.8x'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write (2,*) '9.9'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close (2)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file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7.7   or   7.7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8.8        8.8x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9.9        9.9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output &lt;1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output &lt;2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1143000"/>
            <a:ext cx="4648200" cy="452431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real, dimension(3) :: x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open (2, file='data2',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status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='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old'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= 1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read (2,*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iostat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ios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x(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if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is_iostat_end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ios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then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write (*,'(a,i2)') &amp;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'End of file reached: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= ',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exit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else if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ios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/=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then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write (*,'(a,i2)') &amp;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'Problems reading line',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stop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endif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+ 1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enddo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write (0,'(a,3f4.1)') 'data2:', x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close (2)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286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86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Reading from a File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4419600"/>
            <a:ext cx="2700339" cy="634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indent="0" defTabSz="457200">
              <a:spcBef>
                <a:spcPct val="20000"/>
              </a:spcBef>
              <a:buFontTx/>
              <a:buNone/>
              <a:defRPr lang="en-US" b="0" dirty="0">
                <a:solidFill>
                  <a:srgbClr val="002868"/>
                </a:solidFill>
                <a:cs typeface="Courier New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 sz="1600" i="1" dirty="0"/>
              <a:t>End of file reached: </a:t>
            </a:r>
            <a:r>
              <a:rPr lang="en-US" sz="1600" i="1" dirty="0" err="1"/>
              <a:t>i</a:t>
            </a:r>
            <a:r>
              <a:rPr lang="en-US" sz="1600" i="1" dirty="0"/>
              <a:t> =  3</a:t>
            </a:r>
          </a:p>
          <a:p>
            <a:r>
              <a:rPr lang="en-US" sz="1600" i="1" dirty="0"/>
              <a:t>data2: 7.7 8.8 9.9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33400" y="5410200"/>
            <a:ext cx="270033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indent="0" defTabSz="457200">
              <a:spcBef>
                <a:spcPct val="20000"/>
              </a:spcBef>
              <a:buFontTx/>
              <a:buNone/>
              <a:defRPr lang="en-US" b="0" dirty="0">
                <a:solidFill>
                  <a:srgbClr val="002868"/>
                </a:solidFill>
                <a:cs typeface="Courier New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 sz="1600" i="1" dirty="0"/>
              <a:t>Problems reading line 2</a:t>
            </a:r>
          </a:p>
        </p:txBody>
      </p:sp>
    </p:spTree>
    <p:extLst>
      <p:ext uri="{BB962C8B-B14F-4D97-AF65-F5344CB8AC3E}">
        <p14:creationId xmlns:p14="http://schemas.microsoft.com/office/powerpoint/2010/main" val="125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153400" cy="12192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Also called internal files (consider having an array of strings)</a:t>
            </a:r>
          </a:p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Just the same as reading/writing from/to a file*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*However, there is no need to "open" and "close" the string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Reading/Writing from/to a String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590800"/>
            <a:ext cx="8305800" cy="258532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real   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: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: x = 5., y = 7.7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integer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: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3,  j = 4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character(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=20) :: line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(line, '(f5.2,f5.2)') x, y ! Write x and y to string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(line, '(i4,  i4)')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j ! Write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and j to string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 (line, '(i4,  i4)')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j ! Read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and j from string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 (line, *)         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j ! Read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and j from string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81000"/>
            <a:ext cx="3581400" cy="353943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r>
              <a:rPr lang="tr-TR" dirty="0" err="1"/>
              <a:t>character</a:t>
            </a:r>
            <a:r>
              <a:rPr lang="tr-TR" dirty="0"/>
              <a:t>(</a:t>
            </a:r>
            <a:r>
              <a:rPr lang="tr-TR" dirty="0" err="1"/>
              <a:t>len</a:t>
            </a:r>
            <a:r>
              <a:rPr lang="tr-TR" dirty="0"/>
              <a:t>=5) :: name=&amp;</a:t>
            </a:r>
          </a:p>
          <a:p>
            <a:r>
              <a:rPr lang="tr-TR" dirty="0"/>
              <a:t>                   'data3'</a:t>
            </a:r>
          </a:p>
          <a:p>
            <a:r>
              <a:rPr lang="tr-TR" dirty="0" err="1"/>
              <a:t>open</a:t>
            </a:r>
            <a:r>
              <a:rPr lang="tr-TR" dirty="0"/>
              <a:t> (3, file=name, &amp;</a:t>
            </a:r>
          </a:p>
          <a:p>
            <a:r>
              <a:rPr lang="tr-TR" dirty="0"/>
              <a:t>      </a:t>
            </a:r>
            <a:r>
              <a:rPr lang="tr-TR" dirty="0" err="1"/>
              <a:t>status</a:t>
            </a:r>
            <a:r>
              <a:rPr lang="tr-TR" dirty="0"/>
              <a:t>='</a:t>
            </a:r>
            <a:r>
              <a:rPr lang="tr-TR" dirty="0" err="1"/>
              <a:t>new</a:t>
            </a:r>
            <a:r>
              <a:rPr lang="tr-TR" dirty="0"/>
              <a:t>')</a:t>
            </a:r>
          </a:p>
          <a:p>
            <a:r>
              <a:rPr lang="tr-TR" dirty="0" err="1"/>
              <a:t>write</a:t>
            </a:r>
            <a:r>
              <a:rPr lang="tr-TR" dirty="0"/>
              <a:t> (3,'(a)') '</a:t>
            </a:r>
            <a:r>
              <a:rPr lang="tr-TR" dirty="0" err="1"/>
              <a:t>int</a:t>
            </a:r>
            <a:r>
              <a:rPr lang="tr-TR" dirty="0"/>
              <a:t> 5'</a:t>
            </a:r>
          </a:p>
          <a:p>
            <a:r>
              <a:rPr lang="tr-TR" dirty="0" err="1"/>
              <a:t>write</a:t>
            </a:r>
            <a:r>
              <a:rPr lang="tr-TR" dirty="0"/>
              <a:t> (3,'(a)') '</a:t>
            </a:r>
            <a:r>
              <a:rPr lang="tr-TR" dirty="0" err="1"/>
              <a:t>dat</a:t>
            </a:r>
            <a:r>
              <a:rPr lang="tr-TR" dirty="0"/>
              <a:t> 7.5'</a:t>
            </a:r>
          </a:p>
          <a:p>
            <a:r>
              <a:rPr lang="tr-TR" dirty="0" err="1"/>
              <a:t>close</a:t>
            </a:r>
            <a:r>
              <a:rPr lang="tr-TR" dirty="0"/>
              <a:t> (3)</a:t>
            </a:r>
          </a:p>
          <a:p>
            <a:endParaRPr lang="tr-TR" dirty="0"/>
          </a:p>
          <a:p>
            <a:r>
              <a:rPr lang="tr-TR" dirty="0"/>
              <a:t>file </a:t>
            </a:r>
            <a:r>
              <a:rPr lang="tr-TR" dirty="0" err="1"/>
              <a:t>contains</a:t>
            </a:r>
            <a:endParaRPr lang="tr-TR" dirty="0"/>
          </a:p>
          <a:p>
            <a:r>
              <a:rPr lang="tr-TR" dirty="0" err="1"/>
              <a:t>int</a:t>
            </a:r>
            <a:r>
              <a:rPr lang="tr-TR" dirty="0"/>
              <a:t> 5</a:t>
            </a:r>
          </a:p>
          <a:p>
            <a:r>
              <a:rPr lang="tr-TR" dirty="0" err="1"/>
              <a:t>dat</a:t>
            </a:r>
            <a:r>
              <a:rPr lang="tr-TR" dirty="0"/>
              <a:t> a= 7.5</a:t>
            </a:r>
          </a:p>
          <a:p>
            <a:endParaRPr lang="tr-TR" dirty="0"/>
          </a:p>
          <a:p>
            <a:r>
              <a:rPr lang="tr-TR" dirty="0" err="1"/>
              <a:t>output</a:t>
            </a:r>
            <a:r>
              <a:rPr lang="tr-TR" dirty="0"/>
              <a:t> </a:t>
            </a:r>
          </a:p>
          <a:p>
            <a:r>
              <a:rPr lang="tr-TR" dirty="0"/>
              <a:t> 5  7.50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81000"/>
            <a:ext cx="4953000" cy="403187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character(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=20) :: line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integer           ::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real              :: a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open (3, file='data3', status='old')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read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(3,'(a)',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iostat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ios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line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if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is_iostat_end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ios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)) exit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if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line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(1: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==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') then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read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(line(5: ),*) </a:t>
            </a:r>
            <a:r>
              <a:rPr lang="en-US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else if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line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(1:3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==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dat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') then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read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(line(8: ),*) 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else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stop 'unknown data'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endif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enddo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write (*,'(i2,1x,f5.2)')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 a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228600" y="4800600"/>
            <a:ext cx="3657600" cy="1219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cs typeface="Courier New"/>
              </a:rPr>
              <a:t>Read from file to string</a:t>
            </a:r>
          </a:p>
          <a:p>
            <a:r>
              <a:rPr lang="en-US" sz="2000" b="1" dirty="0" smtClean="0">
                <a:solidFill>
                  <a:srgbClr val="002868"/>
                </a:solidFill>
                <a:cs typeface="Courier New"/>
              </a:rPr>
              <a:t>Analyze string</a:t>
            </a:r>
          </a:p>
          <a:p>
            <a:r>
              <a:rPr lang="en-US" sz="2000" b="1" dirty="0" smtClean="0">
                <a:solidFill>
                  <a:srgbClr val="008000"/>
                </a:solidFill>
                <a:cs typeface="Courier New"/>
              </a:rPr>
              <a:t>Read data from string</a:t>
            </a:r>
          </a:p>
        </p:txBody>
      </p:sp>
    </p:spTree>
    <p:extLst>
      <p:ext uri="{BB962C8B-B14F-4D97-AF65-F5344CB8AC3E}">
        <p14:creationId xmlns:p14="http://schemas.microsoft.com/office/powerpoint/2010/main" val="16596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868"/>
                </a:solidFill>
              </a:rPr>
              <a:t>Outline</a:t>
            </a:r>
            <a:endParaRPr lang="en-US" dirty="0">
              <a:solidFill>
                <a:srgbClr val="00286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868"/>
                </a:solidFill>
              </a:rPr>
              <a:t>Introduction</a:t>
            </a:r>
          </a:p>
          <a:p>
            <a:endParaRPr lang="en-US" dirty="0">
              <a:solidFill>
                <a:srgbClr val="002868"/>
              </a:solidFill>
            </a:endParaRPr>
          </a:p>
          <a:p>
            <a:r>
              <a:rPr lang="en-US" dirty="0" smtClean="0">
                <a:solidFill>
                  <a:srgbClr val="002868"/>
                </a:solidFill>
              </a:rPr>
              <a:t>Formatted I/O</a:t>
            </a:r>
          </a:p>
          <a:p>
            <a:endParaRPr lang="en-US" dirty="0">
              <a:solidFill>
                <a:srgbClr val="002868"/>
              </a:solidFill>
            </a:endParaRPr>
          </a:p>
          <a:p>
            <a:r>
              <a:rPr lang="en-US" dirty="0" smtClean="0">
                <a:solidFill>
                  <a:srgbClr val="002868"/>
                </a:solidFill>
              </a:rPr>
              <a:t>Odds and Ends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6324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A string itself can be used as a format</a:t>
            </a:r>
          </a:p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Write the desired format to a string</a:t>
            </a:r>
          </a:p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Use that string within the Fortran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write</a:t>
            </a:r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 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String Variable as a Format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667000"/>
            <a:ext cx="8305800" cy="230832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character(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=8) ::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my_format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real             :: age = 25.36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my_format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,'(a)') '(a,f5.2)'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my_format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'age = ', age   ! Prints: age = 25.36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my_format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,'(a)') '(a,f5.1)'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my_format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'age = ', age   ! Prints: age =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25.4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88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1534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Remove trailing blanks in a string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:: trim()</a:t>
            </a:r>
          </a:p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Remove leading blanks and placed on the right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::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adjustl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Remove leading blanks in a string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:: trim(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adjustl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String Operations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438400"/>
            <a:ext cx="8305800" cy="341632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integer ::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5; character(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=20) :: line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(line,'(i4)')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 '(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a,a,a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)')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&gt;', line, '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&lt;'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 '(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a,a,a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)') </a:t>
            </a:r>
            <a:r>
              <a:rPr lang="en-US" b="1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&gt;', trim(line), '</a:t>
            </a:r>
            <a:r>
              <a:rPr lang="en-US" b="1" dirty="0" smtClean="0">
                <a:solidFill>
                  <a:srgbClr val="660066"/>
                </a:solidFill>
                <a:latin typeface="Courier New"/>
                <a:cs typeface="Courier New"/>
              </a:rPr>
              <a:t>&lt;'</a:t>
            </a:r>
            <a:endParaRPr lang="en-US" b="1" dirty="0">
              <a:solidFill>
                <a:srgbClr val="660066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 '(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a,a,a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)')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&gt;',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adjustl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(line),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'&lt;'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 '(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a,a,a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)')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&gt;', trim(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adjustl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(line)), '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&lt;'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&gt;   5                &lt;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660066"/>
                </a:solidFill>
                <a:latin typeface="Courier New"/>
                <a:cs typeface="Courier New"/>
              </a:rPr>
              <a:t>&gt;   5&lt;</a:t>
            </a:r>
            <a:endParaRPr lang="en-US" b="1" dirty="0">
              <a:solidFill>
                <a:srgbClr val="660066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5                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98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5334000" cy="533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868"/>
                </a:solidFill>
                <a:cs typeface="Courier New"/>
              </a:rPr>
              <a:t>Find out the properties of a file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Inquire Routine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981200"/>
            <a:ext cx="8305800" cy="341632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character(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=20) ::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file_name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logical           ::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b_file_exists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file_name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='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data.dat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inquire (file=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file_name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exist=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b_file_exists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file is input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exist is output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if file '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data.dat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' exists,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  the inquire routine returns a true in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b_file_exists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if file '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data.dat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does not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exist,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  the inquire routine returns a false in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b_file_exists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There are about 20 'attributes' that you can inquire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5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83058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call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get_command_argument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(&lt;n&gt;, &lt;string&gt;)      ! Get n-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argument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call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get_command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(&lt;string&gt;)                    ! Get whole string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 Line Arguments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133600"/>
            <a:ext cx="8305800" cy="286232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character(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=20) :: line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character(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=10) ::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arg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! Invocation: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a.out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b1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call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get_command_argument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(1,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(0,'(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a,a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)') '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=',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       !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=a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call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get_command_argument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(2,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(0,'(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a,a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)') '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=',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       !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=b1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call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get_command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(line)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(0,'(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a,a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)') 'line=', line         ! line=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a.out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a b1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8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1534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868"/>
                </a:solidFill>
                <a:cs typeface="Courier New"/>
              </a:rPr>
              <a:t>Formats can be used multiple times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format</a:t>
            </a:r>
            <a:r>
              <a:rPr lang="en-US" dirty="0" smtClean="0"/>
              <a:t> Statement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286000"/>
            <a:ext cx="8305800" cy="120032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real :: x, y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(*,99) 'This is text and a number', x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(*,99) 'This is more text and another number!', y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99 format (a,f5.2)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8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153400" cy="1219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Only with sequential access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Add</a:t>
            </a:r>
            <a:r>
              <a:rPr lang="en-US" sz="1800" b="1" dirty="0" smtClean="0">
                <a:solidFill>
                  <a:srgbClr val="002868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advance='no'</a:t>
            </a:r>
            <a:r>
              <a:rPr lang="en-US" sz="1800" b="1" dirty="0" smtClean="0">
                <a:solidFill>
                  <a:srgbClr val="002868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within the 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write</a:t>
            </a:r>
            <a:r>
              <a:rPr lang="en-US" sz="1800" b="1" dirty="0" smtClean="0">
                <a:solidFill>
                  <a:srgbClr val="002868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or</a:t>
            </a:r>
            <a:r>
              <a:rPr lang="en-US" sz="1800" b="1" dirty="0" smtClean="0">
                <a:solidFill>
                  <a:srgbClr val="002868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read</a:t>
            </a:r>
            <a:r>
              <a:rPr lang="en-US" sz="1800" b="1" dirty="0" smtClean="0">
                <a:solidFill>
                  <a:srgbClr val="002868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statement</a:t>
            </a:r>
            <a:endParaRPr lang="en-US" sz="1800" dirty="0" smtClean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Advancing I/O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455333"/>
            <a:ext cx="8305800" cy="147732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 '(a)',  advance='no') 'He is '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 '(i2)', advance='no') 20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(*, '(a)')                ' years old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57200" y="3505200"/>
            <a:ext cx="270033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Tx/>
              <a:buNone/>
              <a:defRPr sz="1600" b="0" i="1">
                <a:solidFill>
                  <a:srgbClr val="323492"/>
                </a:solidFill>
                <a:cs typeface="Courier New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400">
                <a:solidFill>
                  <a:schemeClr val="dk1"/>
                </a:solidFill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 i="0" dirty="0">
                <a:solidFill>
                  <a:srgbClr val="002868"/>
                </a:solidFill>
              </a:rPr>
              <a:t>Output: </a:t>
            </a:r>
            <a:r>
              <a:rPr lang="en-US" dirty="0">
                <a:solidFill>
                  <a:srgbClr val="002868"/>
                </a:solidFill>
              </a:rPr>
              <a:t>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9713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1534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868"/>
                </a:solidFill>
                <a:cs typeface="Courier New"/>
              </a:rPr>
              <a:t>Open file with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form='unformatted'</a:t>
            </a:r>
          </a:p>
          <a:p>
            <a:r>
              <a:rPr lang="en-US" dirty="0" smtClean="0">
                <a:solidFill>
                  <a:srgbClr val="002868"/>
                </a:solidFill>
                <a:cs typeface="Courier New"/>
              </a:rPr>
              <a:t>Write/read without format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563562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Unformatted, Sequential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8229600" cy="3693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real, dimension(3) :: x = [ 1.1, 2.2, 3.3 ], y, z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real               :: a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open (1, file='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binary.dat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', form='unformatted')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(1) x             ! Record holds three elements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x(1:3) = x(1:3) + 2.    ! Array syntax (see later)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(1) x             !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All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elements incremented by 2.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write (1) x(1)          ! Write only one element in record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close (1)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open (1, file='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binary.dat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', form='unformatted'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(1) y             ! y = 1.1, 2.2, 3.3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(1) z             ! z = 3.1, 4.2, 5.3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read (1) a             ! a = 3.1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close (1)</a:t>
            </a:r>
          </a:p>
        </p:txBody>
      </p:sp>
    </p:spTree>
    <p:extLst>
      <p:ext uri="{BB962C8B-B14F-4D97-AF65-F5344CB8AC3E}">
        <p14:creationId xmlns:p14="http://schemas.microsoft.com/office/powerpoint/2010/main" val="939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81534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Open file with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access='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direct'</a:t>
            </a:r>
            <a:r>
              <a:rPr lang="en-US" sz="2000" dirty="0" err="1" smtClean="0">
                <a:solidFill>
                  <a:srgbClr val="002868"/>
                </a:solidFill>
                <a:cs typeface="Courier New"/>
              </a:rPr>
              <a:t>and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recl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=&lt;bytes&gt;</a:t>
            </a:r>
          </a:p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All records hold the same number of bytes</a:t>
            </a:r>
          </a:p>
          <a:p>
            <a:r>
              <a:rPr lang="en-US" sz="2000" dirty="0" smtClean="0">
                <a:solidFill>
                  <a:srgbClr val="002868"/>
                </a:solidFill>
                <a:cs typeface="Courier New"/>
              </a:rPr>
              <a:t>Intel: Compile with option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-assume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byterecl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304800"/>
            <a:ext cx="8686800" cy="563562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latin typeface="+mn-lt"/>
                <a:cs typeface="Courier New"/>
              </a:rPr>
              <a:t>Unformatted &amp; </a:t>
            </a:r>
            <a:r>
              <a:rPr lang="en-US" dirty="0">
                <a:latin typeface="+mn-lt"/>
                <a:cs typeface="Courier New"/>
              </a:rPr>
              <a:t>Direct Access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743200"/>
            <a:ext cx="8686800" cy="258532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r>
              <a:rPr lang="en-US" dirty="0"/>
              <a:t>real, dimension(3) :: x = [ 1.1, 2.2, 3.3 ], y, z</a:t>
            </a:r>
          </a:p>
          <a:p>
            <a:r>
              <a:rPr lang="en-US" dirty="0"/>
              <a:t>open (1, file='</a:t>
            </a:r>
            <a:r>
              <a:rPr lang="en-US" dirty="0" err="1"/>
              <a:t>binary.dat</a:t>
            </a:r>
            <a:r>
              <a:rPr lang="en-US" dirty="0"/>
              <a:t>', form='unformatted', &amp;</a:t>
            </a:r>
          </a:p>
          <a:p>
            <a:r>
              <a:rPr lang="en-US" dirty="0"/>
              <a:t>         access='direct', </a:t>
            </a:r>
            <a:r>
              <a:rPr lang="en-US" dirty="0" err="1"/>
              <a:t>recl</a:t>
            </a:r>
            <a:r>
              <a:rPr lang="en-US" dirty="0"/>
              <a:t>=12)</a:t>
            </a:r>
          </a:p>
          <a:p>
            <a:r>
              <a:rPr lang="en-US" dirty="0"/>
              <a:t>write (1, rec=1) x      ! Write 12 bytes (3 real's) 1st record</a:t>
            </a:r>
          </a:p>
          <a:p>
            <a:r>
              <a:rPr lang="en-US" dirty="0"/>
              <a:t>y(1:3) = x(1:3) + 2.    </a:t>
            </a:r>
          </a:p>
          <a:p>
            <a:r>
              <a:rPr lang="en-US" dirty="0"/>
              <a:t>write (1, rec=2) y      ! Write 12 bytes (3 real's) 2nd record</a:t>
            </a:r>
          </a:p>
          <a:p>
            <a:r>
              <a:rPr lang="en-US" dirty="0"/>
              <a:t>y(1:3) = y(1:3) + 2.    </a:t>
            </a:r>
          </a:p>
          <a:p>
            <a:r>
              <a:rPr lang="en-US" dirty="0"/>
              <a:t>write (1, rec=1) y      ! Write 12 bytes (3 real's) 1st record</a:t>
            </a:r>
          </a:p>
          <a:p>
            <a:r>
              <a:rPr lang="en-US" dirty="0"/>
              <a:t>read (1, rec=2) z       ! Read  12 bytes (3 real's) 2nd record</a:t>
            </a:r>
          </a:p>
        </p:txBody>
      </p:sp>
    </p:spTree>
    <p:extLst>
      <p:ext uri="{BB962C8B-B14F-4D97-AF65-F5344CB8AC3E}">
        <p14:creationId xmlns:p14="http://schemas.microsoft.com/office/powerpoint/2010/main" val="16394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1534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Open file with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access='stream'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Useful when interoperating with C/C++ (see later)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5635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Stream Access I/O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406134"/>
            <a:ext cx="8686800" cy="36933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r>
              <a:rPr lang="en-US" dirty="0"/>
              <a:t>open (1, access='stream', form='formatted')</a:t>
            </a:r>
          </a:p>
        </p:txBody>
      </p:sp>
    </p:spTree>
    <p:extLst>
      <p:ext uri="{BB962C8B-B14F-4D97-AF65-F5344CB8AC3E}">
        <p14:creationId xmlns:p14="http://schemas.microsoft.com/office/powerpoint/2010/main" val="39879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1588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81000" y="1905000"/>
            <a:ext cx="8229600" cy="4498975"/>
          </a:xfrm>
        </p:spPr>
        <p:txBody>
          <a:bodyPr>
            <a:spAutoFit/>
          </a:bodyPr>
          <a:lstStyle/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Can be tricky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All languages provide more or less the same functionalities</a:t>
            </a:r>
          </a:p>
          <a:p>
            <a:r>
              <a:rPr lang="en-US" sz="1800" dirty="0" smtClean="0">
                <a:cs typeface="Courier New"/>
              </a:rPr>
              <a:t>Two (three) choices are to be made:</a:t>
            </a:r>
          </a:p>
          <a:p>
            <a:pPr lvl="1"/>
            <a:r>
              <a:rPr lang="en-US" sz="1800" dirty="0" smtClean="0">
                <a:cs typeface="Courier New"/>
              </a:rPr>
              <a:t>Reading from/writing to file, keyboard,</a:t>
            </a:r>
            <a:r>
              <a:rPr lang="en-US" sz="1800" dirty="0">
                <a:cs typeface="Courier New"/>
              </a:rPr>
              <a:t> </a:t>
            </a:r>
            <a:r>
              <a:rPr lang="en-US" sz="1800" dirty="0" smtClean="0">
                <a:cs typeface="Courier New"/>
              </a:rPr>
              <a:t>or screen</a:t>
            </a:r>
          </a:p>
          <a:p>
            <a:pPr lvl="1"/>
            <a:r>
              <a:rPr lang="en-US" sz="1800" dirty="0" smtClean="0">
                <a:cs typeface="Courier New"/>
              </a:rPr>
              <a:t>Formatted or Unformatted</a:t>
            </a:r>
          </a:p>
          <a:p>
            <a:pPr lvl="1"/>
            <a:r>
              <a:rPr lang="en-US" sz="1800" dirty="0" smtClean="0">
                <a:cs typeface="Courier New"/>
              </a:rPr>
              <a:t>Sequential or Direct Access/Streams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Formatted: Human readable text (machines read that too, but slower)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Unformatted: Native computer format (hard to read by humans)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Sequential: Read/write a file one record or line after another</a:t>
            </a:r>
          </a:p>
          <a:p>
            <a:pPr lvl="1"/>
            <a:r>
              <a:rPr lang="en-US" sz="1800" dirty="0" smtClean="0">
                <a:cs typeface="Courier New"/>
              </a:rPr>
              <a:t>Carriage return ends a record or line</a:t>
            </a:r>
          </a:p>
          <a:p>
            <a:pPr lvl="1"/>
            <a:r>
              <a:rPr lang="en-US" sz="1800" dirty="0" smtClean="0">
                <a:cs typeface="Courier New"/>
              </a:rPr>
              <a:t>No skipping</a:t>
            </a: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Direct Access: Fast forward/rewind to "any" position in file (Restrictions may apply)</a:t>
            </a:r>
          </a:p>
          <a:p>
            <a:pPr lvl="1"/>
            <a:endParaRPr lang="en-US" sz="1800" dirty="0" smtClean="0"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6238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One of the most important (and complicated) parts of (scientific) computing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Choices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5022915"/>
          </a:xfrm>
        </p:spPr>
        <p:txBody>
          <a:bodyPr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</a:rPr>
              <a:t>Formatted</a:t>
            </a:r>
            <a:r>
              <a:rPr lang="en-US" sz="1800" dirty="0" smtClean="0"/>
              <a:t> I/O is most often combined with </a:t>
            </a:r>
            <a:r>
              <a:rPr lang="en-US" sz="1800" dirty="0" smtClean="0">
                <a:solidFill>
                  <a:srgbClr val="800000"/>
                </a:solidFill>
              </a:rPr>
              <a:t>sequential access</a:t>
            </a:r>
          </a:p>
          <a:p>
            <a:r>
              <a:rPr lang="en-US" sz="1800" dirty="0" smtClean="0">
                <a:solidFill>
                  <a:srgbClr val="0000FF"/>
                </a:solidFill>
              </a:rPr>
              <a:t>Unformatted</a:t>
            </a:r>
            <a:r>
              <a:rPr lang="en-US" sz="1800" dirty="0" smtClean="0"/>
              <a:t> I/O is often combined with </a:t>
            </a:r>
            <a:r>
              <a:rPr lang="en-US" sz="1800" dirty="0" smtClean="0">
                <a:solidFill>
                  <a:srgbClr val="0000FF"/>
                </a:solidFill>
              </a:rPr>
              <a:t>direct access/streams</a:t>
            </a: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r>
              <a:rPr lang="en-US" sz="1800" b="1" dirty="0" smtClean="0"/>
              <a:t>We will focus on formatted output with </a:t>
            </a:r>
            <a:r>
              <a:rPr lang="en-US" sz="1800" b="1" dirty="0" smtClean="0">
                <a:solidFill>
                  <a:srgbClr val="800000"/>
                </a:solidFill>
              </a:rPr>
              <a:t>sequential access</a:t>
            </a:r>
            <a:r>
              <a:rPr lang="en-US" sz="1800" b="1" dirty="0" smtClean="0"/>
              <a:t>: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Read/write from/to files</a:t>
            </a:r>
          </a:p>
          <a:p>
            <a:r>
              <a:rPr lang="en-US" sz="1800" dirty="0" smtClean="0"/>
              <a:t>Write to screen (always formatted!)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Learn the rest as it becomes necessary (and it will!) for your research: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Unformatted I/O may even be easier; no need to figure the format</a:t>
            </a:r>
          </a:p>
          <a:p>
            <a:r>
              <a:rPr lang="en-US" sz="1800" dirty="0" smtClean="0"/>
              <a:t>From sequential to direct </a:t>
            </a:r>
            <a:r>
              <a:rPr lang="en-US" sz="1800" dirty="0"/>
              <a:t>a</a:t>
            </a:r>
            <a:r>
              <a:rPr lang="en-US" sz="1800" dirty="0" smtClean="0"/>
              <a:t>ccess</a:t>
            </a:r>
          </a:p>
          <a:p>
            <a:pPr lvl="1"/>
            <a:r>
              <a:rPr lang="en-US" sz="1800" dirty="0" smtClean="0"/>
              <a:t>You may have to open the file differently (Fortran)</a:t>
            </a:r>
          </a:p>
          <a:p>
            <a:pPr lvl="1"/>
            <a:r>
              <a:rPr lang="en-US" sz="1800" dirty="0" smtClean="0"/>
              <a:t>You are able to freely choose the read position</a:t>
            </a:r>
            <a:endParaRPr lang="en-US" sz="1800" dirty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vs. Unformatted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502291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dirty="0" smtClean="0"/>
              <a:t>Formatted output uses ASCII characters. For example: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name = John Doe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pi = 3.1416</a:t>
            </a:r>
            <a:r>
              <a:rPr lang="en-US" sz="1800" b="1" dirty="0" smtClean="0">
                <a:solidFill>
                  <a:srgbClr val="000000"/>
                </a:solidFill>
              </a:rPr>
              <a:t>   </a:t>
            </a:r>
            <a:r>
              <a:rPr lang="en-US" sz="1800" b="1" u="sng" dirty="0" smtClean="0"/>
              <a:t>or</a:t>
            </a:r>
            <a:r>
              <a:rPr lang="en-US" sz="1800" b="1" dirty="0" smtClean="0"/>
              <a:t>  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C = 2.99e8</a:t>
            </a:r>
            <a:endParaRPr lang="en-US" sz="1800" b="1" dirty="0"/>
          </a:p>
          <a:p>
            <a:pPr marL="1588" lvl="1" indent="0">
              <a:buNone/>
            </a:pPr>
            <a:r>
              <a:rPr lang="en-US" sz="1800" dirty="0" smtClean="0"/>
              <a:t>If computers were using the decimal system π and c would look like this:</a:t>
            </a:r>
          </a:p>
          <a:p>
            <a:pPr lvl="1">
              <a:buFont typeface="Arial"/>
              <a:buChar char="•"/>
            </a:pPr>
            <a:r>
              <a:rPr lang="en-US" sz="1800" b="1" dirty="0" smtClean="0"/>
              <a:t>±3141600±00, ±2990000±08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Sign; normalized mantissa (</a:t>
            </a:r>
            <a:r>
              <a:rPr lang="en-US" sz="1800" dirty="0" err="1" smtClean="0"/>
              <a:t>significand</a:t>
            </a:r>
            <a:r>
              <a:rPr lang="en-US" sz="1800" dirty="0" smtClean="0"/>
              <a:t>): 3141600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sym typeface="Wingdings"/>
              </a:rPr>
              <a:t>3.1416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sym typeface="Wingdings"/>
              </a:rPr>
              <a:t>Exponent (signed integer number)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sym typeface="Wingdings"/>
              </a:rPr>
              <a:t>Side note: there is positive zero (+0) and a negative zero (-0)</a:t>
            </a:r>
            <a:endParaRPr lang="en-US" sz="1800" dirty="0">
              <a:sym typeface="Wingdings"/>
            </a:endParaRPr>
          </a:p>
          <a:p>
            <a:pPr marL="1588" indent="0">
              <a:buNone/>
            </a:pPr>
            <a:r>
              <a:rPr lang="en-US" sz="1800" dirty="0" smtClean="0">
                <a:sym typeface="Wingdings"/>
              </a:rPr>
              <a:t>Computers use the dual system (zeroes and ones)</a:t>
            </a:r>
          </a:p>
          <a:p>
            <a:pPr marL="747713" indent="-285750"/>
            <a:r>
              <a:rPr lang="en-US" sz="1800" dirty="0" smtClean="0">
                <a:sym typeface="Wingdings"/>
              </a:rPr>
              <a:t>A single precision real/float has 32 bits</a:t>
            </a:r>
          </a:p>
          <a:p>
            <a:pPr marL="747713" indent="-285750"/>
            <a:r>
              <a:rPr lang="en-US" sz="1800" dirty="0" smtClean="0">
                <a:sym typeface="Wingdings"/>
              </a:rPr>
              <a:t>Sign; 23 bit </a:t>
            </a:r>
            <a:r>
              <a:rPr lang="en-US" sz="1800" dirty="0" err="1" smtClean="0">
                <a:sym typeface="Wingdings"/>
              </a:rPr>
              <a:t>significand</a:t>
            </a:r>
            <a:r>
              <a:rPr lang="en-US" sz="1800" dirty="0" smtClean="0">
                <a:sym typeface="Wingdings"/>
              </a:rPr>
              <a:t> (24 bit resolution!)</a:t>
            </a:r>
          </a:p>
          <a:p>
            <a:pPr marL="747713" indent="-285750"/>
            <a:r>
              <a:rPr lang="en-US" sz="1800" dirty="0" smtClean="0">
                <a:sym typeface="Wingdings"/>
              </a:rPr>
              <a:t>8 bits exponent [-126,127]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≈</a:t>
            </a:r>
            <a:r>
              <a:rPr lang="en-US" sz="1800" dirty="0" smtClean="0">
                <a:ea typeface="Wingdings"/>
                <a:cs typeface="Wingdings"/>
                <a:sym typeface="Wingdings"/>
              </a:rPr>
              <a:t>[-38,38] in decimal system</a:t>
            </a:r>
          </a:p>
          <a:p>
            <a:pPr marL="747713" indent="-285750"/>
            <a:r>
              <a:rPr lang="en-US" sz="1800" dirty="0" smtClean="0">
                <a:ea typeface="Wingdings"/>
                <a:cs typeface="Wingdings"/>
                <a:sym typeface="Wingdings"/>
              </a:rPr>
              <a:t>Normalized </a:t>
            </a:r>
            <a:r>
              <a:rPr lang="en-US" sz="1800" dirty="0" err="1" smtClean="0">
                <a:ea typeface="Wingdings"/>
                <a:cs typeface="Wingdings"/>
                <a:sym typeface="Wingdings"/>
              </a:rPr>
              <a:t>significand</a:t>
            </a:r>
            <a:r>
              <a:rPr lang="en-US" sz="1800" dirty="0" smtClean="0">
                <a:ea typeface="Wingdings"/>
                <a:cs typeface="Wingdings"/>
                <a:sym typeface="Wingdings"/>
              </a:rPr>
              <a:t>: 3141600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ea typeface="Wingdings"/>
                <a:cs typeface="Wingdings"/>
                <a:sym typeface="Wingdings"/>
              </a:rPr>
              <a:t>3.1416</a:t>
            </a:r>
          </a:p>
          <a:p>
            <a:pPr marL="747713" indent="-285750"/>
            <a:r>
              <a:rPr lang="en-US" sz="1800" dirty="0">
                <a:ea typeface="Wingdings"/>
                <a:cs typeface="Wingdings"/>
                <a:sym typeface="Wingdings"/>
              </a:rPr>
              <a:t>π</a:t>
            </a:r>
            <a:r>
              <a:rPr lang="en-US" sz="1800" dirty="0" smtClean="0">
                <a:ea typeface="Wingdings"/>
                <a:cs typeface="Wingdings"/>
                <a:sym typeface="Wingdings"/>
              </a:rPr>
              <a:t> = </a:t>
            </a:r>
            <a:r>
              <a:rPr lang="en-US" sz="1800" b="1" dirty="0" smtClean="0">
                <a:ea typeface="Wingdings"/>
                <a:cs typeface="Wingdings"/>
                <a:sym typeface="Wingdings"/>
              </a:rPr>
              <a:t>0 10000000 10010010000111111011011</a:t>
            </a:r>
          </a:p>
          <a:p>
            <a:pPr marL="747713" indent="-285750"/>
            <a:r>
              <a:rPr lang="en-US" sz="1800" dirty="0" smtClean="0">
                <a:ea typeface="Wingdings"/>
                <a:cs typeface="Wingdings"/>
                <a:sym typeface="Wingdings"/>
              </a:rPr>
              <a:t>No conversion (to ASCII) is done with unformatted output</a:t>
            </a:r>
          </a:p>
          <a:p>
            <a:pPr marL="747713" indent="-285750"/>
            <a:r>
              <a:rPr lang="en-US" sz="1800" dirty="0" smtClean="0">
                <a:ea typeface="Wingdings"/>
                <a:cs typeface="Wingdings"/>
                <a:sym typeface="Wingdings"/>
              </a:rPr>
              <a:t>If printed, 8 bits are grouped together to form one character (byte)</a:t>
            </a:r>
            <a:endParaRPr lang="en-US" sz="18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979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868"/>
                </a:solidFill>
              </a:rPr>
              <a:t>Formatted I/O</a:t>
            </a:r>
            <a:endParaRPr lang="en-US" dirty="0">
              <a:solidFill>
                <a:srgbClr val="002868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5299914"/>
          </a:xfrm>
        </p:spPr>
        <p:txBody>
          <a:bodyPr>
            <a:spAutoFit/>
          </a:bodyPr>
          <a:lstStyle/>
          <a:p>
            <a:r>
              <a:rPr lang="en-US" sz="1800" dirty="0" smtClean="0">
                <a:solidFill>
                  <a:srgbClr val="002868"/>
                </a:solidFill>
                <a:sym typeface="Wingdings"/>
              </a:rPr>
              <a:t>Add a format to the print statement for explicit formatting</a:t>
            </a:r>
          </a:p>
          <a:p>
            <a:r>
              <a:rPr lang="en-US" sz="1800" dirty="0" smtClean="0">
                <a:solidFill>
                  <a:srgbClr val="002868"/>
                </a:solidFill>
                <a:sym typeface="Wingdings"/>
              </a:rPr>
              <a:t>(implicit) </a:t>
            </a:r>
            <a:r>
              <a:rPr lang="hu-HU" sz="1800" b="1" dirty="0">
                <a:solidFill>
                  <a:srgbClr val="000000"/>
                </a:solidFill>
                <a:latin typeface="Courier New"/>
                <a:cs typeface="Courier New"/>
              </a:rPr>
              <a:t>print *, ... </a:t>
            </a:r>
            <a:r>
              <a:rPr lang="en-US" sz="1400" dirty="0" smtClean="0">
                <a:solidFill>
                  <a:srgbClr val="002868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solidFill>
                  <a:srgbClr val="002868"/>
                </a:solidFill>
                <a:ea typeface="Wingdings"/>
                <a:cs typeface="Wingdings"/>
                <a:sym typeface="Wingdings"/>
              </a:rPr>
              <a:t> (explicit)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print '</a:t>
            </a:r>
            <a:r>
              <a:rPr lang="en-US" sz="1800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  <a:cs typeface="Courier New"/>
              </a:rPr>
              <a:t>format string</a:t>
            </a:r>
            <a:r>
              <a:rPr lang="en-US" sz="1800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The format string replaces the star (*)</a:t>
            </a:r>
            <a:endParaRPr lang="en-US" sz="1800" dirty="0">
              <a:solidFill>
                <a:srgbClr val="002868"/>
              </a:solidFill>
              <a:cs typeface="Courier New"/>
            </a:endParaRPr>
          </a:p>
          <a:p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Most common formats are: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a&lt;w&gt; : </a:t>
            </a:r>
            <a:r>
              <a:rPr lang="en-US" sz="1800" dirty="0">
                <a:cs typeface="Courier New"/>
              </a:rPr>
              <a:t>Character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cs typeface="Courier New"/>
              </a:rPr>
              <a:t>(Number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&lt;w&gt; </a:t>
            </a:r>
            <a:r>
              <a:rPr lang="en-US" sz="1800" dirty="0">
                <a:cs typeface="Courier New"/>
              </a:rPr>
              <a:t>is optional) </a:t>
            </a:r>
            <a:endParaRPr lang="en-US" sz="1800" dirty="0" smtClean="0">
              <a:cs typeface="Courier New"/>
            </a:endParaRPr>
          </a:p>
          <a:p>
            <a:pPr marL="457200" lvl="1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&lt;w&gt; : </a:t>
            </a:r>
            <a:r>
              <a:rPr lang="en-US" sz="1800" dirty="0">
                <a:cs typeface="Courier New"/>
              </a:rPr>
              <a:t>Integer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endParaRPr lang="en-US" sz="18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w.d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&gt; : </a:t>
            </a:r>
            <a:r>
              <a:rPr lang="en-US" sz="1800" dirty="0">
                <a:cs typeface="Courier New"/>
              </a:rPr>
              <a:t>Floating point number </a:t>
            </a:r>
            <a:endParaRPr lang="en-US" sz="1800" dirty="0" smtClean="0">
              <a:cs typeface="Courier New"/>
            </a:endParaRPr>
          </a:p>
          <a:p>
            <a:pPr marL="457200" lvl="1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w.d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&gt; : </a:t>
            </a:r>
            <a:r>
              <a:rPr lang="en-US" sz="1800" dirty="0">
                <a:cs typeface="Courier New"/>
              </a:rPr>
              <a:t>Floating point number (scientific notation) </a:t>
            </a:r>
            <a:endParaRPr lang="en-US" sz="1800" dirty="0" smtClean="0">
              <a:cs typeface="Courier New"/>
            </a:endParaRP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l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&lt;w&gt; : </a:t>
            </a:r>
            <a:r>
              <a:rPr lang="en-US" sz="1800" dirty="0">
                <a:cs typeface="Courier New"/>
              </a:rPr>
              <a:t>Logical (Number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&lt;w&gt; </a:t>
            </a:r>
            <a:r>
              <a:rPr lang="en-US" sz="1800" dirty="0">
                <a:cs typeface="Courier New"/>
              </a:rPr>
              <a:t>is optional)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endParaRPr lang="en-US" sz="18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: </a:t>
            </a:r>
            <a:r>
              <a:rPr lang="en-US" sz="1800" dirty="0">
                <a:cs typeface="Courier New"/>
              </a:rPr>
              <a:t>blank space </a:t>
            </a:r>
          </a:p>
          <a:p>
            <a:pPr indent="-285750"/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&lt;w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is the width (may be optional)</a:t>
            </a:r>
          </a:p>
          <a:p>
            <a:pPr indent="-285750"/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&lt;d&gt; </a:t>
            </a:r>
            <a:r>
              <a:rPr lang="en-US" sz="1800" dirty="0">
                <a:solidFill>
                  <a:srgbClr val="002868"/>
                </a:solidFill>
                <a:cs typeface="Courier New"/>
              </a:rPr>
              <a:t>is the </a:t>
            </a:r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number of decimal places (if needed)</a:t>
            </a:r>
            <a:endParaRPr lang="en-US" sz="1800" dirty="0">
              <a:solidFill>
                <a:srgbClr val="002868"/>
              </a:solidFill>
              <a:cs typeface="Courier New"/>
            </a:endParaRPr>
          </a:p>
          <a:p>
            <a:pPr indent="-285750"/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Formats may be repeated with a preceding number: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&lt;r&gt;</a:t>
            </a:r>
            <a:r>
              <a:rPr lang="en-US" sz="1800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format</a:t>
            </a:r>
          </a:p>
          <a:p>
            <a:pPr indent="-285750"/>
            <a:r>
              <a:rPr lang="en-US" sz="1800" dirty="0" smtClean="0">
                <a:solidFill>
                  <a:srgbClr val="002868"/>
                </a:solidFill>
                <a:cs typeface="Courier New"/>
              </a:rPr>
              <a:t>About 20 formats available (more types: octal, hexadecimal, derived type, etc.; rounding, blanks, sign, etc.)</a:t>
            </a:r>
            <a:endParaRPr lang="en-US" sz="1800" dirty="0">
              <a:solidFill>
                <a:srgbClr val="002868"/>
              </a:solidFill>
              <a:cs typeface="Courier New"/>
            </a:endParaRPr>
          </a:p>
          <a:p>
            <a:pPr marL="457200" lvl="1" indent="0">
              <a:buNone/>
            </a:pPr>
            <a:endParaRPr lang="en-US" sz="1800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16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803275"/>
          </a:xfrm>
        </p:spPr>
        <p:txBody>
          <a:bodyPr/>
          <a:lstStyle/>
          <a:p>
            <a:r>
              <a:rPr lang="en-US" dirty="0" smtClean="0">
                <a:solidFill>
                  <a:srgbClr val="002868"/>
                </a:solidFill>
              </a:rPr>
              <a:t>Example: Characters</a:t>
            </a:r>
            <a:endParaRPr lang="en-US" dirty="0">
              <a:solidFill>
                <a:srgbClr val="002868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1581972"/>
          </a:xfrm>
        </p:spPr>
        <p:txBody>
          <a:bodyPr wrap="square">
            <a:spAutoFit/>
          </a:bodyPr>
          <a:lstStyle/>
          <a:p>
            <a:pPr marL="174625" lvl="1" indent="-166688"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&lt;w&gt; :: </a:t>
            </a:r>
            <a:r>
              <a:rPr lang="en-US" sz="2200" dirty="0" smtClean="0">
                <a:cs typeface="Courier New"/>
              </a:rPr>
              <a:t>optional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w</a:t>
            </a:r>
            <a:r>
              <a:rPr lang="en-US" sz="2200" dirty="0" smtClean="0">
                <a:cs typeface="Courier New"/>
              </a:rPr>
              <a:t> is the width (number of characters)</a:t>
            </a:r>
          </a:p>
          <a:p>
            <a:pPr marL="174625" lvl="1" indent="-166688">
              <a:buFont typeface="Arial"/>
              <a:buChar char="•"/>
            </a:pPr>
            <a:r>
              <a:rPr lang="en-US" sz="2200" dirty="0" smtClean="0">
                <a:cs typeface="Courier New"/>
              </a:rPr>
              <a:t>Padding is added to the left; in a table, all entries are flushed to the right</a:t>
            </a:r>
          </a:p>
          <a:p>
            <a:pPr marL="457200" lvl="1" indent="0">
              <a:buNone/>
            </a:pPr>
            <a:endParaRPr lang="en-US" sz="2200" dirty="0" smtClean="0">
              <a:cs typeface="Courier Ne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2362200"/>
            <a:ext cx="8229600" cy="2743200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character(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=8) :: n  = 'John Doe'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'(a1,a8,a1)', '&gt;', n, '&lt;'  ! &gt;John Doe&lt;  ! Explicit width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 a, a)',  '&gt;', n, '&lt;'  ! &gt;John Doe&lt;  ! Implicit width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 a4,a)',  '&gt;', n, '&lt;'  ! &gt;John&lt;      ! String truncated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 a5,a)',  '&gt;', n, '&lt;'  ! &gt;John &lt;     ! String truncated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 a6,a)',  '&gt;', n, '&lt;'  ! &gt;John D&lt;    ! String truncated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 a8,a)',  '&gt;', n, '&lt;'  ! &gt;John Doe&lt;  ! String padded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 a9,a)',  '&gt;', n, '&lt;'  ! &gt; John Doe&lt; ! String padded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37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803275"/>
          </a:xfrm>
        </p:spPr>
        <p:txBody>
          <a:bodyPr/>
          <a:lstStyle/>
          <a:p>
            <a:r>
              <a:rPr lang="en-US" dirty="0" smtClean="0"/>
              <a:t>Example: Integer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30887"/>
          </a:xfrm>
        </p:spPr>
        <p:txBody>
          <a:bodyPr>
            <a:spAutoFit/>
          </a:bodyPr>
          <a:lstStyle/>
          <a:p>
            <a:pPr marL="685800" lvl="1" indent="-169863">
              <a:buFont typeface="Arial"/>
              <a:buChar char="•"/>
            </a:pP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&lt;w&gt; :: w</a:t>
            </a:r>
            <a:r>
              <a:rPr lang="en-US" sz="2200" dirty="0" smtClean="0">
                <a:cs typeface="Courier New"/>
              </a:rPr>
              <a:t> is the width (number of characters)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8382000" cy="38861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integer ::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= 1234,     &amp;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   j = 12345678, &amp;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   n = -12345678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'(a,i4,a)',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 '&lt;' 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=1234&lt;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'(a,i6,a)',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 '&lt;' 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  1234&lt;   Padding with blanks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'(a,i8,a)',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 '&lt;' 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    1234&lt;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'(a,i8,a)', 'j=', j, '&lt;'  ! j=12345678&lt;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'(a,i4,a)', 'j=', j, '&lt;'  ! j=****&lt;     Number has 8 digits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!             Format holds only 4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'(a,i2,a)', '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=',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, '&lt;'  !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=**&lt;       4 digits, 2 spaces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'(a,i8,a)', 'n=', n, '&lt;'  ! n=********&lt; Account for sign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'(a,i9,a)', 'n=', n, '&lt;'  ! n=-12345678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36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229600" cy="4525963"/>
          </a:xfrm>
        </p:spPr>
        <p:txBody>
          <a:bodyPr>
            <a:normAutofit/>
          </a:bodyPr>
          <a:lstStyle/>
          <a:p>
            <a:pPr marL="688975" indent="-173038">
              <a:tabLst>
                <a:tab pos="2286000" algn="l"/>
              </a:tabLst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f&lt;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w.d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:: w </a:t>
            </a:r>
            <a:r>
              <a:rPr lang="en-US" sz="2200" dirty="0" smtClean="0"/>
              <a:t>is the width (number of characters)</a:t>
            </a:r>
          </a:p>
          <a:p>
            <a:pPr marL="684213" indent="-168275">
              <a:buNone/>
              <a:tabLst>
                <a:tab pos="205740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2200" dirty="0" smtClean="0"/>
              <a:t> is the number of decimal places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03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Real (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dirty="0" smtClean="0"/>
              <a:t> Format)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590800"/>
            <a:ext cx="8534400" cy="255454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real             :: pi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3.14159,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  p2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314.159,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  pm = -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314.159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'(a,f7.5,a)', 'pi=',pi,'&lt;' ! pi=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3.14159&lt;  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1 digit before dot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'(a,f6.4,a)', 'pi=',pi,'&lt;' ! pi=3.1416&lt;    Rounded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'(a,f7.3,a)', 'p2=',p2,'&lt;' ! p2=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314.159&lt;  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3 digits before dot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'(a,f7.5,a)', 'p2=',p2,'&lt;' ! p2=*******&lt;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'(a,f9.5,a)', 'p2=',p2,'&lt;' ! p2=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314.15900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&lt; 3 digits before dot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'(a,f7.3,a)', 'pm=',pm,'&lt;' ! pm=*******&lt;   3 digits before dot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'(a,f8.3,a)', 'pm=',pm,'&lt;' ! pm=-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314.159&lt; 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4 digits before dot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22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2877</TotalTime>
  <Words>2924</Words>
  <Application>Microsoft Office PowerPoint</Application>
  <PresentationFormat>On-screen Show (4:3)</PresentationFormat>
  <Paragraphs>409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Final Master Template Clean</vt:lpstr>
      <vt:lpstr>1_Office Theme</vt:lpstr>
      <vt:lpstr>Introduction to Scientific Programming</vt:lpstr>
      <vt:lpstr>Outline</vt:lpstr>
      <vt:lpstr>I/O</vt:lpstr>
      <vt:lpstr>Common Choices</vt:lpstr>
      <vt:lpstr>Formatted vs. Unformatted</vt:lpstr>
      <vt:lpstr>Formatted I/O</vt:lpstr>
      <vt:lpstr>Example: Characters</vt:lpstr>
      <vt:lpstr>Example: Integer</vt:lpstr>
      <vt:lpstr>Example: Real (f Format)</vt:lpstr>
      <vt:lpstr>Example: Real (es Format)</vt:lpstr>
      <vt:lpstr>Mixed Examples and Spaces</vt:lpstr>
      <vt:lpstr>Examples with Repeated Formats:</vt:lpstr>
      <vt:lpstr>More Common Way…</vt:lpstr>
      <vt:lpstr>Remark on Style</vt:lpstr>
      <vt:lpstr>Writing to a File</vt:lpstr>
      <vt:lpstr>Reading from a File</vt:lpstr>
      <vt:lpstr>PowerPoint Presentation</vt:lpstr>
      <vt:lpstr>Reading/Writing from/to a String</vt:lpstr>
      <vt:lpstr>PowerPoint Presentation</vt:lpstr>
      <vt:lpstr>A String Variable as a Format</vt:lpstr>
      <vt:lpstr>More String Operations</vt:lpstr>
      <vt:lpstr>Inquire Routine</vt:lpstr>
      <vt:lpstr>Command Line Arguments</vt:lpstr>
      <vt:lpstr>format Statement</vt:lpstr>
      <vt:lpstr>Non Advancing I/O</vt:lpstr>
      <vt:lpstr>Unformatted, Sequential Files</vt:lpstr>
      <vt:lpstr>Unformatted &amp; Direct Access Files</vt:lpstr>
      <vt:lpstr>Stream Access I/O</vt:lpstr>
      <vt:lpstr>License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Susan Lindsey</dc:creator>
  <cp:lastModifiedBy>Steven Kantner</cp:lastModifiedBy>
  <cp:revision>219</cp:revision>
  <dcterms:created xsi:type="dcterms:W3CDTF">2010-07-15T18:48:30Z</dcterms:created>
  <dcterms:modified xsi:type="dcterms:W3CDTF">2014-05-22T20:55:02Z</dcterms:modified>
</cp:coreProperties>
</file>