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49" r:id="rId2"/>
  </p:sldMasterIdLst>
  <p:notesMasterIdLst>
    <p:notesMasterId r:id="rId89"/>
  </p:notesMasterIdLst>
  <p:sldIdLst>
    <p:sldId id="258" r:id="rId3"/>
    <p:sldId id="260" r:id="rId4"/>
    <p:sldId id="261" r:id="rId5"/>
    <p:sldId id="333" r:id="rId6"/>
    <p:sldId id="335" r:id="rId7"/>
    <p:sldId id="337" r:id="rId8"/>
    <p:sldId id="338" r:id="rId9"/>
    <p:sldId id="379" r:id="rId10"/>
    <p:sldId id="381" r:id="rId11"/>
    <p:sldId id="382" r:id="rId12"/>
    <p:sldId id="268" r:id="rId13"/>
    <p:sldId id="339" r:id="rId14"/>
    <p:sldId id="321" r:id="rId15"/>
    <p:sldId id="271" r:id="rId16"/>
    <p:sldId id="340" r:id="rId17"/>
    <p:sldId id="341" r:id="rId18"/>
    <p:sldId id="342" r:id="rId19"/>
    <p:sldId id="383" r:id="rId20"/>
    <p:sldId id="275" r:id="rId21"/>
    <p:sldId id="384" r:id="rId22"/>
    <p:sldId id="343" r:id="rId23"/>
    <p:sldId id="344" r:id="rId24"/>
    <p:sldId id="346" r:id="rId25"/>
    <p:sldId id="347" r:id="rId26"/>
    <p:sldId id="345" r:id="rId27"/>
    <p:sldId id="348" r:id="rId28"/>
    <p:sldId id="349" r:id="rId29"/>
    <p:sldId id="351" r:id="rId30"/>
    <p:sldId id="386" r:id="rId31"/>
    <p:sldId id="350" r:id="rId32"/>
    <p:sldId id="330" r:id="rId33"/>
    <p:sldId id="385" r:id="rId34"/>
    <p:sldId id="293" r:id="rId35"/>
    <p:sldId id="294" r:id="rId36"/>
    <p:sldId id="298" r:id="rId37"/>
    <p:sldId id="295" r:id="rId38"/>
    <p:sldId id="387" r:id="rId39"/>
    <p:sldId id="388" r:id="rId40"/>
    <p:sldId id="296" r:id="rId41"/>
    <p:sldId id="299" r:id="rId42"/>
    <p:sldId id="300" r:id="rId43"/>
    <p:sldId id="301" r:id="rId44"/>
    <p:sldId id="302" r:id="rId45"/>
    <p:sldId id="303" r:id="rId46"/>
    <p:sldId id="306" r:id="rId47"/>
    <p:sldId id="307" r:id="rId48"/>
    <p:sldId id="308" r:id="rId49"/>
    <p:sldId id="331" r:id="rId50"/>
    <p:sldId id="309" r:id="rId51"/>
    <p:sldId id="367" r:id="rId52"/>
    <p:sldId id="310" r:id="rId53"/>
    <p:sldId id="311" r:id="rId54"/>
    <p:sldId id="312" r:id="rId55"/>
    <p:sldId id="314" r:id="rId56"/>
    <p:sldId id="332" r:id="rId57"/>
    <p:sldId id="389" r:id="rId58"/>
    <p:sldId id="390" r:id="rId59"/>
    <p:sldId id="353" r:id="rId60"/>
    <p:sldId id="354" r:id="rId61"/>
    <p:sldId id="368" r:id="rId62"/>
    <p:sldId id="369" r:id="rId63"/>
    <p:sldId id="370" r:id="rId64"/>
    <p:sldId id="391" r:id="rId65"/>
    <p:sldId id="355" r:id="rId66"/>
    <p:sldId id="392" r:id="rId67"/>
    <p:sldId id="393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71" r:id="rId78"/>
    <p:sldId id="365" r:id="rId79"/>
    <p:sldId id="372" r:id="rId80"/>
    <p:sldId id="366" r:id="rId81"/>
    <p:sldId id="373" r:id="rId82"/>
    <p:sldId id="374" r:id="rId83"/>
    <p:sldId id="375" r:id="rId84"/>
    <p:sldId id="376" r:id="rId85"/>
    <p:sldId id="377" r:id="rId86"/>
    <p:sldId id="378" r:id="rId87"/>
    <p:sldId id="39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8"/>
    <a:srgbClr val="000000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351A-378A-794C-A079-155C2033D112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408B8-0B1C-D847-BF8D-63E073488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9DC2ED-867C-1845-922E-FA08C3E52E67}" type="slidenum">
              <a:rPr lang="en-US"/>
              <a:pPr/>
              <a:t>1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0922" cy="41002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5B50D-6AEF-B643-AFAB-11930A25BD5F}" type="slidenum">
              <a:rPr lang="en-US"/>
              <a:pPr/>
              <a:t>13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0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C0DFE8-9571-5D46-8225-3B6B60510015}" type="slidenum">
              <a:rPr lang="en-US"/>
              <a:pPr/>
              <a:t>14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A8C48-AACE-844A-A295-17B88323F623}" type="slidenum">
              <a:rPr lang="en-US"/>
              <a:pPr/>
              <a:t>15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B6222A-3C3E-B348-BDFF-0C023B0C660F}" type="slidenum">
              <a:rPr lang="en-US"/>
              <a:pPr/>
              <a:t>16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321594" y="795263"/>
            <a:ext cx="4213325" cy="320977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2D587C-B4A7-3447-A78C-0DF55764A547}" type="slidenum">
              <a:rPr lang="en-US"/>
              <a:pPr/>
              <a:t>17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4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87E04B-543A-7741-8DEF-85E632042B54}" type="slidenum">
              <a:rPr lang="en-US"/>
              <a:pPr/>
              <a:t>19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4609" cy="342295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19ADC-DFEF-FC4B-9DEA-1E5BA1423B29}" type="slidenum">
              <a:rPr lang="en-US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51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2C960B-B592-5348-B007-362BC0B02A7F}" type="slidenum">
              <a:rPr lang="en-US"/>
              <a:pPr/>
              <a:t>22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3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5C215B-8B0D-5E41-B751-3571616AEF76}" type="slidenum">
              <a:rPr lang="en-US"/>
              <a:pPr/>
              <a:t>25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9A8ED6-1159-BC4B-A77C-BF12B4600D30}" type="slidenum">
              <a:rPr lang="en-US"/>
              <a:pPr/>
              <a:t>26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E95AF-17C2-B34D-89EE-5AE6CE5949E6}" type="slidenum">
              <a:rPr lang="en-US"/>
              <a:pPr/>
              <a:t>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19D01-BCB4-B84F-969A-725674EB70E0}" type="slidenum">
              <a:rPr lang="en-US"/>
              <a:pPr/>
              <a:t>27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EE1964-2B47-1C48-9FD8-5B727B2E724F}" type="slidenum">
              <a:rPr lang="en-US"/>
              <a:pPr/>
              <a:t>28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2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C47246-48DC-E244-A02B-67C433075A71}" type="slidenum">
              <a:rPr lang="en-US"/>
              <a:pPr/>
              <a:t>30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2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D64E1-869A-744F-B2A9-9FB28EEF149E}" type="slidenum">
              <a:rPr lang="en-US"/>
              <a:pPr/>
              <a:t>33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01FE70-20D7-5C4A-A03C-AE90AB606A9E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0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5B5829-408E-734E-87A3-213579EB510E}" type="slidenum">
              <a:rPr lang="en-US"/>
              <a:pPr/>
              <a:t>35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3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F6D62F-EC2A-384D-875E-41855F0AE227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32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323CD5-2F5C-A944-8D14-CAA3E4C7D2A2}" type="slidenum">
              <a:rPr lang="en-US"/>
              <a:pPr/>
              <a:t>39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6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0D186B-56AF-A746-AAB5-299405944531}" type="slidenum">
              <a:rPr lang="en-US"/>
              <a:pPr/>
              <a:t>40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7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DEC2E1-DE3E-EA47-AAF7-CD6E3D5C524E}" type="slidenum">
              <a:rPr lang="en-US"/>
              <a:pPr/>
              <a:t>41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69DF67-AA3C-6042-8E6E-58587B7B26CA}" type="slidenum">
              <a:rPr lang="en-US"/>
              <a:pPr/>
              <a:t>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6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100356-E51B-BA4D-A386-5931E08F623A}" type="slidenum">
              <a:rPr lang="en-US"/>
              <a:pPr/>
              <a:t>42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7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FE177E-FA29-5F42-B1E9-10FE6445FD40}" type="slidenum">
              <a:rPr lang="en-US"/>
              <a:pPr/>
              <a:t>43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2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279919-A1AE-474B-894A-C504598B94D6}" type="slidenum">
              <a:rPr lang="en-US"/>
              <a:pPr/>
              <a:t>44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7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CE434-E406-F345-A211-EEB3608B39C8}" type="slidenum">
              <a:rPr lang="en-US"/>
              <a:pPr/>
              <a:t>45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0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540F43-DEFC-044C-9B1B-E763CD5C45C1}" type="slidenum">
              <a:rPr lang="en-US"/>
              <a:pPr/>
              <a:t>46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7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61E91-E6C7-2845-9E07-3D57F37C4E04}" type="slidenum">
              <a:rPr lang="en-US"/>
              <a:pPr/>
              <a:t>47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7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843903-CB2E-C74F-BC58-456710FDF8DF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1C28E4-F926-2A4A-B952-138FC0113029}" type="slidenum">
              <a:rPr lang="en-US"/>
              <a:pPr/>
              <a:t>50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3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98CD97-D756-BD44-B589-84A6EEDC5931}" type="slidenum">
              <a:rPr lang="en-US"/>
              <a:pPr/>
              <a:t>51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0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25B80-9595-0A4B-BE3B-08AB6B0A8F65}" type="slidenum">
              <a:rPr lang="en-US"/>
              <a:pPr/>
              <a:t>52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8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145600-8734-0E46-834B-4E81AF99B911}" type="slidenum">
              <a:rPr lang="en-US"/>
              <a:pPr/>
              <a:t>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2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A6C64B-D3C5-FE4E-A7F9-C0782DE4EFD6}" type="slidenum">
              <a:rPr lang="en-US"/>
              <a:pPr/>
              <a:t>53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0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DD59E3-A142-6F4E-B53D-CAF63704B894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1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FBE4E-734F-4362-B65A-3B3FB1FB38EF}" type="slidenum">
              <a:rPr lang="en-US"/>
              <a:pPr/>
              <a:t>58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88656" cy="34169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249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2410" cy="41002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4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B62427-5373-4D61-87A4-85E7C78F987D}" type="slidenum">
              <a:rPr lang="en-US"/>
              <a:pPr/>
              <a:t>59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259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2410" cy="41002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B92874-567B-9144-A51A-DBC2F287B761}" type="slidenum">
              <a:rPr lang="en-US"/>
              <a:pPr/>
              <a:t>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899422-0CE0-DD4F-AC20-F6ACD5661BD5}" type="slidenum">
              <a:rPr lang="en-US"/>
              <a:pPr/>
              <a:t>6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E4CD33-4CD2-6745-B6CD-93BA2D270194}" type="slidenum">
              <a:rPr lang="en-US"/>
              <a:pPr/>
              <a:t>7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F9492F-1642-5342-9323-EA9DB7E49726}" type="slidenum">
              <a:rPr lang="en-US"/>
              <a:pPr/>
              <a:t>11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2F2891-2718-8F41-869D-13FC6762054B}" type="slidenum">
              <a:rPr lang="en-US"/>
              <a:pPr/>
              <a:t>12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496098" cy="34244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373189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56032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C7DE9-ECA8-8149-956C-8BD06CA6944E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14FF3-2ADF-4A45-8AB4-6F232794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7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en.wikipedia.org/wiki/Editor_w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inux.org/info/gnu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List_of_Linux_distributions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edora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Linux Environment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Scientific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Charlie Dey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2015-1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4498975"/>
          </a:xfrm>
        </p:spPr>
        <p:txBody>
          <a:bodyPr>
            <a:noAutofit/>
          </a:bodyPr>
          <a:lstStyle/>
          <a:p>
            <a:r>
              <a:rPr lang="en-US" sz="1600" dirty="0" smtClean="0"/>
              <a:t>Freedom</a:t>
            </a:r>
          </a:p>
          <a:p>
            <a:pPr lvl="1"/>
            <a:r>
              <a:rPr lang="en-US" sz="1600" dirty="0" smtClean="0"/>
              <a:t>Fedora will always be free</a:t>
            </a:r>
          </a:p>
          <a:p>
            <a:pPr lvl="2"/>
            <a:r>
              <a:rPr lang="en-US" sz="1600" dirty="0" smtClean="0"/>
              <a:t>“Free software is a matter of liberty, not price. To understand the concept, you should think of free as in free speech, not as in free beer.” – Richard Stallman</a:t>
            </a:r>
          </a:p>
          <a:p>
            <a:pPr lvl="1"/>
            <a:r>
              <a:rPr lang="en-US" sz="1600" dirty="0" smtClean="0"/>
              <a:t>Open Source</a:t>
            </a:r>
          </a:p>
          <a:p>
            <a:r>
              <a:rPr lang="en-US" sz="1600" dirty="0" smtClean="0"/>
              <a:t>Features</a:t>
            </a:r>
          </a:p>
          <a:p>
            <a:pPr lvl="1"/>
            <a:r>
              <a:rPr lang="en-US" sz="1600" dirty="0" smtClean="0"/>
              <a:t>Technical excellence and upstream collaboration</a:t>
            </a:r>
          </a:p>
          <a:p>
            <a:pPr lvl="1"/>
            <a:r>
              <a:rPr lang="en-US" sz="1600" dirty="0" smtClean="0"/>
              <a:t>Completed projects show up in other flavors</a:t>
            </a:r>
          </a:p>
          <a:p>
            <a:pPr lvl="2"/>
            <a:r>
              <a:rPr lang="en-US" sz="1600" dirty="0" err="1" smtClean="0"/>
              <a:t>NetworkManager</a:t>
            </a:r>
            <a:endParaRPr lang="en-US" sz="1600" dirty="0" smtClean="0"/>
          </a:p>
          <a:p>
            <a:pPr lvl="2"/>
            <a:r>
              <a:rPr lang="en-US" sz="1600" dirty="0" err="1" smtClean="0"/>
              <a:t>PulseAudio</a:t>
            </a:r>
            <a:endParaRPr lang="en-US" sz="1600" dirty="0" smtClean="0"/>
          </a:p>
          <a:p>
            <a:pPr lvl="2"/>
            <a:r>
              <a:rPr lang="en-US" sz="1600" dirty="0" smtClean="0"/>
              <a:t>ABRT</a:t>
            </a:r>
          </a:p>
          <a:p>
            <a:r>
              <a:rPr lang="en-US" sz="1600" dirty="0" smtClean="0"/>
              <a:t>Friends</a:t>
            </a:r>
          </a:p>
          <a:p>
            <a:pPr lvl="1"/>
            <a:r>
              <a:rPr lang="en-US" sz="1600" dirty="0" smtClean="0"/>
              <a:t>Worldwide community of 25,000+</a:t>
            </a:r>
          </a:p>
          <a:p>
            <a:r>
              <a:rPr lang="en-US" sz="1600" dirty="0" smtClean="0"/>
              <a:t>First</a:t>
            </a:r>
          </a:p>
          <a:p>
            <a:pPr lvl="1"/>
            <a:r>
              <a:rPr lang="en-US" sz="1600" dirty="0" smtClean="0"/>
              <a:t>Innovation</a:t>
            </a:r>
          </a:p>
          <a:p>
            <a:pPr lvl="1"/>
            <a:r>
              <a:rPr lang="en-US" sz="1600" dirty="0" smtClean="0"/>
              <a:t>Rapid Release cycle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89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Linux?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BF0A30"/>
                </a:solidFill>
              </a:rPr>
              <a:t>Performance</a:t>
            </a:r>
            <a:r>
              <a:rPr lang="en-US" sz="2800" dirty="0"/>
              <a:t>:  as we’ve seen, supercomputers generally run Linux; rich-multi user environment</a:t>
            </a:r>
          </a:p>
          <a:p>
            <a:r>
              <a:rPr lang="en-US" sz="2800" dirty="0">
                <a:solidFill>
                  <a:srgbClr val="BF0A30"/>
                </a:solidFill>
              </a:rPr>
              <a:t>Functionality</a:t>
            </a:r>
            <a:r>
              <a:rPr lang="en-US" sz="2800" dirty="0"/>
              <a:t>: a number of community driven scientific applications and libraries are developed under Linux (molecular dynamics, linear algebra, fast-</a:t>
            </a:r>
            <a:r>
              <a:rPr lang="en-US" sz="2800" dirty="0" err="1"/>
              <a:t>fourier</a:t>
            </a:r>
            <a:r>
              <a:rPr lang="en-US" sz="2800" dirty="0"/>
              <a:t> transforms, etc).</a:t>
            </a:r>
          </a:p>
          <a:p>
            <a:r>
              <a:rPr lang="en-US" sz="2800" dirty="0">
                <a:solidFill>
                  <a:srgbClr val="BF0A30"/>
                </a:solidFill>
              </a:rPr>
              <a:t>Flexibility/Portability</a:t>
            </a:r>
            <a:r>
              <a:rPr lang="en-US" sz="2800" dirty="0"/>
              <a:t>:  Linux lets you build your own applications and there is a wide array of support tools (compilers, scientific libraries, debuggers, network monitoring, etc.)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Linux is Still Used</a:t>
            </a:r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40+ years of development (Unix)</a:t>
            </a:r>
          </a:p>
          <a:p>
            <a:pPr lvl="1"/>
            <a:r>
              <a:rPr lang="en-US" dirty="0" smtClean="0"/>
              <a:t>Linux 1991</a:t>
            </a:r>
          </a:p>
          <a:p>
            <a:r>
              <a:rPr lang="en-US" dirty="0" smtClean="0"/>
              <a:t>Many academic, scientific, and system tools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System Stability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Easy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44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BF0A30"/>
                </a:solidFill>
              </a:rPr>
              <a:t>The Command Line</a:t>
            </a:r>
          </a:p>
          <a:p>
            <a:pPr lvl="1"/>
            <a:r>
              <a:rPr lang="en-US" dirty="0" smtClean="0"/>
              <a:t>Interaction with Linux is based on entering commands to a text terminal</a:t>
            </a:r>
          </a:p>
          <a:p>
            <a:pPr lvl="1"/>
            <a:r>
              <a:rPr lang="en-US" dirty="0" smtClean="0"/>
              <a:t>Often there are no ‘warnings’ with commands, no ‘undo’ </a:t>
            </a:r>
          </a:p>
          <a:p>
            <a:r>
              <a:rPr lang="en-US" sz="2800" dirty="0">
                <a:solidFill>
                  <a:srgbClr val="BF0A30"/>
                </a:solidFill>
              </a:rPr>
              <a:t>The Shell</a:t>
            </a:r>
          </a:p>
          <a:p>
            <a:pPr lvl="1"/>
            <a:r>
              <a:rPr lang="en-US" dirty="0" smtClean="0"/>
              <a:t>The user environment that enables interaction with the kernel, or lower-system OS.</a:t>
            </a:r>
          </a:p>
          <a:p>
            <a:pPr lvl="1"/>
            <a:r>
              <a:rPr lang="en-US" dirty="0" smtClean="0"/>
              <a:t>PowerShell or </a:t>
            </a:r>
            <a:r>
              <a:rPr lang="en-US" dirty="0" err="1" smtClean="0"/>
              <a:t>cmd</a:t>
            </a:r>
            <a:r>
              <a:rPr lang="en-US" dirty="0" smtClean="0"/>
              <a:t> would be the equivalent for Microsoft Windows.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</a:t>
            </a:r>
            <a:br>
              <a:rPr lang="en-US" dirty="0" smtClean="0"/>
            </a:br>
            <a:r>
              <a:rPr lang="en-US" sz="4000" dirty="0"/>
              <a:t>How does Linux work?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1600728"/>
            <a:ext cx="4572000" cy="4498975"/>
          </a:xfrm>
        </p:spPr>
        <p:txBody>
          <a:bodyPr>
            <a:normAutofit/>
          </a:bodyPr>
          <a:lstStyle/>
          <a:p>
            <a:r>
              <a:rPr lang="en-US" sz="2400" dirty="0"/>
              <a:t>Linux has a kernel and one or more shells</a:t>
            </a:r>
          </a:p>
          <a:p>
            <a:endParaRPr lang="en-US" sz="2400" dirty="0"/>
          </a:p>
          <a:p>
            <a:r>
              <a:rPr lang="en-US" sz="2400" dirty="0"/>
              <a:t>The kernel is the core of the OS; it receives tasks from the shell and performs them</a:t>
            </a:r>
          </a:p>
          <a:p>
            <a:endParaRPr lang="en-US" sz="2400" dirty="0"/>
          </a:p>
          <a:p>
            <a:r>
              <a:rPr lang="en-US" sz="2400" dirty="0"/>
              <a:t>The shell is the interface with which the user interacts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341" y="1843089"/>
            <a:ext cx="3446859" cy="3643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</a:t>
            </a:r>
            <a:br>
              <a:rPr lang="en-US" dirty="0" smtClean="0"/>
            </a:br>
            <a:r>
              <a:rPr lang="en-US" sz="4000" dirty="0"/>
              <a:t>How does Linux work?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1600728"/>
            <a:ext cx="4648200" cy="4498975"/>
          </a:xfrm>
        </p:spPr>
        <p:txBody>
          <a:bodyPr>
            <a:noAutofit/>
          </a:bodyPr>
          <a:lstStyle/>
          <a:p>
            <a:r>
              <a:rPr lang="en-US" sz="1800" dirty="0"/>
              <a:t>Everything in Linux is either a file or a process</a:t>
            </a:r>
          </a:p>
          <a:p>
            <a:r>
              <a:rPr lang="en-US" sz="1800" dirty="0"/>
              <a:t>A process is an executing program identified by a unique PID (process identifier).  Processes may be short in duration or run indefinitely</a:t>
            </a:r>
          </a:p>
          <a:p>
            <a:r>
              <a:rPr lang="en-US" sz="1800" dirty="0"/>
              <a:t>A file is a collection of data. Files are created by users using text editors, running compilers, etc </a:t>
            </a:r>
          </a:p>
          <a:p>
            <a:r>
              <a:rPr lang="en-US" sz="1800" dirty="0"/>
              <a:t>The Linux kernel is responsible for organizing processes and interacting with files: it allocates time and memory to each processes and handles the </a:t>
            </a:r>
            <a:r>
              <a:rPr lang="en-US" sz="1800" dirty="0" smtClean="0"/>
              <a:t>file system </a:t>
            </a:r>
            <a:r>
              <a:rPr lang="en-US" sz="1800" dirty="0"/>
              <a:t>and communications in response to system calls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341" y="1843089"/>
            <a:ext cx="3446859" cy="3643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28675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360" tIns="44280" rIns="90360" bIns="44280" rtlCol="0" anchor="ctr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The Basics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does the Shell Do?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360" tIns="44280" rIns="90360" bIns="44280" rtlCol="0">
            <a:normAutofit/>
          </a:bodyPr>
          <a:lstStyle/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The user interface is called the </a:t>
            </a:r>
            <a:r>
              <a:rPr lang="en-US" i="1" dirty="0"/>
              <a:t>shell</a:t>
            </a:r>
            <a:r>
              <a:rPr lang="en-US" dirty="0"/>
              <a:t>.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The shell tends to do 4 jobs repeatedly: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23930" y="2990852"/>
            <a:ext cx="887806" cy="6434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0360" tIns="44280" rIns="90360" bIns="4428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  <a:ea typeface="DejaVu Sans" charset="0"/>
                <a:cs typeface="DejaVu Sans" charset="0"/>
              </a:rPr>
              <a:t>display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  <a:ea typeface="DejaVu Sans" charset="0"/>
                <a:cs typeface="DejaVu Sans" charset="0"/>
              </a:rPr>
              <a:t>prompt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896982" y="3962400"/>
            <a:ext cx="1131463" cy="6434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360" tIns="44280" rIns="90360" bIns="4428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  <a:ea typeface="DejaVu Sans" charset="0"/>
                <a:cs typeface="DejaVu Sans" charset="0"/>
              </a:rPr>
              <a:t>execute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  <a:ea typeface="DejaVu Sans" charset="0"/>
                <a:cs typeface="DejaVu Sans" charset="0"/>
              </a:rPr>
              <a:t>command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11032" y="5200652"/>
            <a:ext cx="1131463" cy="6434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FFFF"/>
                </a:solidFill>
                <a:ea typeface="DejaVu Sans" charset="0"/>
                <a:cs typeface="DejaVu Sans" charset="0"/>
              </a:rPr>
              <a:t>process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FFFF"/>
                </a:solidFill>
                <a:ea typeface="DejaVu Sans" charset="0"/>
                <a:cs typeface="DejaVu Sans" charset="0"/>
              </a:rPr>
              <a:t>command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67932" y="3962400"/>
            <a:ext cx="1131463" cy="6434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360" tIns="44280" rIns="90360" bIns="4428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DejaVu Sans" charset="0"/>
                <a:cs typeface="DejaVu Sans" charset="0"/>
              </a:rPr>
              <a:t>read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DejaVu Sans" charset="0"/>
                <a:cs typeface="DejaVu Sans" charset="0"/>
              </a:rPr>
              <a:t>command</a:t>
            </a: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3726656" y="3387725"/>
            <a:ext cx="2743200" cy="106680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0"/>
              <a:gd name="G5" fmla="+- G4 10800 0"/>
              <a:gd name="G6" fmla="cos 10800 0"/>
              <a:gd name="G7" fmla="+- G6 10800 0"/>
              <a:gd name="T0" fmla="*/ 637048 w 21600"/>
              <a:gd name="T1" fmla="*/ -1843344568 h 21600"/>
              <a:gd name="T2" fmla="*/ 243544 w 21600"/>
              <a:gd name="T3" fmla="*/ 2 h 21600"/>
              <a:gd name="T4" fmla="*/ 559463664 w 21600"/>
              <a:gd name="T5" fmla="*/ 67588096 h 21600"/>
              <a:gd name="T6" fmla="*/ 5 w 21600"/>
              <a:gd name="T7" fmla="*/ 558671992 h 21600"/>
              <a:gd name="T8" fmla="*/ 16 w 21600"/>
              <a:gd name="T9" fmla="*/ -1073760400 h 21600"/>
              <a:gd name="T10" fmla="*/ -1073760400 w 21600"/>
              <a:gd name="T11" fmla="*/ 440024 h 21600"/>
              <a:gd name="T12" fmla="*/ 10799 w 21600"/>
              <a:gd name="T13" fmla="*/ 0 h 21600"/>
              <a:gd name="T14" fmla="*/ 2159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-1"/>
                </a:cubicBezTo>
                <a:cubicBezTo>
                  <a:pt x="16764" y="-1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-1"/>
                </a:cubicBezTo>
                <a:cubicBezTo>
                  <a:pt x="16764" y="-1"/>
                  <a:pt x="21600" y="4835"/>
                  <a:pt x="21600" y="10800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/>
          <p:cNvSpPr>
            <a:spLocks/>
          </p:cNvSpPr>
          <p:nvPr/>
        </p:nvSpPr>
        <p:spPr bwMode="auto">
          <a:xfrm>
            <a:off x="2640806" y="3387725"/>
            <a:ext cx="2857500" cy="1066800"/>
          </a:xfrm>
          <a:custGeom>
            <a:avLst/>
            <a:gdLst>
              <a:gd name="G0" fmla="sin 10800 11796480"/>
              <a:gd name="G1" fmla="+- G0 10800 0"/>
              <a:gd name="G2" fmla="cos 10800 11796480"/>
              <a:gd name="G3" fmla="+- G2 10800 0"/>
              <a:gd name="G4" fmla="sin 10800 17691591"/>
              <a:gd name="G5" fmla="+- G4 10800 0"/>
              <a:gd name="G6" fmla="cos 10800 17691591"/>
              <a:gd name="G7" fmla="+- G6 10800 0"/>
              <a:gd name="T0" fmla="*/ 637048 w 21600"/>
              <a:gd name="T1" fmla="*/ -1843344568 h 21600"/>
              <a:gd name="T2" fmla="*/ 243544 w 21600"/>
              <a:gd name="T3" fmla="*/ 2 h 21600"/>
              <a:gd name="T4" fmla="*/ 559463664 w 21600"/>
              <a:gd name="T5" fmla="*/ 67588096 h 21600"/>
              <a:gd name="T6" fmla="*/ 48252618 w 21600"/>
              <a:gd name="T7" fmla="*/ 600136184 h 21600"/>
              <a:gd name="T8" fmla="*/ 16 w 21600"/>
              <a:gd name="T9" fmla="*/ -1073760400 h 21600"/>
              <a:gd name="T10" fmla="*/ -1073760400 w 21600"/>
              <a:gd name="T11" fmla="*/ -1073760552 h 21600"/>
              <a:gd name="T12" fmla="*/ 0 w 21600"/>
              <a:gd name="T13" fmla="*/ 1 h 21600"/>
              <a:gd name="T14" fmla="*/ 1079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-1" y="10799"/>
                </a:moveTo>
                <a:cubicBezTo>
                  <a:pt x="-1" y="4838"/>
                  <a:pt x="4829" y="4"/>
                  <a:pt x="10791" y="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-1" y="10799"/>
                </a:moveTo>
                <a:cubicBezTo>
                  <a:pt x="-1" y="4838"/>
                  <a:pt x="4829" y="4"/>
                  <a:pt x="10791" y="0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2583656" y="3921125"/>
            <a:ext cx="2628900" cy="1676400"/>
          </a:xfrm>
          <a:custGeom>
            <a:avLst/>
            <a:gdLst>
              <a:gd name="G0" fmla="sin 10800 5898240"/>
              <a:gd name="G1" fmla="+- G0 10800 0"/>
              <a:gd name="G2" fmla="cos 10800 5898240"/>
              <a:gd name="G3" fmla="+- G2 10800 0"/>
              <a:gd name="G4" fmla="sin 10800 11796480"/>
              <a:gd name="G5" fmla="+- G4 10800 0"/>
              <a:gd name="G6" fmla="cos 10800 11796480"/>
              <a:gd name="G7" fmla="+- G6 10800 0"/>
              <a:gd name="T0" fmla="*/ 637048 w 21600"/>
              <a:gd name="T1" fmla="*/ -1843344568 h 21600"/>
              <a:gd name="T2" fmla="*/ 243544 w 21600"/>
              <a:gd name="T3" fmla="*/ 2 h 21600"/>
              <a:gd name="T4" fmla="*/ 559463664 w 21600"/>
              <a:gd name="T5" fmla="*/ 67588096 h 21600"/>
              <a:gd name="T6" fmla="*/ 48252618 w 21600"/>
              <a:gd name="T7" fmla="*/ 599498184 h 21600"/>
              <a:gd name="T8" fmla="*/ 16 w 21600"/>
              <a:gd name="T9" fmla="*/ -1073760400 h 21600"/>
              <a:gd name="T10" fmla="*/ -1073760400 w 21600"/>
              <a:gd name="T11" fmla="*/ -1073760552 h 21600"/>
              <a:gd name="T12" fmla="*/ 0 w 21600"/>
              <a:gd name="T13" fmla="*/ 10799 h 21600"/>
              <a:gd name="T14" fmla="*/ 107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800" y="21599"/>
                </a:moveTo>
                <a:cubicBezTo>
                  <a:pt x="4835" y="21599"/>
                  <a:pt x="-1" y="16764"/>
                  <a:pt x="-1" y="107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800" y="21599"/>
                </a:moveTo>
                <a:cubicBezTo>
                  <a:pt x="4835" y="21599"/>
                  <a:pt x="-1" y="16764"/>
                  <a:pt x="-1" y="10799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3898106" y="3768725"/>
            <a:ext cx="2628900" cy="1828800"/>
          </a:xfrm>
          <a:custGeom>
            <a:avLst/>
            <a:gdLst>
              <a:gd name="G0" fmla="sin 10800 0"/>
              <a:gd name="G1" fmla="+- G0 10800 0"/>
              <a:gd name="G2" fmla="cos 10800 0"/>
              <a:gd name="G3" fmla="+- G2 10800 0"/>
              <a:gd name="G4" fmla="sin 10800 5898240"/>
              <a:gd name="G5" fmla="+- G4 10800 0"/>
              <a:gd name="G6" fmla="cos 10800 5898240"/>
              <a:gd name="G7" fmla="+- G6 10800 0"/>
              <a:gd name="T0" fmla="*/ 637048 w 21600"/>
              <a:gd name="T1" fmla="*/ -1843344568 h 21600"/>
              <a:gd name="T2" fmla="*/ 243544 w 21600"/>
              <a:gd name="T3" fmla="*/ 2 h 21600"/>
              <a:gd name="T4" fmla="*/ 559463664 w 21600"/>
              <a:gd name="T5" fmla="*/ 67588096 h 21600"/>
              <a:gd name="T6" fmla="*/ 48252618 w 21600"/>
              <a:gd name="T7" fmla="*/ 599498312 h 21600"/>
              <a:gd name="T8" fmla="*/ 16 w 21600"/>
              <a:gd name="T9" fmla="*/ -1073760400 h 21600"/>
              <a:gd name="T10" fmla="*/ -1073760400 w 21600"/>
              <a:gd name="T11" fmla="*/ -1073760552 h 21600"/>
              <a:gd name="T12" fmla="*/ 10799 w 21600"/>
              <a:gd name="T13" fmla="*/ 10799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21600" y="10800"/>
                </a:moveTo>
                <a:cubicBezTo>
                  <a:pt x="21600" y="16764"/>
                  <a:pt x="16764" y="21599"/>
                  <a:pt x="10800" y="215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21600" y="10800"/>
                </a:moveTo>
                <a:cubicBezTo>
                  <a:pt x="21600" y="16764"/>
                  <a:pt x="16764" y="21599"/>
                  <a:pt x="10800" y="21599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733800" y="4051688"/>
            <a:ext cx="1714405" cy="52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i="1" dirty="0">
                <a:solidFill>
                  <a:srgbClr val="000099"/>
                </a:solidFill>
                <a:latin typeface="Book Antiqua" pitchFamily="-110" charset="0"/>
                <a:ea typeface="DejaVu Sans" charset="0"/>
                <a:cs typeface="DejaVu Sans" charset="0"/>
              </a:rPr>
              <a:t>the shell</a:t>
            </a:r>
          </a:p>
        </p:txBody>
      </p:sp>
    </p:spTree>
    <p:extLst>
      <p:ext uri="{BB962C8B-B14F-4D97-AF65-F5344CB8AC3E}">
        <p14:creationId xmlns:p14="http://schemas.microsoft.com/office/powerpoint/2010/main" val="3997693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</a:t>
            </a:r>
            <a:br>
              <a:rPr lang="en-US" dirty="0" smtClean="0"/>
            </a:br>
            <a:r>
              <a:rPr lang="en-US" dirty="0" smtClean="0"/>
              <a:t>Linux Interaction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user interacts with Linux via a shell</a:t>
            </a:r>
          </a:p>
          <a:p>
            <a:r>
              <a:rPr lang="en-US" dirty="0" smtClean="0"/>
              <a:t>The shell can be graphical (X-Windows) or text-based (command-line) shells like </a:t>
            </a:r>
            <a:r>
              <a:rPr lang="en-US" dirty="0" err="1" smtClean="0"/>
              <a:t>tcsh</a:t>
            </a:r>
            <a:r>
              <a:rPr lang="en-US" dirty="0" smtClean="0"/>
              <a:t> and bash</a:t>
            </a:r>
          </a:p>
        </p:txBody>
      </p:sp>
    </p:spTree>
    <p:extLst>
      <p:ext uri="{BB962C8B-B14F-4D97-AF65-F5344CB8AC3E}">
        <p14:creationId xmlns:p14="http://schemas.microsoft.com/office/powerpoint/2010/main" val="3853927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Fedora uses Gnome 3 for a window manager</a:t>
            </a:r>
          </a:p>
          <a:p>
            <a:pPr lvl="1"/>
            <a:r>
              <a:rPr lang="en-US" dirty="0" smtClean="0"/>
              <a:t>Many others available</a:t>
            </a:r>
          </a:p>
          <a:p>
            <a:r>
              <a:rPr lang="en-US" dirty="0" smtClean="0"/>
              <a:t>To open a terminal</a:t>
            </a:r>
          </a:p>
          <a:p>
            <a:pPr lvl="1"/>
            <a:r>
              <a:rPr lang="en-US" dirty="0" smtClean="0"/>
              <a:t>Hit the “Super key” or “Windows key”</a:t>
            </a:r>
          </a:p>
          <a:p>
            <a:pPr lvl="1"/>
            <a:r>
              <a:rPr lang="en-US" dirty="0" smtClean="0"/>
              <a:t>A search box opens, type the word:</a:t>
            </a:r>
          </a:p>
          <a:p>
            <a:pPr lvl="2"/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Then hit the [enter]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8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</a:t>
            </a:r>
            <a:br>
              <a:rPr lang="en-US" dirty="0" smtClean="0"/>
            </a:br>
            <a:r>
              <a:rPr lang="en-US" dirty="0" smtClean="0"/>
              <a:t>Common Shells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1524000"/>
            <a:ext cx="8229600" cy="4498975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sh</a:t>
            </a:r>
            <a:r>
              <a:rPr lang="en-US" sz="2400" dirty="0"/>
              <a:t> – the original Unix shell, still located in /bin/</a:t>
            </a:r>
            <a:r>
              <a:rPr lang="en-US" sz="2400" dirty="0" err="1"/>
              <a:t>sh</a:t>
            </a:r>
            <a:endParaRPr lang="en-US" sz="2400" dirty="0"/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bash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– a Linux shell written for the GNU Project and is installed on most Linux systems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csh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– C Shell, modeled after the C programming language used by Linux systems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tcsh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– C Shell with modern improvements such as file name </a:t>
            </a:r>
            <a:r>
              <a:rPr lang="en-US" sz="2400" dirty="0" smtClean="0"/>
              <a:t>completion</a:t>
            </a:r>
            <a:endParaRPr lang="en-US" sz="2400" dirty="0"/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echo $SHELL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echo $0 </a:t>
            </a:r>
            <a:r>
              <a:rPr lang="en-US" sz="2400" dirty="0"/>
              <a:t>– displays what shell your account is using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chsh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/>
              <a:t>– change your shell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Linux in the Real (supercomputing) World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Q: Before we begin, does anyone have a feel for how many machines in the June 2012 Top500 list ran variants of the Linux operating System?</a:t>
            </a:r>
          </a:p>
          <a:p>
            <a:endParaRPr lang="en-US" dirty="0" smtClean="0"/>
          </a:p>
          <a:p>
            <a:r>
              <a:rPr lang="en-US" dirty="0" smtClean="0"/>
              <a:t>Q: How about Windows?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your default shell?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SHELL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Open a different shell</a:t>
            </a:r>
          </a:p>
          <a:p>
            <a:pPr marL="400050" lvl="2" indent="0">
              <a:buNone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sh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 shell am I using now?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echo $0</a:t>
            </a:r>
          </a:p>
          <a:p>
            <a:r>
              <a:rPr lang="en-US" dirty="0" smtClean="0"/>
              <a:t>List available shells</a:t>
            </a:r>
          </a:p>
          <a:p>
            <a:pPr marL="400050" lvl="2" indent="0">
              <a:buNone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chsh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lvl="1"/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Help</a:t>
            </a:r>
            <a:br>
              <a:rPr lang="en-US" dirty="0" smtClean="0"/>
            </a:br>
            <a:r>
              <a:rPr lang="en-US" sz="4000" dirty="0"/>
              <a:t>Before we go further…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1600728"/>
            <a:ext cx="7391400" cy="4498975"/>
          </a:xfrm>
        </p:spPr>
        <p:txBody>
          <a:bodyPr/>
          <a:lstStyle/>
          <a:p>
            <a:r>
              <a:rPr lang="en-US" sz="2400" dirty="0"/>
              <a:t>Read the Manual.  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man command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chemeClr val="accent2"/>
                </a:solidFill>
              </a:rPr>
              <a:t>section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command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–k </a:t>
            </a:r>
            <a:r>
              <a:rPr lang="en-US" sz="2000" b="1" dirty="0">
                <a:solidFill>
                  <a:schemeClr val="accent2"/>
                </a:solidFill>
              </a:rPr>
              <a:t>keyword</a:t>
            </a:r>
            <a:r>
              <a:rPr lang="en-US" sz="2000" b="1" dirty="0"/>
              <a:t>  (search all manuals based on keyword)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Most commands have a built-in manual, even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sz="2400" dirty="0"/>
              <a:t>command!</a:t>
            </a:r>
          </a:p>
          <a:p>
            <a:endParaRPr lang="en-US" sz="2400" dirty="0"/>
          </a:p>
          <a:p>
            <a:r>
              <a:rPr lang="en-US" sz="2400" dirty="0"/>
              <a:t>Commands without manuals have help too, with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–h</a:t>
            </a:r>
            <a:r>
              <a:rPr lang="en-US" sz="2400" dirty="0"/>
              <a:t>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-help</a:t>
            </a:r>
            <a:r>
              <a:rPr lang="en-US" sz="2400" dirty="0"/>
              <a:t>, or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/? </a:t>
            </a:r>
            <a:r>
              <a:rPr lang="en-US" sz="2400" dirty="0"/>
              <a:t>option.</a:t>
            </a:r>
          </a:p>
        </p:txBody>
      </p:sp>
    </p:spTree>
    <p:extLst>
      <p:ext uri="{BB962C8B-B14F-4D97-AF65-F5344CB8AC3E}">
        <p14:creationId xmlns:p14="http://schemas.microsoft.com/office/powerpoint/2010/main" val="396396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Linux Accounts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1788" indent="-331788">
              <a:lnSpc>
                <a:spcPct val="90000"/>
              </a:lnSpc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To access a Linux system you need to have an </a:t>
            </a:r>
            <a:r>
              <a:rPr lang="en-US" i="1"/>
              <a:t>account</a:t>
            </a:r>
          </a:p>
          <a:p>
            <a:pPr marL="331788" indent="-331788">
              <a:lnSpc>
                <a:spcPct val="90000"/>
              </a:lnSpc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Linux account includes:</a:t>
            </a:r>
          </a:p>
          <a:p>
            <a:pPr marL="731838" lvl="1" indent="-274638">
              <a:lnSpc>
                <a:spcPct val="90000"/>
              </a:lnSpc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username and password</a:t>
            </a:r>
          </a:p>
          <a:p>
            <a:pPr marL="731838" lvl="1" indent="-274638">
              <a:lnSpc>
                <a:spcPct val="90000"/>
              </a:lnSpc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userid and groupid</a:t>
            </a:r>
          </a:p>
          <a:p>
            <a:pPr marL="731838" lvl="1" indent="-274638">
              <a:lnSpc>
                <a:spcPct val="90000"/>
              </a:lnSpc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home directory</a:t>
            </a:r>
          </a:p>
          <a:p>
            <a:pPr marL="1131888" lvl="2" indent="-217488">
              <a:lnSpc>
                <a:spcPct val="90000"/>
              </a:lnSpc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a place to keep all your snazzy files</a:t>
            </a:r>
          </a:p>
          <a:p>
            <a:pPr marL="1131888" lvl="2" indent="-217488">
              <a:lnSpc>
                <a:spcPct val="90000"/>
              </a:lnSpc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may be quota’d, meaning that the system imposes a limit on how much data you can have</a:t>
            </a:r>
          </a:p>
          <a:p>
            <a:pPr marL="731838" lvl="1" indent="-274638">
              <a:lnSpc>
                <a:spcPct val="90000"/>
              </a:lnSpc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/>
              <a:t>a default shell preference</a:t>
            </a:r>
          </a:p>
        </p:txBody>
      </p:sp>
    </p:spTree>
    <p:extLst>
      <p:ext uri="{BB962C8B-B14F-4D97-AF65-F5344CB8AC3E}">
        <p14:creationId xmlns:p14="http://schemas.microsoft.com/office/powerpoint/2010/main" val="1625784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“Preferences”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Shells execute startup scripts when you login</a:t>
            </a:r>
          </a:p>
          <a:p>
            <a:r>
              <a:rPr lang="en-US" dirty="0" smtClean="0"/>
              <a:t>You can customize these scripts with new </a:t>
            </a:r>
            <a:r>
              <a:rPr lang="en-US" i="1" dirty="0" smtClean="0"/>
              <a:t>environment variables </a:t>
            </a:r>
            <a:r>
              <a:rPr lang="en-US" dirty="0" smtClean="0"/>
              <a:t>and </a:t>
            </a:r>
            <a:r>
              <a:rPr lang="en-US" i="1" dirty="0" smtClean="0"/>
              <a:t>aliases</a:t>
            </a:r>
            <a:endParaRPr lang="en-US" dirty="0" smtClean="0"/>
          </a:p>
          <a:p>
            <a:pPr lvl="1"/>
            <a:r>
              <a:rPr lang="en-US" dirty="0" smtClean="0"/>
              <a:t>For bash: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~/.profile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tcsh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~/.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cshrc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Your Startup Script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600729"/>
            <a:ext cx="8229600" cy="761472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228600" y="2133600"/>
            <a:ext cx="45720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export ENVAR=value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export PATH=$PATH:/new/path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alias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='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-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lrt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2000" dirty="0"/>
              <a:t>Customize your command prompt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export PS1="\u@\h:\W\$"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r>
              <a:rPr lang="en-US" dirty="0" err="1" smtClean="0"/>
              <a:t>tcsh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294967295"/>
          </p:nvPr>
        </p:nvSpPr>
        <p:spPr>
          <a:xfrm>
            <a:off x="5102225" y="2123565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setenv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ENVAR 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set PATH = ( $PATH /new/path)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alias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–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setenv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PROMPT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"[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%n@%m:%c]%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#"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712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Linux </a:t>
            </a:r>
            <a:r>
              <a:rPr lang="en-US" dirty="0" smtClean="0"/>
              <a:t>Accounts </a:t>
            </a:r>
            <a:br>
              <a:rPr lang="en-US" dirty="0" smtClean="0"/>
            </a:b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1788" indent="-331788">
              <a:lnSpc>
                <a:spcPct val="110000"/>
              </a:lnSpc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Linux includes the notion of a "group" of users</a:t>
            </a:r>
          </a:p>
          <a:p>
            <a:pPr marL="331788" indent="-331788">
              <a:lnSpc>
                <a:spcPct val="110000"/>
              </a:lnSpc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A Linux group can share files and active processes</a:t>
            </a:r>
          </a:p>
          <a:p>
            <a:pPr marL="331788" indent="-331788">
              <a:lnSpc>
                <a:spcPct val="110000"/>
              </a:lnSpc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Each account is assigned a "primary" group</a:t>
            </a:r>
          </a:p>
          <a:p>
            <a:pPr marL="331788" indent="-331788"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The </a:t>
            </a:r>
            <a:r>
              <a:rPr lang="en-US" sz="2400" i="1">
                <a:solidFill>
                  <a:srgbClr val="000099"/>
                </a:solidFill>
              </a:rPr>
              <a:t>groupid</a:t>
            </a:r>
            <a:r>
              <a:rPr lang="en-US" sz="2400"/>
              <a:t> is a number that corresponds to this primary group</a:t>
            </a:r>
          </a:p>
          <a:p>
            <a:pPr marL="331788" indent="-331788">
              <a:lnSpc>
                <a:spcPct val="110000"/>
              </a:lnSpc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In Linux-speak, groupid’s are knows as </a:t>
            </a:r>
            <a:r>
              <a:rPr lang="en-US" sz="2400" i="1">
                <a:solidFill>
                  <a:srgbClr val="000099"/>
                </a:solidFill>
              </a:rPr>
              <a:t>GID’s</a:t>
            </a:r>
          </a:p>
          <a:p>
            <a:pPr marL="331788" indent="-331788">
              <a:spcBef>
                <a:spcPts val="6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400"/>
              <a:t>A single account can belong to many groups (but has only one primary group)</a:t>
            </a:r>
          </a:p>
        </p:txBody>
      </p:sp>
    </p:spTree>
    <p:extLst>
      <p:ext uri="{BB962C8B-B14F-4D97-AF65-F5344CB8AC3E}">
        <p14:creationId xmlns:p14="http://schemas.microsoft.com/office/powerpoint/2010/main" val="33641544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Files and File Names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A file is a basic unit of storage (usually storage on a disk)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Every file has a name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File names can contain any characters (although some make it difficult to access the file)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 smtClean="0"/>
              <a:t>Linux </a:t>
            </a:r>
            <a:r>
              <a:rPr lang="en-US" dirty="0"/>
              <a:t>file names can be long!</a:t>
            </a:r>
          </a:p>
          <a:p>
            <a:pPr marL="731838" lvl="1" indent="-274638"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how long depends on your specific flavor of </a:t>
            </a:r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6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File Contents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Autofit/>
          </a:bodyPr>
          <a:lstStyle/>
          <a:p>
            <a:pPr marL="331788" indent="-331788">
              <a:lnSpc>
                <a:spcPct val="90000"/>
              </a:lnSpc>
              <a:spcBef>
                <a:spcPts val="5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Each file can hold some raw data</a:t>
            </a:r>
            <a:br>
              <a:rPr lang="en-US" sz="2000" dirty="0"/>
            </a:br>
            <a:endParaRPr lang="en-US" sz="2000" dirty="0"/>
          </a:p>
          <a:p>
            <a:pPr marL="331788" indent="-331788">
              <a:lnSpc>
                <a:spcPct val="90000"/>
              </a:lnSpc>
              <a:spcBef>
                <a:spcPts val="5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Linux does not impose any structure on files</a:t>
            </a:r>
          </a:p>
          <a:p>
            <a:pPr marL="731838" lvl="1" indent="-274638">
              <a:lnSpc>
                <a:spcPct val="90000"/>
              </a:lnSpc>
              <a:spcBef>
                <a:spcPts val="450"/>
              </a:spcBef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files can hold any sequence of bytes</a:t>
            </a:r>
          </a:p>
          <a:p>
            <a:pPr marL="731838" lvl="1" indent="-274638">
              <a:lnSpc>
                <a:spcPct val="90000"/>
              </a:lnSpc>
              <a:spcBef>
                <a:spcPts val="450"/>
              </a:spcBef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it is up to the application or user to interpret the files correctly</a:t>
            </a:r>
            <a:br>
              <a:rPr lang="en-US" sz="2000" dirty="0"/>
            </a:br>
            <a:endParaRPr lang="en-US" sz="2000" dirty="0"/>
          </a:p>
          <a:p>
            <a:pPr marL="331788" indent="-331788">
              <a:lnSpc>
                <a:spcPct val="90000"/>
              </a:lnSpc>
              <a:spcBef>
                <a:spcPts val="5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Many programs interpret the contents of a file as having some special structure</a:t>
            </a:r>
          </a:p>
          <a:p>
            <a:pPr marL="731838" lvl="1" indent="-274638">
              <a:lnSpc>
                <a:spcPct val="90000"/>
              </a:lnSpc>
              <a:spcBef>
                <a:spcPts val="450"/>
              </a:spcBef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text file, sequence of integers, database records, etc.</a:t>
            </a:r>
          </a:p>
          <a:p>
            <a:pPr marL="731838" lvl="1" indent="-274638">
              <a:lnSpc>
                <a:spcPct val="90000"/>
              </a:lnSpc>
              <a:spcBef>
                <a:spcPts val="450"/>
              </a:spcBef>
              <a:buFont typeface="Times New Roman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in scientific computing, we often use binary files for efficiency in storage and data access</a:t>
            </a:r>
          </a:p>
          <a:p>
            <a:pPr marL="1131888" lvl="2" indent="-217488">
              <a:lnSpc>
                <a:spcPct val="90000"/>
              </a:lnSpc>
              <a:spcBef>
                <a:spcPts val="4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Fortran unformatted files</a:t>
            </a:r>
          </a:p>
          <a:p>
            <a:pPr marL="1131888" lvl="2" indent="-217488">
              <a:lnSpc>
                <a:spcPct val="90000"/>
              </a:lnSpc>
              <a:spcBef>
                <a:spcPts val="400"/>
              </a:spcBef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2000" dirty="0"/>
              <a:t>Scientific data formats like </a:t>
            </a:r>
            <a:r>
              <a:rPr lang="en-US" sz="2000" dirty="0" err="1"/>
              <a:t>NetCDF</a:t>
            </a:r>
            <a:r>
              <a:rPr lang="en-US" sz="2000" dirty="0"/>
              <a:t> or HDF have specific formats and provide APIs for reading and writing </a:t>
            </a:r>
          </a:p>
        </p:txBody>
      </p:sp>
    </p:spTree>
    <p:extLst>
      <p:ext uri="{BB962C8B-B14F-4D97-AF65-F5344CB8AC3E}">
        <p14:creationId xmlns:p14="http://schemas.microsoft.com/office/powerpoint/2010/main" val="39668163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File Names 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file must have a name</a:t>
            </a:r>
          </a:p>
          <a:p>
            <a:endParaRPr lang="en-US" sz="2400" dirty="0"/>
          </a:p>
          <a:p>
            <a:r>
              <a:rPr lang="en-US" sz="2400" dirty="0"/>
              <a:t>Each file in the same directory must have a unique name</a:t>
            </a:r>
          </a:p>
          <a:p>
            <a:endParaRPr lang="en-US" sz="2400" dirty="0"/>
          </a:p>
          <a:p>
            <a:r>
              <a:rPr lang="en-US" sz="2400" dirty="0"/>
              <a:t>Files that are in different directories can have the same name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Note: </a:t>
            </a:r>
            <a:r>
              <a:rPr lang="en-US" sz="2400" b="1" dirty="0"/>
              <a:t>Linux is case-sensitive</a:t>
            </a:r>
          </a:p>
          <a:p>
            <a:pPr lvl="1"/>
            <a:r>
              <a:rPr lang="en-US" sz="2400" dirty="0"/>
              <a:t>So, “</a:t>
            </a:r>
            <a:r>
              <a:rPr lang="en-US" sz="2400" dirty="0" err="1"/>
              <a:t>texas</a:t>
            </a:r>
            <a:r>
              <a:rPr lang="en-US" sz="2400" dirty="0"/>
              <a:t>-fight” is different than “Texas-Fight”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Mac caveat: </a:t>
            </a:r>
            <a:r>
              <a:rPr lang="en-US" sz="2000" b="1" dirty="0" err="1">
                <a:solidFill>
                  <a:srgbClr val="FF0000"/>
                </a:solidFill>
              </a:rPr>
              <a:t>MacOS</a:t>
            </a:r>
            <a:r>
              <a:rPr lang="en-US" sz="2000" b="1" dirty="0">
                <a:solidFill>
                  <a:srgbClr val="FF0000"/>
                </a:solidFill>
              </a:rPr>
              <a:t> is NOT </a:t>
            </a:r>
            <a:r>
              <a:rPr lang="en-US" sz="2000" b="1" dirty="0" err="1">
                <a:solidFill>
                  <a:srgbClr val="FF0000"/>
                </a:solidFill>
              </a:rPr>
              <a:t>cAsE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sEnSiTiVe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5915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Empty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an empty file</a:t>
            </a:r>
          </a:p>
          <a:p>
            <a:r>
              <a:rPr lang="en-US" dirty="0" smtClean="0"/>
              <a:t>The touch command will create an empty file</a:t>
            </a:r>
          </a:p>
          <a:p>
            <a:r>
              <a:rPr lang="en-US" dirty="0" smtClean="0"/>
              <a:t>The syntax is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touch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touch foo</a:t>
            </a:r>
          </a:p>
          <a:p>
            <a:r>
              <a:rPr lang="en-US" dirty="0"/>
              <a:t>Want more info? Read the man </a:t>
            </a:r>
            <a:r>
              <a:rPr lang="en-US" dirty="0" smtClean="0"/>
              <a:t>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in the Real World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2743200" y="1600200"/>
            <a:ext cx="3657600" cy="41549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0" rIns="91440" bIns="45720" rtlCol="0">
            <a:spAutoFit/>
          </a:bodyPr>
          <a:lstStyle/>
          <a:p>
            <a:pPr>
              <a:spcBef>
                <a:spcPts val="600"/>
              </a:spcBef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A: 97% are Linux-like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0853"/>
              </p:ext>
            </p:extLst>
          </p:nvPr>
        </p:nvGraphicFramePr>
        <p:xfrm>
          <a:off x="1143000" y="2362200"/>
          <a:ext cx="6858000" cy="35004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33969"/>
                <a:gridCol w="2213088"/>
                <a:gridCol w="2210943"/>
              </a:tblGrid>
              <a:tr h="6739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Operating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8467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of Systems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8467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Percentage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84671" anchor="ctr" horzOverflow="overflow"/>
                </a:tc>
              </a:tr>
              <a:tr h="5658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Linux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462</a:t>
                      </a: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92.4%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</a:tr>
              <a:tr h="5632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4.8%</a:t>
                      </a:r>
                    </a:p>
                  </a:txBody>
                  <a:tcPr marL="68580" marR="68580" marT="95256" anchor="ctr" horzOverflow="overflow"/>
                </a:tc>
              </a:tr>
              <a:tr h="5658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Mixed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</a:rPr>
                        <a:t>%</a:t>
                      </a: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95256" anchor="ctr" horzOverflow="overflow"/>
                </a:tc>
              </a:tr>
              <a:tr h="5658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Windows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0.4%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</a:tr>
              <a:tr h="5658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BSD Based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0.20%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DejaVu Sans" charset="0"/>
                        <a:cs typeface="DejaVu Sans" charset="0"/>
                      </a:endParaRPr>
                    </a:p>
                  </a:txBody>
                  <a:tcPr marL="68580" marR="68580" marT="95256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Directories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A </a:t>
            </a:r>
            <a:r>
              <a:rPr lang="en-US" dirty="0">
                <a:solidFill>
                  <a:srgbClr val="000099"/>
                </a:solidFill>
              </a:rPr>
              <a:t>directory</a:t>
            </a:r>
            <a:r>
              <a:rPr lang="en-US" dirty="0"/>
              <a:t> is a special kind of file - </a:t>
            </a:r>
            <a:r>
              <a:rPr lang="en-US" dirty="0" smtClean="0"/>
              <a:t>Linux </a:t>
            </a:r>
            <a:r>
              <a:rPr lang="en-US" dirty="0"/>
              <a:t>uses a directory to hold information about other files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We often think of a directory as a container that holds other files (or directories)</a:t>
            </a:r>
          </a:p>
          <a:p>
            <a:pPr marL="331788" indent="-331788">
              <a:buFont typeface="Times New Roman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Mac and Windows users can relate a </a:t>
            </a:r>
            <a:r>
              <a:rPr lang="en-US" i="1" dirty="0">
                <a:solidFill>
                  <a:srgbClr val="000099"/>
                </a:solidFill>
              </a:rPr>
              <a:t>directory</a:t>
            </a:r>
            <a:r>
              <a:rPr lang="en-US" dirty="0"/>
              <a:t> to the same idea as a </a:t>
            </a:r>
            <a:r>
              <a:rPr lang="en-US" i="1" dirty="0">
                <a:solidFill>
                  <a:srgbClr val="000099"/>
                </a:solidFill>
              </a:rPr>
              <a:t>folder</a:t>
            </a:r>
          </a:p>
          <a:p>
            <a:pPr marL="331788" indent="-331788"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79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31788" indent="-331788">
              <a:buClr>
                <a:srgbClr val="FFFFFF"/>
              </a:buClr>
              <a:buFont typeface="Arial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What is a </a:t>
            </a:r>
            <a:r>
              <a:rPr lang="en-US" i="1" dirty="0"/>
              <a:t>working directory</a:t>
            </a:r>
            <a:r>
              <a:rPr lang="en-US" dirty="0"/>
              <a:t>?</a:t>
            </a:r>
          </a:p>
          <a:p>
            <a:pPr marL="731838" lvl="1" indent="-274638">
              <a:buClr>
                <a:srgbClr val="FFFFFF"/>
              </a:buClr>
              <a:buFont typeface="Arial" pitchFamily="-110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dirty="0"/>
              <a:t>The directory your shell is currently associated with.  At anytime in the system your login is associated with a directory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pwd</a:t>
            </a:r>
            <a:r>
              <a:rPr lang="en-US" dirty="0" smtClean="0"/>
              <a:t> </a:t>
            </a:r>
            <a:r>
              <a:rPr lang="en-US" dirty="0"/>
              <a:t>– view the path of your working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ls</a:t>
            </a:r>
            <a:r>
              <a:rPr lang="en-US" dirty="0"/>
              <a:t> – view your working directory</a:t>
            </a:r>
          </a:p>
          <a:p>
            <a:pPr marL="331788" indent="-331788">
              <a:buClr>
                <a:srgbClr val="FFFFFF"/>
              </a:buClr>
              <a:buFont typeface="Arial" pitchFamily="-110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747205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my current working directory?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pwd</a:t>
            </a:r>
            <a:endParaRPr lang="en-US" sz="18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What is in this directory?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8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800" dirty="0" smtClean="0"/>
              <a:t>This command has many options, look at the man page for more info</a:t>
            </a:r>
          </a:p>
          <a:p>
            <a:pPr marL="465138" lvl="2" indent="0">
              <a:buNone/>
            </a:pPr>
            <a:r>
              <a:rPr lang="en-US" sz="18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8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800" i="1" dirty="0" smtClean="0"/>
              <a:t>Note: Use </a:t>
            </a: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i="1" dirty="0" smtClean="0"/>
              <a:t> </a:t>
            </a:r>
            <a:r>
              <a:rPr lang="en-US" sz="1800" i="1" dirty="0"/>
              <a:t>to quit out of a </a:t>
            </a:r>
            <a:r>
              <a:rPr lang="en-US" sz="1800" i="1" dirty="0" smtClean="0"/>
              <a:t>manual</a:t>
            </a:r>
          </a:p>
          <a:p>
            <a:endParaRPr lang="en-US" sz="1800" dirty="0" smtClean="0"/>
          </a:p>
          <a:p>
            <a:r>
              <a:rPr lang="en-US" sz="1800" dirty="0" smtClean="0"/>
              <a:t>Make a new directory</a:t>
            </a:r>
          </a:p>
          <a:p>
            <a:pPr marL="0" lvl="1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 marL="0" lvl="1" indent="0">
              <a:buNone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Now look at your directory</a:t>
            </a: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–l example</a:t>
            </a:r>
          </a:p>
        </p:txBody>
      </p:sp>
    </p:spTree>
    <p:extLst>
      <p:ext uri="{BB962C8B-B14F-4D97-AF65-F5344CB8AC3E}">
        <p14:creationId xmlns:p14="http://schemas.microsoft.com/office/powerpoint/2010/main" val="264088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/>
              <a:t>Linux File System (an upside-down tree)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1" y="1066802"/>
            <a:ext cx="6858001" cy="5105401"/>
            <a:chOff x="0" y="672"/>
            <a:chExt cx="5760" cy="3216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0" y="672"/>
              <a:ext cx="5760" cy="321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2688" y="864"/>
              <a:ext cx="384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/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04" y="1632"/>
              <a:ext cx="4424" cy="292"/>
              <a:chOff x="704" y="1632"/>
              <a:chExt cx="4424" cy="292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704" y="1632"/>
                <a:ext cx="616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bin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536" y="1632"/>
                <a:ext cx="660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etc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endParaRPr>
              </a:p>
            </p:txBody>
          </p:sp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2432" y="1632"/>
                <a:ext cx="960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users</a:t>
                </a:r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3584" y="1632"/>
                <a:ext cx="668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tmp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endParaRPr>
              </a:p>
            </p:txBody>
          </p:sp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4480" y="1632"/>
                <a:ext cx="648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usr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784" y="2352"/>
              <a:ext cx="4592" cy="340"/>
              <a:chOff x="784" y="2352"/>
              <a:chExt cx="4592" cy="340"/>
            </a:xfrm>
          </p:grpSpPr>
          <p:sp>
            <p:nvSpPr>
              <p:cNvPr id="39948" name="Text Box 12"/>
              <p:cNvSpPr txBox="1">
                <a:spLocks noChangeArrowheads="1"/>
              </p:cNvSpPr>
              <p:nvPr/>
            </p:nvSpPr>
            <p:spPr bwMode="auto">
              <a:xfrm>
                <a:off x="784" y="2352"/>
                <a:ext cx="1456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jlockman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endParaRPr>
              </a:p>
            </p:txBody>
          </p:sp>
          <p:sp>
            <p:nvSpPr>
              <p:cNvPr id="39949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400"/>
                <a:ext cx="1140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scully</a:t>
                </a:r>
              </a:p>
            </p:txBody>
          </p:sp>
          <p:sp>
            <p:nvSpPr>
              <p:cNvPr id="39950" name="Text Box 14"/>
              <p:cNvSpPr txBox="1">
                <a:spLocks noChangeArrowheads="1"/>
              </p:cNvSpPr>
              <p:nvPr/>
            </p:nvSpPr>
            <p:spPr bwMode="auto">
              <a:xfrm>
                <a:off x="3904" y="2400"/>
                <a:ext cx="612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bin</a:t>
                </a:r>
              </a:p>
            </p:txBody>
          </p:sp>
          <p:sp>
            <p:nvSpPr>
              <p:cNvPr id="39951" name="Text Box 15"/>
              <p:cNvSpPr txBox="1">
                <a:spLocks noChangeArrowheads="1"/>
              </p:cNvSpPr>
              <p:nvPr/>
            </p:nvSpPr>
            <p:spPr bwMode="auto">
              <a:xfrm>
                <a:off x="4736" y="2400"/>
                <a:ext cx="640" cy="2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1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itchFamily="-110" charset="0"/>
                    <a:ea typeface="DejaVu Sans" charset="0"/>
                    <a:cs typeface="DejaVu Sans" charset="0"/>
                  </a:rPr>
                  <a:t>etc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endParaRPr>
              </a:p>
            </p:txBody>
          </p:sp>
        </p:grp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92" y="3168"/>
              <a:ext cx="1296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netprog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408" y="3168"/>
              <a:ext cx="1008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linux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10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2592" y="3168"/>
              <a:ext cx="528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X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3552" y="3168"/>
              <a:ext cx="864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ls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4320" y="3168"/>
              <a:ext cx="864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1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-110" charset="0"/>
                  <a:ea typeface="DejaVu Sans" charset="0"/>
                  <a:cs typeface="DejaVu Sans" charset="0"/>
                </a:rPr>
                <a:t>who</a:t>
              </a:r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2880" y="1200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008" y="1488"/>
              <a:ext cx="3792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008" y="148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1872" y="148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2880" y="148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3936" y="148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4800" y="148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2880" y="1920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1536" y="2208"/>
              <a:ext cx="1344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1536" y="220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2880" y="220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>
              <a:off x="4224" y="220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>
              <a:off x="5040" y="2208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4224" y="2208"/>
              <a:ext cx="81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4800" y="1920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>
              <a:off x="1536" y="2688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>
              <a:off x="816" y="2976"/>
              <a:ext cx="105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auto">
            <a:xfrm>
              <a:off x="816" y="2976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1872" y="2976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>
              <a:off x="2880" y="2736"/>
              <a:ext cx="1" cy="384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3984" y="2976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8" name="Line 42"/>
            <p:cNvSpPr>
              <a:spLocks noChangeShapeType="1"/>
            </p:cNvSpPr>
            <p:nvPr/>
          </p:nvSpPr>
          <p:spPr bwMode="auto">
            <a:xfrm>
              <a:off x="4752" y="2976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3984" y="2976"/>
              <a:ext cx="768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4224" y="2688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Finding Y</a:t>
            </a:r>
            <a:r>
              <a:rPr lang="en-US" dirty="0" smtClean="0"/>
              <a:t>our </a:t>
            </a:r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dirty="0"/>
              <a:t>Each user has a home directory which can be found with: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cd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cd ~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jlockman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cd $HOME</a:t>
            </a:r>
          </a:p>
          <a:p>
            <a:pPr marL="334963" indent="-334963">
              <a:spcBef>
                <a:spcPts val="5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000" dirty="0"/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dirty="0"/>
              <a:t>The tilde character </a:t>
            </a:r>
            <a:r>
              <a:rPr lang="en-US" sz="2400" b="1" dirty="0" smtClean="0">
                <a:solidFill>
                  <a:srgbClr val="0D0D0D"/>
                </a:solidFill>
                <a:latin typeface="Courier New"/>
                <a:cs typeface="Courier New"/>
              </a:rPr>
              <a:t>~</a:t>
            </a:r>
            <a:r>
              <a:rPr lang="en-US" sz="2400" dirty="0" smtClean="0"/>
              <a:t> </a:t>
            </a:r>
            <a:r>
              <a:rPr lang="en-US" sz="2400" dirty="0"/>
              <a:t>will tell the shell to auto-complete the path statement for the </a:t>
            </a:r>
            <a:r>
              <a:rPr lang="en-US" sz="2400" b="1" dirty="0">
                <a:latin typeface="Courier New"/>
                <a:cs typeface="Courier New"/>
              </a:rPr>
              <a:t>cd</a:t>
            </a:r>
            <a:r>
              <a:rPr lang="en-US" sz="2400" dirty="0"/>
              <a:t> command</a:t>
            </a:r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$HOME </a:t>
            </a:r>
            <a:r>
              <a:rPr lang="en-US" sz="2400" dirty="0"/>
              <a:t>refers to an </a:t>
            </a:r>
            <a:r>
              <a:rPr lang="en-US" sz="2400" i="1" dirty="0"/>
              <a:t>environment variable</a:t>
            </a:r>
            <a:r>
              <a:rPr lang="en-US" sz="2400" dirty="0"/>
              <a:t> which contains the path for home.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Relative vs.. Absolute Path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Autofit/>
          </a:bodyPr>
          <a:lstStyle/>
          <a:p>
            <a:pPr marL="334963" indent="-334963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dirty="0"/>
              <a:t>Commands expect you to give them a path to a file.  Most commands will let you provide a file with a relative path, or a path relative to your working directory.</a:t>
            </a:r>
          </a:p>
          <a:p>
            <a:pPr marL="334963" indent="-334963">
              <a:lnSpc>
                <a:spcPct val="90000"/>
              </a:lnSpc>
              <a:spcBef>
                <a:spcPts val="5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000" dirty="0"/>
          </a:p>
          <a:p>
            <a:pPr marL="465138" lvl="1" indent="-277813">
              <a:lnSpc>
                <a:spcPct val="90000"/>
              </a:lnSpc>
              <a:spcBef>
                <a:spcPts val="45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../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directory </a:t>
            </a:r>
            <a:r>
              <a:rPr lang="en-US" sz="2000" dirty="0" smtClean="0"/>
              <a:t>- </a:t>
            </a:r>
            <a:r>
              <a:rPr lang="en-US" sz="2000" dirty="0"/>
              <a:t>the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..</a:t>
            </a:r>
            <a:r>
              <a:rPr lang="en-US" sz="2000" dirty="0" smtClean="0"/>
              <a:t> </a:t>
            </a:r>
            <a:r>
              <a:rPr lang="en-US" sz="2000" dirty="0"/>
              <a:t>refers to looking </a:t>
            </a:r>
            <a:r>
              <a:rPr lang="en-US" sz="2000" dirty="0" smtClean="0"/>
              <a:t>the previous </a:t>
            </a:r>
            <a:r>
              <a:rPr lang="en-US" sz="2000" dirty="0"/>
              <a:t>directory first</a:t>
            </a:r>
          </a:p>
          <a:p>
            <a:pPr marL="465138" lvl="1" indent="-277813">
              <a:lnSpc>
                <a:spcPct val="90000"/>
              </a:lnSpc>
              <a:spcBef>
                <a:spcPts val="45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./executable </a:t>
            </a:r>
            <a:r>
              <a:rPr lang="en-US" sz="2000" dirty="0" smtClean="0"/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2000" dirty="0" smtClean="0"/>
              <a:t> </a:t>
            </a:r>
            <a:r>
              <a:rPr lang="en-US" sz="2000" dirty="0"/>
              <a:t>says this directory, or our working directory</a:t>
            </a:r>
          </a:p>
          <a:p>
            <a:pPr marL="334963" indent="-334963">
              <a:lnSpc>
                <a:spcPct val="90000"/>
              </a:lnSpc>
              <a:spcBef>
                <a:spcPts val="5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000" dirty="0"/>
          </a:p>
          <a:p>
            <a:pPr marL="334963" indent="-334963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dirty="0"/>
              <a:t>Absolute, or Full paths are complete.  An easy way to know if a path is absolute </a:t>
            </a:r>
            <a:r>
              <a:rPr lang="en-US" sz="2000" dirty="0" smtClean="0"/>
              <a:t>is if it contains </a:t>
            </a:r>
            <a:r>
              <a:rPr lang="en-US" sz="2000" dirty="0"/>
              <a:t>the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2000" dirty="0" smtClean="0"/>
              <a:t> </a:t>
            </a:r>
            <a:r>
              <a:rPr lang="en-US" sz="2000" dirty="0"/>
              <a:t>character at the </a:t>
            </a:r>
            <a:r>
              <a:rPr lang="en-US" sz="2000" dirty="0" smtClean="0"/>
              <a:t>beginning</a:t>
            </a:r>
            <a:endParaRPr lang="en-US" sz="2000" dirty="0"/>
          </a:p>
          <a:p>
            <a:pPr marL="334963" indent="-334963">
              <a:lnSpc>
                <a:spcPct val="90000"/>
              </a:lnSpc>
              <a:spcBef>
                <a:spcPts val="5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000" dirty="0"/>
          </a:p>
          <a:p>
            <a:pPr marL="465138" lvl="1" indent="-277813">
              <a:lnSpc>
                <a:spcPct val="90000"/>
              </a:lnSpc>
              <a:spcBef>
                <a:spcPts val="45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/home/user/directory/executable </a:t>
            </a:r>
            <a:r>
              <a:rPr lang="en-US" sz="2000" dirty="0" smtClean="0"/>
              <a:t>- </a:t>
            </a:r>
            <a:r>
              <a:rPr lang="en-US" sz="2000" dirty="0"/>
              <a:t>a full path to file executable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More </a:t>
            </a:r>
            <a:r>
              <a:rPr lang="en-US" dirty="0" smtClean="0"/>
              <a:t>File Commands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 lnSpcReduction="10000"/>
          </a:bodyPr>
          <a:lstStyle/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cd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directory </a:t>
            </a:r>
            <a:r>
              <a:rPr lang="en-US" sz="2400" i="1" dirty="0" smtClean="0"/>
              <a:t>- </a:t>
            </a:r>
            <a:r>
              <a:rPr lang="en-US" sz="2400" dirty="0"/>
              <a:t>change your current working directory to the new path</a:t>
            </a:r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ls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–a </a:t>
            </a:r>
            <a:r>
              <a:rPr lang="en-US" sz="2400" dirty="0"/>
              <a:t>– show hidden files 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000" dirty="0"/>
              <a:t>Hidden files are files that begin with a period in the filename 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."</a:t>
            </a:r>
            <a:endParaRPr lang="en-US" sz="2000" dirty="0"/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mv</a:t>
            </a:r>
            <a:r>
              <a:rPr lang="en-US" sz="2400" dirty="0"/>
              <a:t>  - moves one file to another</a:t>
            </a:r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cp</a:t>
            </a:r>
            <a:r>
              <a:rPr lang="en-US" sz="2400" dirty="0"/>
              <a:t> – copies files or directories</a:t>
            </a:r>
          </a:p>
          <a:p>
            <a:pPr marL="334963" indent="-334963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rm</a:t>
            </a:r>
            <a:r>
              <a:rPr lang="en-US" sz="2400" dirty="0"/>
              <a:t> – remove files &amp; directories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rm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–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rf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900" i="1" dirty="0"/>
              <a:t>– </a:t>
            </a:r>
            <a:r>
              <a:rPr lang="en-US" sz="1900" dirty="0"/>
              <a:t>remove everything with no warnings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rm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–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rf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900" dirty="0"/>
              <a:t>- most dangerous command you can run!</a:t>
            </a:r>
          </a:p>
          <a:p>
            <a:pPr marL="334963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rename</a:t>
            </a:r>
            <a:r>
              <a:rPr lang="en-US" sz="2400" dirty="0"/>
              <a:t> from to filenames – can rename lots of files at once</a:t>
            </a:r>
          </a:p>
          <a:p>
            <a:pPr marL="735013" lvl="1" indent="-277813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19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rename 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file file0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file?.</a:t>
            </a:r>
            <a:r>
              <a:rPr lang="en-US" sz="19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txt</a:t>
            </a:r>
            <a:r>
              <a:rPr lang="en-US" sz="1900" dirty="0" smtClean="0"/>
              <a:t>(</a:t>
            </a:r>
            <a:r>
              <a:rPr lang="en-US" sz="1900" dirty="0"/>
              <a:t>i.e. would move file1.txt to file01.txt)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Change into your new directory “example”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 example</a:t>
            </a:r>
          </a:p>
          <a:p>
            <a:r>
              <a:rPr lang="en-US" dirty="0" smtClean="0"/>
              <a:t>List the contents of this folder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ltr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Change back to your home directory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 ..</a:t>
            </a:r>
          </a:p>
          <a:p>
            <a:r>
              <a:rPr lang="en-US" dirty="0" smtClean="0"/>
              <a:t>Move the file foo into example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mv foo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the contents of the directory “example”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ltr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example</a:t>
            </a:r>
          </a:p>
          <a:p>
            <a:r>
              <a:rPr lang="en-US" dirty="0" smtClean="0"/>
              <a:t>Create a new empty file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touch bar</a:t>
            </a:r>
          </a:p>
          <a:p>
            <a:r>
              <a:rPr lang="en-US" dirty="0" smtClean="0"/>
              <a:t>Make a copy of the file “bar” in “example”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 example</a:t>
            </a:r>
          </a:p>
          <a:p>
            <a:r>
              <a:rPr lang="en-US" dirty="0" smtClean="0"/>
              <a:t>Remove the file bar in your home directory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$HOME/bar</a:t>
            </a:r>
          </a:p>
          <a:p>
            <a:r>
              <a:rPr lang="en-US" dirty="0" smtClean="0"/>
              <a:t>Remove the directory “example” and all of it’s contents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0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Recursive Directories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4963" indent="-334963"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Oftentimes a manual will refer to </a:t>
            </a:r>
            <a:r>
              <a:rPr lang="en-US" dirty="0" smtClean="0"/>
              <a:t>recursive </a:t>
            </a:r>
            <a:r>
              <a:rPr lang="en-US" dirty="0"/>
              <a:t>actions on directories.  This means to perform an action on the given directory and recursively to all subdirectories.  </a:t>
            </a:r>
          </a:p>
          <a:p>
            <a:pPr marL="735013" lvl="1" indent="-277813"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–R source destination </a:t>
            </a:r>
            <a:r>
              <a:rPr lang="en-US" dirty="0"/>
              <a:t>– copy recursively all directories under source to destination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Unix: A Little History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2286000"/>
            <a:ext cx="8229600" cy="381370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(Body)"/>
                <a:cs typeface="Calibri (Body)"/>
              </a:rPr>
              <a:t>Unix is over 40 years old!</a:t>
            </a:r>
          </a:p>
          <a:p>
            <a:pPr marL="0" indent="0">
              <a:buNone/>
            </a:pPr>
            <a:endParaRPr lang="en-US" sz="2000" dirty="0">
              <a:latin typeface="Calibri (Body)"/>
              <a:cs typeface="Calibri (Body)"/>
            </a:endParaRPr>
          </a:p>
          <a:p>
            <a:r>
              <a:rPr lang="en-US" sz="2000" dirty="0">
                <a:latin typeface="Calibri (Body)"/>
                <a:cs typeface="Calibri (Body)"/>
              </a:rPr>
              <a:t>Unix dates back to 1969 with a group at Bell Laboratories</a:t>
            </a:r>
          </a:p>
          <a:p>
            <a:pPr marL="0" indent="0">
              <a:buNone/>
            </a:pPr>
            <a:endParaRPr lang="en-US" sz="2000" dirty="0">
              <a:latin typeface="Calibri (Body)"/>
              <a:cs typeface="Calibri (Body)"/>
            </a:endParaRPr>
          </a:p>
          <a:p>
            <a:r>
              <a:rPr lang="en-US" sz="2000" dirty="0">
                <a:latin typeface="Calibri (Body)"/>
                <a:cs typeface="Calibri (Body)"/>
              </a:rPr>
              <a:t>The original Unix operating system was written in assembler</a:t>
            </a:r>
          </a:p>
          <a:p>
            <a:pPr marL="0" indent="0">
              <a:buNone/>
            </a:pPr>
            <a:endParaRPr lang="en-US" sz="2000" dirty="0">
              <a:latin typeface="Calibri (Body)"/>
              <a:cs typeface="Calibri (Body)"/>
            </a:endParaRPr>
          </a:p>
          <a:p>
            <a:r>
              <a:rPr lang="en-US" sz="2000" dirty="0">
                <a:latin typeface="Calibri (Body)"/>
                <a:cs typeface="Calibri (Body)"/>
              </a:rPr>
              <a:t>First 1972 Unix installations had 3 users and a 500KB disk</a:t>
            </a:r>
          </a:p>
        </p:txBody>
      </p:sp>
    </p:spTree>
    <p:extLst>
      <p:ext uri="{BB962C8B-B14F-4D97-AF65-F5344CB8AC3E}">
        <p14:creationId xmlns:p14="http://schemas.microsoft.com/office/powerpoint/2010/main" val="625926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Poking around in $HOME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4963" indent="-334963"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How much space do I have?</a:t>
            </a:r>
          </a:p>
          <a:p>
            <a:pPr marL="735013" lvl="1" indent="-277813"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quota</a:t>
            </a:r>
            <a:r>
              <a:rPr lang="en-US" dirty="0"/>
              <a:t> – command to see all quotas for your directories are, if any.</a:t>
            </a:r>
          </a:p>
          <a:p>
            <a:pPr marL="334963" indent="-334963">
              <a:spcBef>
                <a:spcPts val="6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 marL="334963" indent="-334963"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How much space am I taking up?</a:t>
            </a:r>
          </a:p>
          <a:p>
            <a:pPr marL="735013" lvl="1" indent="-277813"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du</a:t>
            </a:r>
            <a:r>
              <a:rPr lang="en-US" dirty="0"/>
              <a:t>  - command to find out how much space a folder or directory uses.</a:t>
            </a:r>
          </a:p>
          <a:p>
            <a:pPr marL="735013" lvl="1" indent="-277813"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df</a:t>
            </a:r>
            <a:r>
              <a:rPr lang="en-US" dirty="0"/>
              <a:t> – display space information for the entire system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Helpful Hints on Space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4963" indent="-334963"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Almost all commands that deal with file space will display information in Kilobytes, or Bytes.  Nobody finds this useful.</a:t>
            </a:r>
          </a:p>
          <a:p>
            <a:pPr marL="334963" indent="-334963">
              <a:buClr>
                <a:srgbClr val="FFFFFF"/>
              </a:buClr>
              <a:buFont typeface="Arial" pitchFamily="-110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Many commands will support a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-h</a:t>
            </a:r>
            <a:r>
              <a:rPr lang="en-US" dirty="0" smtClean="0"/>
              <a:t> </a:t>
            </a:r>
            <a:r>
              <a:rPr lang="en-US" dirty="0"/>
              <a:t>option for “Human Readable” formatting.  </a:t>
            </a:r>
          </a:p>
          <a:p>
            <a:pPr marL="334963" indent="-334963"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 marL="735013" lvl="1" indent="-277813">
              <a:buClr>
                <a:srgbClr val="FFFFFF"/>
              </a:buClr>
              <a:buFont typeface="Arial" pitchFamily="-110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lh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- </a:t>
            </a:r>
            <a:r>
              <a:rPr lang="en-US" dirty="0"/>
              <a:t>displays the working directory files with a long listing format, using “human readable” notation for space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Permissions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4963" indent="-334963">
              <a:lnSpc>
                <a:spcPct val="90000"/>
              </a:lnSpc>
              <a:spcBef>
                <a:spcPts val="600"/>
              </a:spcBef>
              <a:buSzPct val="45000"/>
              <a:buFont typeface="Wingdings" pitchFamily="-110" charset="2"/>
              <a:buChar char="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dirty="0"/>
              <a:t>Linux systems are multi-user environments where many users run programs and share data.  Files and directories have three levels of permissions: World, Group, and User.</a:t>
            </a:r>
          </a:p>
          <a:p>
            <a:pPr marL="334963" indent="-334963">
              <a:lnSpc>
                <a:spcPct val="90000"/>
              </a:lnSpc>
              <a:spcBef>
                <a:spcPts val="6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400" dirty="0"/>
          </a:p>
          <a:p>
            <a:pPr marL="334963" indent="-334963">
              <a:lnSpc>
                <a:spcPct val="90000"/>
              </a:lnSpc>
              <a:spcBef>
                <a:spcPts val="600"/>
              </a:spcBef>
              <a:buSzPct val="45000"/>
              <a:buFont typeface="Wingdings" pitchFamily="-110" charset="2"/>
              <a:buChar char="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dirty="0"/>
              <a:t>The types of permissions a file can contain are: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1532"/>
              </p:ext>
            </p:extLst>
          </p:nvPr>
        </p:nvGraphicFramePr>
        <p:xfrm>
          <a:off x="2209800" y="4038600"/>
          <a:ext cx="4666059" cy="1011238"/>
        </p:xfrm>
        <a:graphic>
          <a:graphicData uri="http://schemas.openxmlformats.org/drawingml/2006/table">
            <a:tbl>
              <a:tblPr/>
              <a:tblGrid>
                <a:gridCol w="1381125"/>
                <a:gridCol w="1382315"/>
                <a:gridCol w="1902619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Read Permissions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Write Permissions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Execute Permissions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r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w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x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Permissions Cont.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34963" indent="-334963">
              <a:spcBef>
                <a:spcPts val="700"/>
              </a:spcBef>
              <a:buSzPct val="45000"/>
              <a:buFont typeface="Wingdings" pitchFamily="-110" charset="2"/>
              <a:buChar char="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File permissions are arranged in three groups of three characters.</a:t>
            </a:r>
          </a:p>
          <a:p>
            <a:pPr marL="334963" indent="-334963">
              <a:spcBef>
                <a:spcPts val="700"/>
              </a:spcBef>
              <a:buSzPct val="45000"/>
              <a:buFont typeface="Wingdings" pitchFamily="-110" charset="2"/>
              <a:buChar char="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In this example the owner can read &amp; write a file, while others have read </a:t>
            </a:r>
            <a:r>
              <a:rPr lang="en-US" dirty="0" smtClean="0">
                <a:ea typeface="DejaVu Sans" charset="0"/>
                <a:cs typeface="DejaVu Sans" charset="0"/>
              </a:rPr>
              <a:t>access</a:t>
            </a:r>
            <a:endParaRPr lang="en-US" dirty="0">
              <a:ea typeface="DejaVu Sans" charset="0"/>
              <a:cs typeface="DejaVu Sans" charset="0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14550" y="1752600"/>
            <a:ext cx="49149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08840"/>
              </p:ext>
            </p:extLst>
          </p:nvPr>
        </p:nvGraphicFramePr>
        <p:xfrm>
          <a:off x="1905000" y="3810000"/>
          <a:ext cx="5660231" cy="1021942"/>
        </p:xfrm>
        <a:graphic>
          <a:graphicData uri="http://schemas.openxmlformats.org/drawingml/2006/table">
            <a:tbl>
              <a:tblPr/>
              <a:tblGrid>
                <a:gridCol w="1885950"/>
                <a:gridCol w="1887141"/>
                <a:gridCol w="188714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User (owner)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Group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Others (everyone else)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rw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-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r--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DejaVu Sans" charset="0"/>
                          <a:cs typeface="Courier New"/>
                        </a:rPr>
                        <a:t>r--</a:t>
                      </a:r>
                    </a:p>
                  </a:txBody>
                  <a:tcPr marL="68580" marR="68580" marT="54431"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Changing Permissions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0" indent="0"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chmod</a:t>
            </a:r>
            <a:r>
              <a:rPr lang="en-US" dirty="0"/>
              <a:t> – change permissions on a file or directory</a:t>
            </a:r>
          </a:p>
          <a:p>
            <a:pPr marL="0" indent="0"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0" indent="0"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chgrp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chown</a:t>
            </a:r>
            <a:r>
              <a:rPr lang="en-US" dirty="0"/>
              <a:t> – change group ownership to another group (only the </a:t>
            </a:r>
            <a:r>
              <a:rPr lang="en-US" dirty="0" err="1"/>
              <a:t>superuser</a:t>
            </a:r>
            <a:r>
              <a:rPr lang="en-US" dirty="0"/>
              <a:t> can change the owner)</a:t>
            </a:r>
          </a:p>
          <a:p>
            <a:pPr marL="0" indent="0"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427038" lvl="1" indent="-215900"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Both options support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-R</a:t>
            </a:r>
            <a:r>
              <a:rPr lang="en-US" dirty="0" smtClean="0"/>
              <a:t> </a:t>
            </a:r>
            <a:r>
              <a:rPr lang="en-US" dirty="0"/>
              <a:t>for recursion.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What e</a:t>
            </a:r>
            <a:r>
              <a:rPr lang="en-US" dirty="0" smtClean="0"/>
              <a:t>veryone else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up </a:t>
            </a:r>
            <a:r>
              <a:rPr lang="en-US" dirty="0" smtClean="0"/>
              <a:t>to...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0" indent="0">
              <a:spcBef>
                <a:spcPts val="600"/>
              </a:spcBef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top</a:t>
            </a:r>
            <a:r>
              <a:rPr lang="en-US" dirty="0"/>
              <a:t> – show a detailed, refreshed, description of running processes on a system.</a:t>
            </a:r>
          </a:p>
          <a:p>
            <a:pPr marL="0" indent="0">
              <a:spcBef>
                <a:spcPts val="600"/>
              </a:spcBef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uptime</a:t>
            </a:r>
            <a:r>
              <a:rPr lang="en-US" dirty="0"/>
              <a:t> – show the system load and how long the system has been up.</a:t>
            </a:r>
          </a:p>
          <a:p>
            <a:pPr marL="0" indent="0"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load</a:t>
            </a:r>
            <a:r>
              <a:rPr lang="en-US" dirty="0" smtClean="0"/>
              <a:t> </a:t>
            </a:r>
            <a:r>
              <a:rPr lang="en-US" dirty="0"/>
              <a:t>is a number based on utility of the </a:t>
            </a:r>
            <a:r>
              <a:rPr lang="en-US" dirty="0" err="1"/>
              <a:t>cpu’s</a:t>
            </a:r>
            <a:r>
              <a:rPr lang="en-US" dirty="0"/>
              <a:t> of the system.  A load of 1 indicates full load for one </a:t>
            </a:r>
            <a:r>
              <a:rPr lang="en-US" dirty="0" err="1" smtClean="0"/>
              <a:t>cpu</a:t>
            </a:r>
            <a:endParaRPr lang="en-US" dirty="0"/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8899"/>
              </p:ext>
            </p:extLst>
          </p:nvPr>
        </p:nvGraphicFramePr>
        <p:xfrm>
          <a:off x="533400" y="4495800"/>
          <a:ext cx="7772400" cy="1031875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0318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login1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 </a:t>
                      </a:r>
                      <a:r>
                        <a:rPr 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uptime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7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13:21:28 up 13 days, 20:12, 23 users,  load average: 2.11, 1.63, 0.91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7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3213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Badly Behaving Processes</a:t>
            </a:r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Commands or programs on the system are identified by their filename and by a process ID which is a unique identifier.</a:t>
            </a:r>
          </a:p>
          <a:p>
            <a:pPr lvl="1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-au </a:t>
            </a:r>
            <a:r>
              <a:rPr lang="en-US" dirty="0" smtClean="0"/>
              <a:t>-&gt;  display process information on the system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kill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pid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-&gt;  terminates the process id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^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dirty="0"/>
              <a:t>(</a:t>
            </a:r>
            <a:r>
              <a:rPr lang="en-US" dirty="0" err="1"/>
              <a:t>control+c</a:t>
            </a:r>
            <a:r>
              <a:rPr lang="en-US" dirty="0"/>
              <a:t>) terminates the running program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^d </a:t>
            </a:r>
            <a:r>
              <a:rPr lang="en-US" dirty="0" smtClean="0"/>
              <a:t>(</a:t>
            </a:r>
            <a:r>
              <a:rPr lang="en-US" dirty="0" err="1" smtClean="0"/>
              <a:t>control+d</a:t>
            </a:r>
            <a:r>
              <a:rPr lang="en-US" dirty="0" smtClean="0"/>
              <a:t>) terminates your session.</a:t>
            </a:r>
          </a:p>
          <a:p>
            <a:r>
              <a:rPr lang="en-US" dirty="0" smtClean="0"/>
              <a:t>Only you and the </a:t>
            </a:r>
            <a:r>
              <a:rPr lang="en-US" dirty="0" err="1" smtClean="0"/>
              <a:t>superuser</a:t>
            </a:r>
            <a:r>
              <a:rPr lang="en-US" dirty="0" smtClean="0"/>
              <a:t> (root) has permissions to kill processes you own.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Program Options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must run a command in the background with the ampersand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&amp;</a:t>
            </a:r>
            <a:r>
              <a:rPr lang="en-US" dirty="0"/>
              <a:t>)</a:t>
            </a:r>
            <a:r>
              <a:rPr lang="en-US" dirty="0" smtClean="0"/>
              <a:t> character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command –options &amp;</a:t>
            </a:r>
          </a:p>
          <a:p>
            <a:pPr lvl="1">
              <a:buNone/>
            </a:pPr>
            <a:r>
              <a:rPr lang="en-US" dirty="0" smtClean="0"/>
              <a:t>runs command in background, prompt returns immediately</a:t>
            </a:r>
          </a:p>
          <a:p>
            <a:r>
              <a:rPr lang="en-US" dirty="0" smtClean="0"/>
              <a:t>Match zero or more characters wildcard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*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cp * destination</a:t>
            </a:r>
          </a:p>
          <a:p>
            <a:pPr lvl="1">
              <a:buNone/>
            </a:pPr>
            <a:r>
              <a:rPr lang="en-US" dirty="0" smtClean="0"/>
              <a:t>copy everything to destination</a:t>
            </a:r>
          </a:p>
          <a:p>
            <a:pPr lvl="1">
              <a:buNone/>
            </a:pPr>
            <a:r>
              <a:rPr lang="en-US" dirty="0" smtClean="0"/>
              <a:t>This option can get you into trouble if misused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Foreground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^z </a:t>
            </a:r>
            <a:r>
              <a:rPr lang="en-US" dirty="0"/>
              <a:t>(</a:t>
            </a:r>
            <a:r>
              <a:rPr lang="en-US" dirty="0" err="1" smtClean="0"/>
              <a:t>control+z</a:t>
            </a:r>
            <a:r>
              <a:rPr lang="en-US" dirty="0" smtClean="0"/>
              <a:t>) suspends the active job</a:t>
            </a:r>
          </a:p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bg</a:t>
            </a:r>
            <a:r>
              <a:rPr lang="en-US" dirty="0" smtClean="0"/>
              <a:t> – resumes a suspended job in the background and returns you to the command prompt</a:t>
            </a:r>
          </a:p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fg</a:t>
            </a:r>
            <a:r>
              <a:rPr lang="en-US" dirty="0" smtClean="0"/>
              <a:t> – resumes a background job in the foreground so you can interact with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Editing and Reading </a:t>
            </a:r>
            <a:r>
              <a:rPr lang="en-US" dirty="0"/>
              <a:t>Files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b="1" dirty="0" err="1"/>
              <a:t>emacs</a:t>
            </a:r>
            <a:r>
              <a:rPr lang="en-US" sz="2400" dirty="0"/>
              <a:t> vs. </a:t>
            </a:r>
            <a:r>
              <a:rPr lang="en-US" sz="2400" b="1" dirty="0"/>
              <a:t>vim</a:t>
            </a:r>
          </a:p>
          <a:p>
            <a:pPr marL="428625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/>
              <a:t>Among the largest ‘nerd battle’ in </a:t>
            </a:r>
            <a:r>
              <a:rPr lang="en-US" sz="2000" dirty="0" smtClean="0"/>
              <a:t>history known as the “Editor War”</a:t>
            </a:r>
            <a:r>
              <a:rPr lang="en-US" sz="2000" baseline="30000" dirty="0" smtClean="0"/>
              <a:t>[0]</a:t>
            </a:r>
            <a:r>
              <a:rPr lang="en-US" sz="2000" dirty="0" smtClean="0"/>
              <a:t>.  </a:t>
            </a:r>
          </a:p>
          <a:p>
            <a:pPr marL="428625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b="1" dirty="0" err="1" smtClean="0"/>
              <a:t>emacs</a:t>
            </a:r>
            <a:r>
              <a:rPr lang="en-US" sz="2000" dirty="0" smtClean="0"/>
              <a:t> </a:t>
            </a:r>
            <a:r>
              <a:rPr lang="en-US" sz="2000" dirty="0"/>
              <a:t>relies heavily on key-chords (multiple key strokes), while </a:t>
            </a:r>
            <a:r>
              <a:rPr lang="en-US" sz="2000" b="1" dirty="0"/>
              <a:t>vim</a:t>
            </a:r>
            <a:r>
              <a:rPr lang="en-US" sz="2000" dirty="0"/>
              <a:t> is mode based.  (editor mode vs. command mode)</a:t>
            </a:r>
          </a:p>
          <a:p>
            <a:pPr marL="428625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b="1" dirty="0"/>
              <a:t>vim</a:t>
            </a:r>
            <a:r>
              <a:rPr lang="en-US" sz="2000" dirty="0"/>
              <a:t> users tend to enter and exit the editor repeatedly, and use the Linux shell for complex tasks, whereas </a:t>
            </a:r>
            <a:r>
              <a:rPr lang="en-US" sz="2000" b="1" dirty="0" err="1"/>
              <a:t>emacs</a:t>
            </a:r>
            <a:r>
              <a:rPr lang="en-US" sz="2000" dirty="0"/>
              <a:t> users usually remain within the editor and use </a:t>
            </a:r>
            <a:r>
              <a:rPr lang="en-US" sz="2000" b="1" dirty="0" err="1"/>
              <a:t>emacs</a:t>
            </a:r>
            <a:r>
              <a:rPr lang="en-US" sz="2000" dirty="0"/>
              <a:t> itself for complex tasks</a:t>
            </a:r>
          </a:p>
          <a:p>
            <a:pPr marL="28575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400" b="1" dirty="0"/>
              <a:t>less</a:t>
            </a:r>
            <a:endParaRPr lang="en-US" sz="2400" dirty="0"/>
          </a:p>
          <a:p>
            <a:pPr marL="428625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-110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/>
              <a:t>If you only need to read a file (not edit it), programs like less give you “read only” access and a simplified interface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smtClean="0"/>
              <a:t>[0] -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en.wikipedia.org/wiki/Editor_war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</a:t>
            </a:r>
            <a:br>
              <a:rPr lang="en-US" dirty="0" smtClean="0"/>
            </a:br>
            <a:r>
              <a:rPr lang="en-US" sz="4000" dirty="0"/>
              <a:t>Bringing Unix to the Desktop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Unix was very expensive</a:t>
            </a:r>
          </a:p>
          <a:p>
            <a:r>
              <a:rPr lang="en-US" dirty="0" smtClean="0"/>
              <a:t>Microsoft DOS was the mainstream OS</a:t>
            </a:r>
          </a:p>
          <a:p>
            <a:r>
              <a:rPr lang="en-US" dirty="0" smtClean="0"/>
              <a:t>MINIX, tried but was not a full port</a:t>
            </a:r>
          </a:p>
          <a:p>
            <a:r>
              <a:rPr lang="en-US" dirty="0" smtClean="0"/>
              <a:t>An open source solution was needed!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82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Searching for files</a:t>
            </a:r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6550" indent="-336550">
              <a:spcBef>
                <a:spcPts val="600"/>
              </a:spcBef>
              <a:buClr>
                <a:srgbClr val="FFFFFF"/>
              </a:buClr>
              <a:buFont typeface="Arial" pitchFamily="-110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400" dirty="0"/>
              <a:t>A large majority of activity on Linux systems involve searching for files and </a:t>
            </a:r>
            <a:r>
              <a:rPr lang="en-US" sz="2400" dirty="0" smtClean="0"/>
              <a:t>information</a:t>
            </a:r>
            <a:endParaRPr lang="en-US" sz="2400" dirty="0"/>
          </a:p>
          <a:p>
            <a:pPr marL="736600" lvl="1" indent="-279400">
              <a:spcBef>
                <a:spcPts val="500"/>
              </a:spcBef>
              <a:buClr>
                <a:srgbClr val="FFFFFF"/>
              </a:buClr>
              <a:buFont typeface="Arial" pitchFamily="-110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find</a:t>
            </a:r>
            <a:r>
              <a:rPr lang="en-US" sz="2000" dirty="0"/>
              <a:t> – utility to find files 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3643"/>
              </p:ext>
            </p:extLst>
          </p:nvPr>
        </p:nvGraphicFramePr>
        <p:xfrm>
          <a:off x="1943101" y="3124201"/>
          <a:ext cx="5144690" cy="3339200"/>
        </p:xfrm>
        <a:graphic>
          <a:graphicData uri="http://schemas.openxmlformats.org/drawingml/2006/table">
            <a:tbl>
              <a:tblPr/>
              <a:tblGrid>
                <a:gridCol w="514469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login1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$ find . -name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foobar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DejaVu Sans" charset="0"/>
                        <a:cs typeface="Courier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./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test_dir/foobar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DejaVu Sans" charset="0"/>
                        <a:cs typeface="Courier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login1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$ cat ./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test_dir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/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foobar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 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=======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*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	This is the file I searched for!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* 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DejaVu Sans" charset="0"/>
                          <a:cs typeface="Courier"/>
                        </a:rPr>
                        <a:t>=======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0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DejaVu Sans" charset="0"/>
                        <a:cs typeface="Courier"/>
                      </a:endParaRPr>
                    </a:p>
                  </a:txBody>
                  <a:tcPr marL="68580" marR="68580" marT="29987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66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Input and Output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39725" indent="-339725">
              <a:buSzPct val="45000"/>
              <a:buFont typeface="Wingdings" pitchFamily="-110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/>
              <a:t>Programs and commands can contain an input and output.  These are called ‘streams’.  Linux programming is oftentimes stream </a:t>
            </a:r>
            <a:r>
              <a:rPr lang="en-US" sz="2400" dirty="0" smtClean="0"/>
              <a:t>based</a:t>
            </a:r>
          </a:p>
          <a:p>
            <a:pPr marL="339725" indent="-339725">
              <a:buSzPct val="45000"/>
              <a:buFont typeface="Wingdings" pitchFamily="-110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Programs </a:t>
            </a:r>
            <a:r>
              <a:rPr lang="en-US" dirty="0"/>
              <a:t>also have an error output. We will see later how to catch the error </a:t>
            </a:r>
            <a:r>
              <a:rPr lang="en-US" dirty="0" smtClean="0"/>
              <a:t>output</a:t>
            </a:r>
          </a:p>
          <a:p>
            <a:pPr marL="339725" indent="-339725">
              <a:buSzPct val="45000"/>
              <a:buFont typeface="Wingdings" pitchFamily="-110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339725" indent="3175">
              <a:spcBef>
                <a:spcPts val="600"/>
              </a:spcBef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STDIN</a:t>
            </a:r>
            <a:r>
              <a:rPr lang="en-US" sz="2000" dirty="0"/>
              <a:t> – ‘standard input,’ or input from the keyboard</a:t>
            </a:r>
          </a:p>
          <a:p>
            <a:pPr marL="339725" indent="3175">
              <a:spcBef>
                <a:spcPts val="600"/>
              </a:spcBef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STDOUT</a:t>
            </a:r>
            <a:r>
              <a:rPr lang="en-US" sz="2000" b="1" dirty="0"/>
              <a:t> </a:t>
            </a:r>
            <a:r>
              <a:rPr lang="en-US" sz="2000" dirty="0"/>
              <a:t>– ‘standard output,’ or output to the screen</a:t>
            </a:r>
          </a:p>
          <a:p>
            <a:pPr marL="339725" indent="3175">
              <a:spcBef>
                <a:spcPts val="600"/>
              </a:spcBef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STDERR</a:t>
            </a:r>
            <a:r>
              <a:rPr lang="en-US" sz="2000" dirty="0"/>
              <a:t> – ‘standard error,’ error output which is sent to the </a:t>
            </a:r>
            <a:r>
              <a:rPr lang="en-US" sz="2000" dirty="0" smtClean="0"/>
              <a:t>screen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Redirection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Oftentimes we want to save output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2400" dirty="0"/>
              <a:t>) from a program to a file.  This can be done with the ‘redirection’ </a:t>
            </a:r>
            <a:r>
              <a:rPr lang="en-US" sz="2400" dirty="0" smtClean="0"/>
              <a:t>operator</a:t>
            </a:r>
            <a:endParaRPr lang="en-US" sz="2400" dirty="0"/>
          </a:p>
          <a:p>
            <a:pPr lvl="1">
              <a:buNone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/>
              <a:t>using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operator we redirect the output from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400" dirty="0"/>
              <a:t> to file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Similarly, we can append the output to a file instead of rewriting it with a double </a:t>
            </a:r>
            <a:r>
              <a:rPr lang="en-US" sz="2400" b="1" dirty="0" smtClean="0">
                <a:solidFill>
                  <a:srgbClr val="0D0D0D"/>
                </a:solidFill>
                <a:latin typeface="Courier New"/>
                <a:cs typeface="Courier New"/>
              </a:rPr>
              <a:t>&gt;&gt;</a:t>
            </a:r>
            <a:endParaRPr lang="en-US" sz="2400" dirty="0"/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myfile</a:t>
            </a:r>
            <a:endParaRPr lang="en-US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lvl="1" indent="-404813">
              <a:buNone/>
              <a:tabLst>
                <a:tab pos="460375" algn="l"/>
              </a:tabLst>
            </a:pPr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operator we append the output </a:t>
            </a:r>
            <a:r>
              <a:rPr lang="en-US" sz="2400" dirty="0" smtClean="0"/>
              <a:t>from</a:t>
            </a:r>
          </a:p>
          <a:p>
            <a:pPr lvl="1" indent="-282575">
              <a:buNone/>
              <a:tabLst>
                <a:tab pos="460375" algn="l"/>
              </a:tabLst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400" dirty="0" smtClean="0"/>
              <a:t> </a:t>
            </a:r>
            <a:r>
              <a:rPr lang="en-US" sz="2400" dirty="0"/>
              <a:t>to file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Redirection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Input can also be given to a command from a file instead of typing it to the screen, which would be impractical.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4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4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programinput</a:t>
            </a:r>
            <a:endParaRPr lang="en-US" sz="24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command series starts with </a:t>
            </a:r>
            <a:r>
              <a:rPr lang="en-US" dirty="0" err="1" smtClean="0"/>
              <a:t>myprogram</a:t>
            </a:r>
            <a:r>
              <a:rPr lang="en-US" dirty="0" smtClean="0"/>
              <a:t> which takes input from the keyboard (</a:t>
            </a:r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stdin</a:t>
            </a:r>
            <a:r>
              <a:rPr lang="en-US" dirty="0" smtClean="0"/>
              <a:t>).  </a:t>
            </a:r>
            <a:r>
              <a:rPr lang="en-US" dirty="0" err="1" smtClean="0"/>
              <a:t>programinput</a:t>
            </a:r>
            <a:r>
              <a:rPr lang="en-US" dirty="0" smtClean="0"/>
              <a:t> is printed to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stdout</a:t>
            </a:r>
            <a:r>
              <a:rPr lang="en-US" dirty="0" smtClean="0"/>
              <a:t>, which is redirected to a command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myprogram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Using a pipe operator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dirty="0" smtClean="0"/>
              <a:t>) commands can be linked together.  The pipe will link the standard output from one command to the standard input of another.</a:t>
            </a:r>
          </a:p>
          <a:p>
            <a:endParaRPr lang="en-US" dirty="0" smtClean="0"/>
          </a:p>
          <a:p>
            <a:r>
              <a:rPr lang="en-US" dirty="0" smtClean="0"/>
              <a:t>Helpful for using multiple commands together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sz="3200" dirty="0">
                <a:cs typeface="Courier"/>
              </a:rPr>
              <a:t>: 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-1 ./* |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-l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729"/>
            <a:ext cx="8229600" cy="319987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head file.txt </a:t>
            </a:r>
          </a:p>
          <a:p>
            <a:pPr lvl="1"/>
            <a:r>
              <a:rPr lang="en-US" dirty="0" smtClean="0"/>
              <a:t>prints the first 10 lines of a file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tail -n 5 file.txt </a:t>
            </a:r>
          </a:p>
          <a:p>
            <a:pPr lvl="1"/>
            <a:r>
              <a:rPr lang="en-US" dirty="0" smtClean="0"/>
              <a:t>prints the last 5 lines of a file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/>
              <a:t>prints your command history</a:t>
            </a:r>
          </a:p>
        </p:txBody>
      </p:sp>
    </p:spTree>
    <p:extLst>
      <p:ext uri="{BB962C8B-B14F-4D97-AF65-F5344CB8AC3E}">
        <p14:creationId xmlns:p14="http://schemas.microsoft.com/office/powerpoint/2010/main" val="192497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history |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This command will pipe the output of “history” to the command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/>
              <a:t> </a:t>
            </a:r>
            <a:r>
              <a:rPr lang="en-US" sz="2400" dirty="0"/>
              <a:t>which will search for instances of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Bash “Reverse Intelligent Search”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447800"/>
            <a:ext cx="8229600" cy="449897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bash </a:t>
            </a:r>
            <a:r>
              <a:rPr lang="en-US" sz="2400" dirty="0" err="1" smtClean="0"/>
              <a:t>keybinding</a:t>
            </a:r>
            <a:r>
              <a:rPr lang="en-US" sz="2400" dirty="0" smtClean="0"/>
              <a:t> is so important for developer’s productivity it’s well worth repeating over and over again.</a:t>
            </a:r>
            <a:endParaRPr lang="en-US" sz="2400" dirty="0"/>
          </a:p>
          <a:p>
            <a:r>
              <a:rPr lang="en-US" sz="2400" dirty="0" smtClean="0"/>
              <a:t>Search your history in bash, just press </a:t>
            </a:r>
            <a:r>
              <a:rPr lang="en-US" sz="2400" b="1" i="1" dirty="0" smtClean="0"/>
              <a:t>Ctrl-R</a:t>
            </a:r>
            <a:r>
              <a:rPr lang="en-US" sz="2400" i="1" dirty="0" smtClean="0"/>
              <a:t> </a:t>
            </a:r>
            <a:r>
              <a:rPr lang="en-US" sz="2400" dirty="0" smtClean="0"/>
              <a:t>to do a reverse intelligent search</a:t>
            </a:r>
          </a:p>
          <a:p>
            <a:r>
              <a:rPr lang="en-US" sz="2400" dirty="0" smtClean="0"/>
              <a:t>Once you have found the command you have a few options:</a:t>
            </a:r>
          </a:p>
          <a:p>
            <a:pPr lvl="1"/>
            <a:r>
              <a:rPr lang="en-US" sz="2000" dirty="0" smtClean="0"/>
              <a:t>Run it verbatim – just press </a:t>
            </a:r>
            <a:r>
              <a:rPr lang="en-US" sz="2000" b="1" i="1" dirty="0" smtClean="0"/>
              <a:t>ENTER</a:t>
            </a:r>
            <a:endParaRPr lang="en-US" sz="2000" dirty="0" smtClean="0"/>
          </a:p>
          <a:p>
            <a:pPr lvl="1"/>
            <a:r>
              <a:rPr lang="en-US" sz="2000" dirty="0" smtClean="0"/>
              <a:t>Edit it before running – use the arrow keys to navigate to the point you want to edit</a:t>
            </a:r>
          </a:p>
          <a:p>
            <a:pPr lvl="1"/>
            <a:r>
              <a:rPr lang="en-US" sz="2000" dirty="0" smtClean="0"/>
              <a:t>Cycle through other commands that match the letters you’ve typed – press </a:t>
            </a:r>
            <a:r>
              <a:rPr lang="en-US" sz="2000" b="1" i="1" dirty="0" smtClean="0"/>
              <a:t>Ctrl-R </a:t>
            </a:r>
            <a:r>
              <a:rPr lang="en-US" sz="2000" dirty="0" smtClean="0"/>
              <a:t>successively</a:t>
            </a:r>
          </a:p>
          <a:p>
            <a:pPr lvl="1"/>
            <a:r>
              <a:rPr lang="en-US" sz="2000" dirty="0" smtClean="0"/>
              <a:t>Quit the search and back to the command line empty-handed – press </a:t>
            </a:r>
            <a:r>
              <a:rPr lang="en-US" sz="2000" b="1" i="1" dirty="0" smtClean="0"/>
              <a:t>Ctrl-G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28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Compression </a:t>
            </a:r>
            <a:r>
              <a:rPr lang="en-US" dirty="0" smtClean="0"/>
              <a:t>Using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gzip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9200" y="1600728"/>
            <a:ext cx="7467600" cy="4498975"/>
          </a:xfrm>
          <a:ln/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Courier New" pitchFamily="49" charset="0"/>
            </a:endParaRP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login1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$ du -h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bigfile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32K	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bigfile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login1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$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gzip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bigfile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login1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$ du -h bigfile.gz 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4.0K	bigfile.gz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36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Linux </a:t>
            </a:r>
            <a:r>
              <a:rPr lang="en-US" dirty="0"/>
              <a:t>vs</a:t>
            </a:r>
            <a:r>
              <a:rPr lang="en-US" dirty="0" smtClean="0"/>
              <a:t>. </a:t>
            </a:r>
            <a:r>
              <a:rPr lang="en-US" dirty="0"/>
              <a:t>Windows files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sz="quarter" idx="11"/>
          </p:nvPr>
        </p:nvSpPr>
        <p:spPr>
          <a:ln/>
        </p:spPr>
        <p:txBody>
          <a:bodyPr/>
          <a:lstStyle/>
          <a:p>
            <a:pPr marL="338138" indent="-338138">
              <a:buFont typeface="Arial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/>
              <a:t>File formats are different between the two operating systems</a:t>
            </a:r>
          </a:p>
          <a:p>
            <a:pPr marL="338138" indent="-338138">
              <a:buFont typeface="Arial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/>
              <a:t>Use the </a:t>
            </a:r>
            <a:r>
              <a:rPr lang="en-US" dirty="0" smtClean="0"/>
              <a:t>Linux </a:t>
            </a:r>
            <a:r>
              <a:rPr lang="en-US" dirty="0"/>
              <a:t>command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dos2unix</a:t>
            </a:r>
            <a:r>
              <a:rPr lang="en-US" dirty="0"/>
              <a:t> to convert files – especially script files - created on Windows, so they will work on </a:t>
            </a:r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/>
              <a:t>1990’s Movers and Shakers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1371600" y="1676400"/>
            <a:ext cx="6400800" cy="1828272"/>
          </a:xfrm>
          <a:ln/>
        </p:spPr>
        <p:txBody>
          <a:bodyPr vert="horz" lIns="91440" tIns="0" rIns="91440" bIns="45720" rtlCol="0" anchor="t">
            <a:normAutofit/>
          </a:bodyPr>
          <a:lstStyle/>
          <a:p>
            <a:pPr marL="330200" indent="-330200"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/>
              <a:t>Richard Stallman, father of the GNU </a:t>
            </a:r>
            <a:r>
              <a:rPr lang="en-US" dirty="0" smtClean="0"/>
              <a:t>Project</a:t>
            </a:r>
          </a:p>
          <a:p>
            <a:pPr marL="330200" indent="-330200"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/>
              <a:t>Linus Torvalds</a:t>
            </a:r>
          </a:p>
          <a:p>
            <a:pPr marL="330200" indent="-330200" algn="ctr"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600728"/>
            <a:ext cx="8686800" cy="4498975"/>
          </a:xfrm>
        </p:spPr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scp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b="1" dirty="0" smtClean="0"/>
              <a:t> </a:t>
            </a:r>
            <a:r>
              <a:rPr lang="en-US" dirty="0" smtClean="0"/>
              <a:t>are simple file transfer tools.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scp</a:t>
            </a:r>
            <a:r>
              <a:rPr lang="en-US" dirty="0" smtClean="0"/>
              <a:t> usage:</a:t>
            </a:r>
          </a:p>
          <a:p>
            <a:pPr lvl="1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scp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[options] </a:t>
            </a:r>
            <a:r>
              <a:rPr lang="en-US" dirty="0" smtClean="0"/>
              <a:t>SOURCE DESTINATION</a:t>
            </a:r>
          </a:p>
          <a:p>
            <a:pPr lvl="1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login1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scp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myfile.txt jlockman@ranger.tacc.utexas.edu:</a:t>
            </a:r>
          </a:p>
          <a:p>
            <a:pPr lvl="1"/>
            <a:r>
              <a:rPr lang="en-US" dirty="0" smtClean="0"/>
              <a:t>This will copy the file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myfile.txt</a:t>
            </a:r>
            <a:r>
              <a:rPr lang="en-US" dirty="0" smtClean="0"/>
              <a:t> to Ranger in my home folder (/share/home/00944/</a:t>
            </a:r>
            <a:r>
              <a:rPr lang="en-US" dirty="0" err="1" smtClean="0"/>
              <a:t>jlockman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could also provide the full path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login1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scp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myfile.txt jlockman@lonestar.tacc.utexas.edu:/work/00944/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jlockman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/foo</a:t>
            </a:r>
          </a:p>
          <a:p>
            <a:pPr marL="9144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6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dirty="0" smtClean="0"/>
              <a:t> usage:</a:t>
            </a:r>
          </a:p>
          <a:p>
            <a:pPr lvl="1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[options] </a:t>
            </a:r>
            <a:r>
              <a:rPr lang="en-US" dirty="0" smtClean="0"/>
              <a:t>SOURCE DESTINATION</a:t>
            </a:r>
          </a:p>
          <a:p>
            <a:pPr lvl="1"/>
            <a:r>
              <a:rPr lang="en-US" dirty="0" smtClean="0"/>
              <a:t>Example: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login1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myfile.txt jlockman@ranger.tacc.utexas.edu:</a:t>
            </a:r>
          </a:p>
          <a:p>
            <a:pPr lvl="1"/>
            <a:r>
              <a:rPr lang="en-US" dirty="0" smtClean="0"/>
              <a:t>This will copy the file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myfile.txt</a:t>
            </a:r>
            <a:r>
              <a:rPr lang="en-US" dirty="0" smtClean="0"/>
              <a:t> to Ranger in my home folder (/share/home/00944/</a:t>
            </a:r>
            <a:r>
              <a:rPr lang="en-US" dirty="0" err="1" smtClean="0"/>
              <a:t>jlockman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might also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dirty="0" smtClean="0"/>
              <a:t> an entire directory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login1$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rsync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–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./foo/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jlockman@lonestar.tacc.utexas.edu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:~/foo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29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 smtClean="0"/>
              <a:t>"</a:t>
            </a:r>
            <a:r>
              <a:rPr lang="en" i="1" dirty="0" smtClean="0"/>
              <a:t>Some </a:t>
            </a:r>
            <a:r>
              <a:rPr lang="en" i="1" dirty="0"/>
              <a:t>people, when confronted with a problem, think </a:t>
            </a:r>
            <a:r>
              <a:rPr lang="en-US" i="1" dirty="0" smtClean="0"/>
              <a:t>'</a:t>
            </a:r>
            <a:r>
              <a:rPr lang="en" i="1" dirty="0" smtClean="0"/>
              <a:t>I </a:t>
            </a:r>
            <a:r>
              <a:rPr lang="en" i="1" dirty="0"/>
              <a:t>know, I’ll use regular expressions</a:t>
            </a:r>
            <a:r>
              <a:rPr lang="en" i="1" dirty="0" smtClean="0"/>
              <a:t>.</a:t>
            </a:r>
            <a:r>
              <a:rPr lang="en-US" i="1" dirty="0" smtClean="0"/>
              <a:t>'</a:t>
            </a:r>
            <a:r>
              <a:rPr lang="en" i="1" dirty="0" smtClean="0"/>
              <a:t> </a:t>
            </a:r>
            <a:r>
              <a:rPr lang="en" i="1" dirty="0"/>
              <a:t>Now they have two problems</a:t>
            </a:r>
            <a:r>
              <a:rPr lang="en" i="1" dirty="0" smtClean="0"/>
              <a:t>.</a:t>
            </a:r>
            <a:r>
              <a:rPr lang="en-US" i="1" dirty="0" smtClean="0"/>
              <a:t>"</a:t>
            </a:r>
            <a:r>
              <a:rPr lang="en" i="1" dirty="0" smtClean="0"/>
              <a:t> </a:t>
            </a:r>
            <a:endParaRPr lang="en-US" i="1" dirty="0" smtClean="0"/>
          </a:p>
          <a:p>
            <a:pPr lvl="1"/>
            <a:r>
              <a:rPr lang="en" i="1" dirty="0" smtClean="0"/>
              <a:t>Jamie Zawinski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A concise grammar for doing pattern matching in strings or </a:t>
            </a:r>
            <a:r>
              <a:rPr lang="en" dirty="0" smtClean="0"/>
              <a:t>text</a:t>
            </a:r>
            <a:endParaRPr lang="en" dirty="0"/>
          </a:p>
          <a:p>
            <a:endParaRPr lang="en" dirty="0"/>
          </a:p>
          <a:p>
            <a:r>
              <a:rPr lang="en" dirty="0"/>
              <a:t>Often abbreviated as </a:t>
            </a:r>
            <a:r>
              <a:rPr lang="e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RegEx</a:t>
            </a:r>
            <a:endParaRPr lang="en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RegEx</a:t>
            </a:r>
            <a:r>
              <a:rPr lang="en-US" dirty="0" smtClean="0"/>
              <a:t> - Search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regular expression, often called a pattern, is an expression that describes a set of strings.</a:t>
            </a:r>
          </a:p>
          <a:p>
            <a:r>
              <a:rPr lang="en-US" dirty="0" smtClean="0"/>
              <a:t>They are typically used to give a concise description of a set, without having to list all elements.</a:t>
            </a:r>
          </a:p>
          <a:p>
            <a:r>
              <a:rPr lang="en-US" dirty="0" smtClean="0"/>
              <a:t>For example the three strings “Handel”, “</a:t>
            </a:r>
            <a:r>
              <a:rPr lang="en-US" dirty="0" err="1" smtClean="0"/>
              <a:t>Händel</a:t>
            </a:r>
            <a:r>
              <a:rPr lang="en-US" dirty="0" smtClean="0"/>
              <a:t>”, and “</a:t>
            </a:r>
            <a:r>
              <a:rPr lang="en-US" dirty="0" err="1" smtClean="0"/>
              <a:t>Haendel</a:t>
            </a:r>
            <a:r>
              <a:rPr lang="en-US" dirty="0" smtClean="0"/>
              <a:t>” can be described by the pattern: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chemeClr val="accent2"/>
                </a:solidFill>
              </a:rPr>
              <a:t>                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H(</a:t>
            </a:r>
            <a:r>
              <a:rPr lang="en-US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ä|ae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?)</a:t>
            </a:r>
            <a:r>
              <a:rPr lang="en-US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ndel</a:t>
            </a:r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Care About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RegEx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use Linux, they are everywhere!</a:t>
            </a:r>
          </a:p>
          <a:p>
            <a:r>
              <a:rPr lang="e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grep/egrep</a:t>
            </a:r>
            <a:r>
              <a:rPr lang="en" dirty="0"/>
              <a:t>: find strings in text files that match a </a:t>
            </a:r>
            <a:r>
              <a:rPr lang="en" dirty="0" smtClean="0"/>
              <a:t>pattern.</a:t>
            </a:r>
          </a:p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sed</a:t>
            </a:r>
            <a:r>
              <a:rPr lang="en" dirty="0"/>
              <a:t>: find pattern in text and filter or transform into </a:t>
            </a:r>
            <a:r>
              <a:rPr lang="en" dirty="0" smtClean="0"/>
              <a:t>something else.</a:t>
            </a:r>
          </a:p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find</a:t>
            </a:r>
            <a:r>
              <a:rPr lang="en" dirty="0"/>
              <a:t>: find files or </a:t>
            </a:r>
            <a:r>
              <a:rPr lang="en" dirty="0" smtClean="0"/>
              <a:t>directories</a:t>
            </a:r>
          </a:p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awk</a:t>
            </a:r>
            <a:r>
              <a:rPr lang="en" dirty="0"/>
              <a:t>: data extraction and reporting </a:t>
            </a:r>
            <a:r>
              <a:rPr lang="en" dirty="0" smtClean="0"/>
              <a:t>tool</a:t>
            </a:r>
          </a:p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bash</a:t>
            </a:r>
            <a:r>
              <a:rPr lang="en" dirty="0"/>
              <a:t>: shell </a:t>
            </a:r>
            <a:r>
              <a:rPr lang="en" dirty="0" smtClean="0"/>
              <a:t>scripting</a:t>
            </a:r>
          </a:p>
          <a:p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ls</a:t>
            </a:r>
            <a:r>
              <a:rPr lang="en" dirty="0"/>
              <a:t>: list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RegEx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None/>
            </a:pPr>
            <a:r>
              <a:rPr lang="e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" dirty="0" smtClean="0"/>
              <a:t>Alternation</a:t>
            </a:r>
            <a:endParaRPr lang="en" dirty="0"/>
          </a:p>
          <a:p>
            <a:endParaRPr lang="en" dirty="0"/>
          </a:p>
          <a:p>
            <a:pPr lvl="0">
              <a:buNone/>
            </a:pP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?</a:t>
            </a:r>
            <a:r>
              <a:rPr lang="en" dirty="0"/>
              <a:t>  Optional</a:t>
            </a:r>
          </a:p>
          <a:p>
            <a:endParaRPr lang="en" dirty="0"/>
          </a:p>
          <a:p>
            <a:pPr lvl="0">
              <a:buNone/>
            </a:pP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*</a:t>
            </a:r>
            <a:r>
              <a:rPr lang="en" dirty="0"/>
              <a:t>  Zero or more (greedy)</a:t>
            </a:r>
          </a:p>
          <a:p>
            <a:endParaRPr lang="en" dirty="0"/>
          </a:p>
          <a:p>
            <a:pPr>
              <a:buNone/>
            </a:pPr>
            <a:r>
              <a:rPr lang="e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+</a:t>
            </a:r>
            <a:r>
              <a:rPr lang="en" dirty="0"/>
              <a:t>  One or more (greedy)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3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Boolean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or</a:t>
            </a:r>
            <a:endParaRPr lang="en-US" b="1" dirty="0" smtClean="0"/>
          </a:p>
          <a:p>
            <a:pPr lvl="1"/>
            <a:r>
              <a:rPr lang="en-US" dirty="0" smtClean="0"/>
              <a:t>A vertical bar </a:t>
            </a:r>
            <a:r>
              <a:rPr lang="en-US" dirty="0" err="1" smtClean="0"/>
              <a:t>seperates</a:t>
            </a:r>
            <a:r>
              <a:rPr lang="en-US" dirty="0" smtClean="0"/>
              <a:t> alternatives</a:t>
            </a:r>
          </a:p>
          <a:p>
            <a:pPr lvl="1"/>
            <a:r>
              <a:rPr lang="en-US" dirty="0" smtClean="0"/>
              <a:t>For example,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gray|grey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can match “gray” or “grey”</a:t>
            </a:r>
          </a:p>
          <a:p>
            <a:r>
              <a:rPr lang="en-US" b="1" dirty="0" smtClean="0"/>
              <a:t>Grouping</a:t>
            </a:r>
          </a:p>
          <a:p>
            <a:pPr lvl="1"/>
            <a:r>
              <a:rPr lang="en-US" dirty="0" smtClean="0"/>
              <a:t>Parentheses are used to define the scope and precedence of the operator (among other uses).  For example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gray|grey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gr(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a|e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)y</a:t>
            </a:r>
            <a:r>
              <a:rPr lang="en-US" dirty="0" smtClean="0"/>
              <a:t> are equivalent patterns which both describe the set of “gray” and “grey”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Quantification</a:t>
            </a:r>
            <a:endParaRPr lang="en-US" dirty="0" smtClean="0"/>
          </a:p>
          <a:p>
            <a:pPr lvl="1"/>
            <a:r>
              <a:rPr lang="en-US" dirty="0" smtClean="0"/>
              <a:t>A quantifier after a token (such as a character) or group specifies how often that preceding element is allowed to occur.  The most common quantifiers are the question mark</a:t>
            </a:r>
            <a:r>
              <a:rPr lang="en-US" sz="3200" dirty="0"/>
              <a:t> </a:t>
            </a:r>
            <a:r>
              <a:rPr lang="en-US" sz="2500" b="1" dirty="0">
                <a:solidFill>
                  <a:srgbClr val="0D0D0D"/>
                </a:solidFill>
                <a:latin typeface="Courier New"/>
                <a:cs typeface="Courier New"/>
              </a:rPr>
              <a:t>?</a:t>
            </a:r>
            <a:r>
              <a:rPr lang="en-US" dirty="0" smtClean="0"/>
              <a:t>, the asterisk </a:t>
            </a:r>
            <a:r>
              <a:rPr lang="en-US" sz="2500" b="1" dirty="0">
                <a:solidFill>
                  <a:srgbClr val="0D0D0D"/>
                </a:solidFill>
                <a:latin typeface="Courier New"/>
                <a:cs typeface="Courier New"/>
              </a:rPr>
              <a:t>*</a:t>
            </a:r>
            <a:r>
              <a:rPr lang="en-US" dirty="0" smtClean="0"/>
              <a:t>, and the plus sign </a:t>
            </a:r>
            <a:r>
              <a:rPr lang="en-US" sz="2500" b="1" dirty="0">
                <a:solidFill>
                  <a:srgbClr val="0D0D0D"/>
                </a:solidFill>
                <a:latin typeface="Courier New"/>
                <a:cs typeface="Courier Ne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986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-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The question mark indicates there is zero or one of the preceding element.</a:t>
            </a:r>
          </a:p>
          <a:p>
            <a:r>
              <a:rPr lang="en-US" sz="2800" dirty="0"/>
              <a:t>Example: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colou?r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will match both “color” and “</a:t>
            </a:r>
            <a:r>
              <a:rPr lang="en-US" sz="2400" dirty="0" err="1"/>
              <a:t>colour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2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Linux?</a:t>
            </a: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Linux is a clone of the Unix operating system written from scratch by </a:t>
            </a:r>
            <a:r>
              <a:rPr lang="en-US" sz="2400" dirty="0" err="1"/>
              <a:t>Linus</a:t>
            </a:r>
            <a:r>
              <a:rPr lang="en-US" sz="2400" dirty="0"/>
              <a:t> </a:t>
            </a:r>
            <a:r>
              <a:rPr lang="en-US" sz="2400" dirty="0" err="1"/>
              <a:t>Torvalds</a:t>
            </a:r>
            <a:r>
              <a:rPr lang="en-US" sz="2400" dirty="0"/>
              <a:t> with assistance from developers around the globe (technically speaking, Linux is not Unix)</a:t>
            </a:r>
          </a:p>
          <a:p>
            <a:r>
              <a:rPr lang="en-US" sz="2400" dirty="0" err="1"/>
              <a:t>Torvalds</a:t>
            </a:r>
            <a:r>
              <a:rPr lang="en-US" sz="2400" dirty="0"/>
              <a:t> uploaded the first version  - 0.01 in September 1991</a:t>
            </a:r>
          </a:p>
          <a:p>
            <a:r>
              <a:rPr lang="en-US" sz="2400" dirty="0"/>
              <a:t>Only about 2% of the current Linux kernel is written by </a:t>
            </a:r>
            <a:r>
              <a:rPr lang="en-US" sz="2400" dirty="0" err="1"/>
              <a:t>Torvalds</a:t>
            </a:r>
            <a:r>
              <a:rPr lang="en-US" sz="2400" dirty="0"/>
              <a:t> himself but he remains the ultimate authority on what new code is incorporated into the Linux kernel. </a:t>
            </a:r>
          </a:p>
          <a:p>
            <a:r>
              <a:rPr lang="en-US" sz="2400" dirty="0"/>
              <a:t>Developed under the </a:t>
            </a:r>
            <a:r>
              <a:rPr lang="en-US" sz="2400" dirty="0">
                <a:hlinkClick r:id="rId3"/>
              </a:rPr>
              <a:t>GNU General Public License </a:t>
            </a:r>
            <a:r>
              <a:rPr lang="en-US" sz="2400" dirty="0"/>
              <a:t>, the source code for Linux is freely available </a:t>
            </a:r>
          </a:p>
          <a:p>
            <a:r>
              <a:rPr lang="en-US" sz="2400" dirty="0"/>
              <a:t>A large number of Linux-based distributions exist (for free or purchase)</a:t>
            </a:r>
          </a:p>
        </p:txBody>
      </p:sp>
    </p:spTree>
    <p:extLst>
      <p:ext uri="{BB962C8B-B14F-4D97-AF65-F5344CB8AC3E}">
        <p14:creationId xmlns:p14="http://schemas.microsoft.com/office/powerpoint/2010/main" val="35433518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-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The asterisk indicates there are zero or more of the preceding element. </a:t>
            </a:r>
          </a:p>
          <a:p>
            <a:r>
              <a:rPr lang="en-US" sz="2800" dirty="0"/>
              <a:t>Example: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*c </a:t>
            </a:r>
            <a:r>
              <a:rPr lang="en-US" sz="2400" dirty="0"/>
              <a:t>matches “ac”, “</a:t>
            </a:r>
            <a:r>
              <a:rPr lang="en-US" sz="2400" dirty="0" err="1"/>
              <a:t>abc</a:t>
            </a:r>
            <a:r>
              <a:rPr lang="en-US" sz="2400" dirty="0"/>
              <a:t>”, “</a:t>
            </a:r>
            <a:r>
              <a:rPr lang="en-US" sz="2400" dirty="0" err="1"/>
              <a:t>abbc</a:t>
            </a:r>
            <a:r>
              <a:rPr lang="en-US" sz="2400" dirty="0"/>
              <a:t>”, “</a:t>
            </a:r>
            <a:r>
              <a:rPr lang="en-US" sz="2400" dirty="0" err="1"/>
              <a:t>abbbc</a:t>
            </a:r>
            <a:r>
              <a:rPr lang="en-US" sz="2400" dirty="0"/>
              <a:t>”, etc...</a:t>
            </a:r>
          </a:p>
          <a:p>
            <a:pPr marL="0" indent="0">
              <a:buNone/>
            </a:pP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- </a:t>
            </a:r>
            <a:r>
              <a:rPr lang="en-US" sz="4000" b="1" dirty="0">
                <a:solidFill>
                  <a:srgbClr val="0D0D0D"/>
                </a:solidFill>
                <a:latin typeface="Courier New" pitchFamily="49" charset="0"/>
                <a:ea typeface="+mn-ea"/>
                <a:cs typeface="Courier New" pitchFamily="49" charset="0"/>
              </a:rPr>
              <a:t>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plus sign indicates that there is one or more of the preceding element.</a:t>
            </a:r>
          </a:p>
          <a:p>
            <a:r>
              <a:rPr lang="en-US" sz="2800" dirty="0"/>
              <a:t>Example: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5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ab+c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dirty="0"/>
              <a:t>matches “</a:t>
            </a:r>
            <a:r>
              <a:rPr lang="en-US" sz="2400" dirty="0" err="1"/>
              <a:t>abc</a:t>
            </a:r>
            <a:r>
              <a:rPr lang="en-US" sz="2400" dirty="0"/>
              <a:t>”, “</a:t>
            </a:r>
            <a:r>
              <a:rPr lang="en-US" sz="2400" dirty="0" err="1"/>
              <a:t>abbc</a:t>
            </a:r>
            <a:r>
              <a:rPr lang="en-US" sz="2400" dirty="0"/>
              <a:t>”, “</a:t>
            </a:r>
            <a:r>
              <a:rPr lang="en-US" sz="2400" dirty="0" err="1"/>
              <a:t>abbbc</a:t>
            </a:r>
            <a:r>
              <a:rPr lang="en-US" sz="2400" dirty="0"/>
              <a:t>”, etc...  But NOT “ac” as in the previous example.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 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 </a:t>
            </a:r>
            <a:r>
              <a:rPr lang="en-US" sz="1800" dirty="0" smtClean="0"/>
              <a:t>(</a:t>
            </a:r>
            <a:r>
              <a:rPr lang="en-US" sz="1800" dirty="0"/>
              <a:t>full stop</a:t>
            </a:r>
            <a:r>
              <a:rPr lang="en-US" sz="1800" dirty="0" smtClean="0"/>
              <a:t>) Matches any single character</a:t>
            </a:r>
          </a:p>
          <a:p>
            <a:pPr marL="457200" lvl="1" indent="0">
              <a:buNone/>
            </a:pPr>
            <a:endParaRPr lang="en-US" sz="1800" b="1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a.c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matches “</a:t>
            </a:r>
            <a:r>
              <a:rPr lang="en-US" sz="1800" dirty="0" err="1" smtClean="0"/>
              <a:t>abc</a:t>
            </a:r>
            <a:r>
              <a:rPr lang="en-US" sz="1800" dirty="0" smtClean="0"/>
              <a:t>”, etc.,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But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 smtClean="0"/>
              <a:t>matches only “a”, “.”, or “c”.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/>
              <a:t>- </a:t>
            </a:r>
            <a:r>
              <a:rPr lang="en-US" sz="1800" dirty="0" smtClean="0"/>
              <a:t>A bracket expression matches a single character within the brackets.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 smtClean="0"/>
              <a:t>matches “a”, “b”, or “c”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Can use ranges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[a-z]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89514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 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[^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/>
              <a:t>- M</a:t>
            </a:r>
            <a:r>
              <a:rPr lang="en-US" dirty="0" smtClean="0"/>
              <a:t>atches a single character that is not contained within the brackets.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[^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/>
              <a:t>matches any character other than “a”, “b”, or “c”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latin typeface="Courier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^ </a:t>
            </a:r>
            <a:r>
              <a:rPr lang="en-US" dirty="0"/>
              <a:t>- </a:t>
            </a:r>
            <a:r>
              <a:rPr lang="en-US" dirty="0" smtClean="0"/>
              <a:t>Matches the starting position within the string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^foo </a:t>
            </a:r>
            <a:r>
              <a:rPr lang="en-US" dirty="0" smtClean="0"/>
              <a:t>matches lines that start with foo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3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 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Matches the ending position of the string or the position just before the string-ending newline</a:t>
            </a:r>
          </a:p>
          <a:p>
            <a:pPr marL="457200" lvl="1" indent="0">
              <a:buNone/>
            </a:pPr>
            <a:endParaRPr lang="en-US" dirty="0"/>
          </a:p>
          <a:p>
            <a:pPr marL="338138" indent="-338138"/>
            <a:r>
              <a:rPr lang="en-US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at$</a:t>
            </a:r>
            <a:r>
              <a:rPr lang="en-US" dirty="0"/>
              <a:t> </a:t>
            </a:r>
            <a:r>
              <a:rPr lang="en-US" dirty="0" smtClean="0"/>
              <a:t> - Matches things like “hat” or “cat” but only if they are at the end of the line.</a:t>
            </a:r>
          </a:p>
        </p:txBody>
      </p:sp>
    </p:spTree>
    <p:extLst>
      <p:ext uri="{BB962C8B-B14F-4D97-AF65-F5344CB8AC3E}">
        <p14:creationId xmlns:p14="http://schemas.microsoft.com/office/powerpoint/2010/main" val="612330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grep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man </a:t>
            </a:r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rgbClr val="0D0D0D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		</a:t>
            </a:r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[options] PATTERN [FILE...</a:t>
            </a:r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]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r>
              <a:rPr lang="en-US" dirty="0" smtClean="0"/>
              <a:t> </a:t>
            </a:r>
            <a:r>
              <a:rPr lang="en-US" dirty="0"/>
              <a:t>searches the named input FILEs (or standard input if no files are named, or the file name – is given) for lines containing a match to the given PATTERN. By default,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r>
              <a:rPr lang="en-US" dirty="0"/>
              <a:t> prints the matching lines.</a:t>
            </a:r>
          </a:p>
        </p:txBody>
      </p:sp>
    </p:spTree>
    <p:extLst>
      <p:ext uri="{BB962C8B-B14F-4D97-AF65-F5344CB8AC3E}">
        <p14:creationId xmlns:p14="http://schemas.microsoft.com/office/powerpoint/2010/main" val="2781006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example.txt contains: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Database: 1kp_blast_db.renamed.pep.fa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Posted 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date:  May 6, 2011  3:04 PM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Number of letters in database: 7,896,286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 Number of sequences in database:  21,309</a:t>
            </a:r>
          </a:p>
          <a:p>
            <a:endParaRPr lang="en-US" sz="2800" dirty="0"/>
          </a:p>
          <a:p>
            <a:r>
              <a:rPr lang="en-US" dirty="0"/>
              <a:t>We would like to find all lines containing “May 6”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None/>
              <a:tabLst>
                <a:tab pos="342900" algn="l"/>
              </a:tabLst>
            </a:pP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"May 6" </a:t>
            </a: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example.txt</a:t>
            </a:r>
          </a:p>
          <a:p>
            <a:pPr marL="571500" lvl="1" indent="0">
              <a:buNone/>
              <a:tabLst>
                <a:tab pos="342900" algn="l"/>
              </a:tabLst>
            </a:pP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Posted date:  May 6, 2011  3:04 PM</a:t>
            </a:r>
          </a:p>
          <a:p>
            <a:pPr marL="571500" lvl="1" indent="0">
              <a:buNone/>
              <a:tabLst>
                <a:tab pos="342900" algn="l"/>
              </a:tabLst>
            </a:pPr>
            <a:r>
              <a:rPr lang="en-US" sz="24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3051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awk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m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an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awk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Pattern scanning and processing language</a:t>
            </a:r>
          </a:p>
          <a:p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</a:p>
          <a:p>
            <a:pPr lvl="1"/>
            <a:r>
              <a:rPr lang="en-US" dirty="0" smtClean="0"/>
              <a:t>This displays the contents of the current line. In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awk</a:t>
            </a:r>
            <a:r>
              <a:rPr lang="en-US" dirty="0" smtClean="0"/>
              <a:t>, lines are broken down into fields, and these can be displayed separately:</a:t>
            </a:r>
          </a:p>
          <a:p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$1</a:t>
            </a:r>
          </a:p>
          <a:p>
            <a:pPr lvl="1"/>
            <a:r>
              <a:rPr lang="en-US" dirty="0" smtClean="0"/>
              <a:t>Displays the first field of the current line</a:t>
            </a:r>
          </a:p>
          <a:p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print $1, $3</a:t>
            </a:r>
          </a:p>
          <a:p>
            <a:pPr lvl="1"/>
            <a:r>
              <a:rPr lang="en-US" dirty="0" smtClean="0"/>
              <a:t>Displays the first and third fields of the current line, separated by a predefined string called the output field separator (OFS) whose default value is a single space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awk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example.txt contains: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foo1 bar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baz</a:t>
            </a:r>
            <a:endParaRPr lang="en-US" sz="20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foo2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bazz</a:t>
            </a:r>
            <a:endParaRPr lang="en-US" sz="20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foo3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barrr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bazzz</a:t>
            </a:r>
            <a:endParaRPr lang="en-US" sz="20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foo4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barrrr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bazzzz</a:t>
            </a:r>
            <a:endParaRPr lang="en-US" sz="20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We would like to print only the 1st </a:t>
            </a:r>
            <a:r>
              <a:rPr lang="en-US" dirty="0" smtClean="0"/>
              <a:t>column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cat example.txt |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0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'{print $1}'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foo2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foo3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	foo4</a:t>
            </a:r>
          </a:p>
        </p:txBody>
      </p:sp>
    </p:spTree>
    <p:extLst>
      <p:ext uri="{BB962C8B-B14F-4D97-AF65-F5344CB8AC3E}">
        <p14:creationId xmlns:p14="http://schemas.microsoft.com/office/powerpoint/2010/main" val="221928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sed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man </a:t>
            </a:r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sed</a:t>
            </a:r>
            <a:endParaRPr lang="en-US" b="1" dirty="0" smtClean="0">
              <a:solidFill>
                <a:srgbClr val="0D0D0D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Stream editor for filtering and transforming text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 -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's</a:t>
            </a:r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/foo/bar/</a:t>
            </a:r>
            <a:r>
              <a:rPr lang="en-US" b="1" dirty="0" smtClean="0">
                <a:solidFill>
                  <a:srgbClr val="0D0D0D"/>
                </a:solidFill>
                <a:latin typeface="Courier New"/>
                <a:cs typeface="Courier New"/>
              </a:rPr>
              <a:t>g' </a:t>
            </a:r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./myfile.txt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The above command will search for all instances of “foo” in the file “myfile.txt” and replace it with “bar”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8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Flavors!?!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See the Wikipedia List of </a:t>
            </a:r>
            <a:r>
              <a:rPr lang="en-US" dirty="0"/>
              <a:t>Linux Distribution: </a:t>
            </a:r>
            <a:endParaRPr lang="en-US" dirty="0" smtClean="0"/>
          </a:p>
          <a:p>
            <a:pPr lvl="1"/>
            <a:r>
              <a:rPr lang="en-US" sz="2400" dirty="0">
                <a:hlinkClick r:id="rId2"/>
              </a:rPr>
              <a:t>http://en.wikipedia.org/wiki/List_of_Linux_distributions</a:t>
            </a:r>
            <a:endParaRPr lang="en-US" sz="2400" dirty="0"/>
          </a:p>
          <a:p>
            <a:r>
              <a:rPr lang="en-US" dirty="0" smtClean="0"/>
              <a:t>Main branches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edhat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lackware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</a:t>
            </a:r>
            <a:r>
              <a:rPr lang="en-US" dirty="0" smtClean="0"/>
              <a:t>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have a BLAST output file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0D0D0D"/>
                </a:solidFill>
                <a:latin typeface="Courier New"/>
                <a:cs typeface="Courier New"/>
              </a:rPr>
              <a:t>PTFA-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assembly.fa_blastx.results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I would like to find how many total “high scoring” hits (&gt;300) were found, so let us use a combination of </a:t>
            </a:r>
            <a:r>
              <a:rPr lang="en-US" b="1" dirty="0" err="1" smtClean="0">
                <a:solidFill>
                  <a:srgbClr val="0D0D0D"/>
                </a:solidFill>
                <a:latin typeface="Courier New"/>
                <a:cs typeface="Courier New"/>
              </a:rPr>
              <a:t>grep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awk</a:t>
            </a:r>
            <a:r>
              <a:rPr lang="en-US" dirty="0" smtClean="0"/>
              <a:t>, and </a:t>
            </a:r>
            <a:r>
              <a:rPr lang="en-US" b="1" dirty="0" err="1">
                <a:solidFill>
                  <a:srgbClr val="0D0D0D"/>
                </a:solidFill>
                <a:latin typeface="Courier New"/>
                <a:cs typeface="Courier New"/>
              </a:rPr>
              <a:t>wc</a:t>
            </a:r>
            <a:endParaRPr lang="en-US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First, how many scores are there total?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9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"Score" </a:t>
            </a: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PTFA-</a:t>
            </a:r>
            <a:r>
              <a:rPr lang="en-US" sz="19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assembly.fa_blastx.results</a:t>
            </a: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9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9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5667564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That is a lot of results!</a:t>
            </a:r>
          </a:p>
        </p:txBody>
      </p:sp>
    </p:spTree>
    <p:extLst>
      <p:ext uri="{BB962C8B-B14F-4D97-AF65-F5344CB8AC3E}">
        <p14:creationId xmlns:p14="http://schemas.microsoft.com/office/powerpoint/2010/main" val="37139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"Score" 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PTFA-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assembly.fa_blastx.results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'$3&gt;300 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{print;}'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 317983</a:t>
            </a:r>
          </a:p>
          <a:p>
            <a:pPr marL="0" lvl="1" indent="0" algn="ctr">
              <a:buNone/>
            </a:pPr>
            <a:endParaRPr lang="en-US" sz="12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Now let’s look for scores &gt; 300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 smtClean="0"/>
              <a:t> </a:t>
            </a:r>
            <a:r>
              <a:rPr lang="en-US" dirty="0"/>
              <a:t>for the word “Score” in the results file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/>
              <a:t> </a:t>
            </a:r>
            <a:r>
              <a:rPr lang="en-US" dirty="0"/>
              <a:t>looks at the 2nd column from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grep's</a:t>
            </a:r>
            <a:r>
              <a:rPr lang="en-US" dirty="0" smtClean="0"/>
              <a:t> </a:t>
            </a:r>
            <a:r>
              <a:rPr lang="en-US" dirty="0"/>
              <a:t>output, determines if the value is greater than 300 and if so prints that line.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–l </a:t>
            </a:r>
            <a:r>
              <a:rPr lang="en-US" dirty="0"/>
              <a:t>is a program that performs a word count, with the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</a:t>
            </a:r>
            <a:r>
              <a:rPr lang="en-US" dirty="0" smtClean="0"/>
              <a:t>option, it gives </a:t>
            </a:r>
            <a:r>
              <a:rPr lang="en-US" dirty="0"/>
              <a:t>the number of lines in output</a:t>
            </a:r>
          </a:p>
        </p:txBody>
      </p:sp>
    </p:spTree>
    <p:extLst>
      <p:ext uri="{BB962C8B-B14F-4D97-AF65-F5344CB8AC3E}">
        <p14:creationId xmlns:p14="http://schemas.microsoft.com/office/powerpoint/2010/main" val="185698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"Score" 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PTFA-</a:t>
            </a:r>
            <a:r>
              <a:rPr lang="en-US" sz="1200" b="1" dirty="0" err="1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assembly.fa_blastx.results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'$3&gt;300 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{print;}'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 317983</a:t>
            </a:r>
            <a:endParaRPr lang="en-US" sz="12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317,983 </a:t>
            </a:r>
            <a:r>
              <a:rPr lang="en-US" sz="2400" dirty="0" smtClean="0"/>
              <a:t>values is still quite a bit, </a:t>
            </a:r>
            <a:r>
              <a:rPr lang="en-US" sz="2400" dirty="0"/>
              <a:t>so let us make our query a bit more </a:t>
            </a:r>
            <a:r>
              <a:rPr lang="en-US" sz="2400" dirty="0" smtClean="0"/>
              <a:t>finely </a:t>
            </a:r>
            <a:r>
              <a:rPr lang="en-US" sz="2400" dirty="0"/>
              <a:t>grained.</a:t>
            </a:r>
          </a:p>
          <a:p>
            <a:r>
              <a:rPr lang="en-US" sz="2400" dirty="0"/>
              <a:t>This time searching for specific instances of </a:t>
            </a:r>
            <a:r>
              <a:rPr lang="en-US" sz="2400" dirty="0" err="1"/>
              <a:t>Medicago</a:t>
            </a:r>
            <a:r>
              <a:rPr lang="en-US" sz="2400" dirty="0"/>
              <a:t> </a:t>
            </a:r>
            <a:r>
              <a:rPr lang="en-US" sz="2400" dirty="0" err="1"/>
              <a:t>truncatula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7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sz="3600" dirty="0"/>
              <a:t>searching for “</a:t>
            </a:r>
            <a:r>
              <a:rPr lang="en-US" sz="3600" dirty="0" err="1"/>
              <a:t>Medicago</a:t>
            </a:r>
            <a:r>
              <a:rPr lang="en-US" sz="3600" dirty="0"/>
              <a:t> </a:t>
            </a:r>
            <a:r>
              <a:rPr lang="en-US" sz="3600" dirty="0" err="1"/>
              <a:t>truncatula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382000" cy="449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Medicago_truncatula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" PTFA-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assembly.fa_blastx.results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-v "&gt;" | </a:t>
            </a:r>
            <a:r>
              <a:rPr lang="en-US" sz="1200" b="1" dirty="0" err="1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200" b="1" dirty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200" b="1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l 302151</a:t>
            </a:r>
            <a:endParaRPr lang="en-US" sz="1200" b="1" dirty="0">
              <a:solidFill>
                <a:srgbClr val="0D0D0D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/>
              <a:t> for instances of “</a:t>
            </a:r>
            <a:r>
              <a:rPr lang="en-US" dirty="0" err="1"/>
              <a:t>medicago_truncatula</a:t>
            </a:r>
            <a:r>
              <a:rPr lang="en-US" dirty="0"/>
              <a:t>” in the results file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/>
              <a:t> again to remove duplicate entries that begin with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”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–l </a:t>
            </a:r>
            <a:r>
              <a:rPr lang="en-US" dirty="0"/>
              <a:t>is word count to find how many instances of “</a:t>
            </a:r>
            <a:r>
              <a:rPr lang="en-US" dirty="0" err="1"/>
              <a:t>medicago_truncatula</a:t>
            </a:r>
            <a:r>
              <a:rPr lang="en-US" dirty="0"/>
              <a:t>” exist.</a:t>
            </a:r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302,151 is still a lot of results, let us refine our query a bit more</a:t>
            </a:r>
          </a:p>
        </p:txBody>
      </p:sp>
    </p:spTree>
    <p:extLst>
      <p:ext uri="{BB962C8B-B14F-4D97-AF65-F5344CB8AC3E}">
        <p14:creationId xmlns:p14="http://schemas.microsoft.com/office/powerpoint/2010/main" val="4260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Putting it all together:</a:t>
            </a:r>
            <a:br>
              <a:rPr lang="en-US" sz="3200" dirty="0"/>
            </a:br>
            <a:r>
              <a:rPr lang="en-US" sz="2000" dirty="0"/>
              <a:t>searching for “</a:t>
            </a:r>
            <a:r>
              <a:rPr lang="en-US" sz="2000" dirty="0" err="1"/>
              <a:t>Medicago</a:t>
            </a:r>
            <a:r>
              <a:rPr lang="en-US" sz="2000" dirty="0"/>
              <a:t> </a:t>
            </a:r>
            <a:r>
              <a:rPr lang="en-US" sz="2000" dirty="0" err="1"/>
              <a:t>truncatula</a:t>
            </a:r>
            <a:r>
              <a:rPr lang="en-US" sz="2000" dirty="0"/>
              <a:t>” with a score of 300 or higher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447800"/>
            <a:ext cx="8382000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Medicago_truncatula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 PTFA-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assembly.fa_blastx.results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-v "&gt;" |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‘$2&gt;300 {print;}’ |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 15233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/>
              <a:t> for instances of “</a:t>
            </a:r>
            <a:r>
              <a:rPr lang="en-US" dirty="0" err="1"/>
              <a:t>medicago_truncatula</a:t>
            </a:r>
            <a:r>
              <a:rPr lang="en-US" dirty="0"/>
              <a:t>” in the results file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/>
              <a:t> again to remove duplicate entries that begin with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”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/>
              <a:t> </a:t>
            </a:r>
            <a:r>
              <a:rPr lang="en-US" dirty="0"/>
              <a:t>looks at the 2nd column from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grep’s</a:t>
            </a:r>
            <a:r>
              <a:rPr lang="en-US" dirty="0"/>
              <a:t> output, determines if the value is greater than 300 and if so prints that line.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–l </a:t>
            </a:r>
            <a:r>
              <a:rPr lang="en-US" dirty="0"/>
              <a:t>is word count to find how many instances of “</a:t>
            </a:r>
            <a:r>
              <a:rPr lang="en-US" dirty="0" err="1"/>
              <a:t>medicago_truncatula</a:t>
            </a:r>
            <a:r>
              <a:rPr lang="en-US" dirty="0"/>
              <a:t>” exist.</a:t>
            </a:r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of information presented </a:t>
            </a:r>
            <a:r>
              <a:rPr lang="en-US" dirty="0" smtClean="0"/>
              <a:t>here, don’t become overwhelmed.</a:t>
            </a:r>
          </a:p>
          <a:p>
            <a:r>
              <a:rPr lang="en-US" dirty="0" smtClean="0"/>
              <a:t>Linux is a full featured OS with several useful tools right out of the box.</a:t>
            </a:r>
          </a:p>
          <a:p>
            <a:r>
              <a:rPr lang="en-US" dirty="0" smtClean="0"/>
              <a:t>Pick up a book on regular expressions to generate better queries of text files</a:t>
            </a:r>
          </a:p>
        </p:txBody>
      </p:sp>
    </p:spTree>
    <p:extLst>
      <p:ext uri="{BB962C8B-B14F-4D97-AF65-F5344CB8AC3E}">
        <p14:creationId xmlns:p14="http://schemas.microsoft.com/office/powerpoint/2010/main" val="423064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360323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Fedora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Fedora Project is the name of a worldwide community of people who love, use, and build free software.</a:t>
            </a:r>
          </a:p>
          <a:p>
            <a:r>
              <a:rPr lang="en-US" dirty="0" smtClean="0"/>
              <a:t>Sponsored by Red Hat</a:t>
            </a:r>
          </a:p>
          <a:p>
            <a:r>
              <a:rPr lang="en-US" dirty="0">
                <a:hlinkClick r:id="rId2"/>
              </a:rPr>
              <a:t>http://fedoraproject.org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75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TACC-0831.thmx</Template>
  <TotalTime>6344</TotalTime>
  <Words>4559</Words>
  <Application>Microsoft Macintosh PowerPoint</Application>
  <PresentationFormat>On-screen Show (4:3)</PresentationFormat>
  <Paragraphs>679</Paragraphs>
  <Slides>86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Final Master Template Clean</vt:lpstr>
      <vt:lpstr>1_Office Theme</vt:lpstr>
      <vt:lpstr>Introduction to the Linux Environment</vt:lpstr>
      <vt:lpstr>Linux in the Real (supercomputing) World</vt:lpstr>
      <vt:lpstr>Linux in the Real World</vt:lpstr>
      <vt:lpstr>Unix: A Little History</vt:lpstr>
      <vt:lpstr>Linux Bringing Unix to the Desktop</vt:lpstr>
      <vt:lpstr>1990’s Movers and Shakers</vt:lpstr>
      <vt:lpstr>What is Linux?</vt:lpstr>
      <vt:lpstr>So Many Flavors!?!</vt:lpstr>
      <vt:lpstr>The Fedora Project</vt:lpstr>
      <vt:lpstr>Fedora</vt:lpstr>
      <vt:lpstr>Why use Linux?</vt:lpstr>
      <vt:lpstr>Why Linux is Still Used</vt:lpstr>
      <vt:lpstr>The Basics</vt:lpstr>
      <vt:lpstr>The Basics How does Linux work?</vt:lpstr>
      <vt:lpstr>The Basics How does Linux work?</vt:lpstr>
      <vt:lpstr>The Basics What does the Shell Do?</vt:lpstr>
      <vt:lpstr>The Basics Linux Interaction</vt:lpstr>
      <vt:lpstr>Open A Terminal</vt:lpstr>
      <vt:lpstr>The Basics Common Shells</vt:lpstr>
      <vt:lpstr>Try a Few Commands</vt:lpstr>
      <vt:lpstr>How to Get Help Before we go further…</vt:lpstr>
      <vt:lpstr>Linux Accounts</vt:lpstr>
      <vt:lpstr>Shell “Preferences”</vt:lpstr>
      <vt:lpstr>Customizing Your Startup Script</vt:lpstr>
      <vt:lpstr>Linux Accounts  Groups</vt:lpstr>
      <vt:lpstr>Files and File Names</vt:lpstr>
      <vt:lpstr>File Contents</vt:lpstr>
      <vt:lpstr>More about File Names </vt:lpstr>
      <vt:lpstr>Create an Empty File</vt:lpstr>
      <vt:lpstr>Directories</vt:lpstr>
      <vt:lpstr>Directories</vt:lpstr>
      <vt:lpstr>Try These Commands</vt:lpstr>
      <vt:lpstr>Linux File System (an upside-down tree)</vt:lpstr>
      <vt:lpstr>Finding Your Home</vt:lpstr>
      <vt:lpstr>Relative vs.. Absolute Path</vt:lpstr>
      <vt:lpstr>More File Commands</vt:lpstr>
      <vt:lpstr>Try These Commands</vt:lpstr>
      <vt:lpstr>Try These Commands</vt:lpstr>
      <vt:lpstr>Recursive Directories</vt:lpstr>
      <vt:lpstr>Poking around in $HOME</vt:lpstr>
      <vt:lpstr>Helpful Hints on Space</vt:lpstr>
      <vt:lpstr>Permissions</vt:lpstr>
      <vt:lpstr>Permissions Cont.</vt:lpstr>
      <vt:lpstr>Changing Permissions</vt:lpstr>
      <vt:lpstr>What everyone else is up to...</vt:lpstr>
      <vt:lpstr>Killing Badly Behaving Processes</vt:lpstr>
      <vt:lpstr>Advanced Program Options</vt:lpstr>
      <vt:lpstr>Background and Foreground</vt:lpstr>
      <vt:lpstr>Editing and Reading Files</vt:lpstr>
      <vt:lpstr>Searching for files</vt:lpstr>
      <vt:lpstr>Input and Output</vt:lpstr>
      <vt:lpstr>File Redirection</vt:lpstr>
      <vt:lpstr>Input Redirection</vt:lpstr>
      <vt:lpstr>Pipes</vt:lpstr>
      <vt:lpstr>Other Useful Commands</vt:lpstr>
      <vt:lpstr>Try These Commands</vt:lpstr>
      <vt:lpstr>Bash “Reverse Intelligent Search”</vt:lpstr>
      <vt:lpstr>Compression Using gzip</vt:lpstr>
      <vt:lpstr>Linux vs. Windows files</vt:lpstr>
      <vt:lpstr>File Transfers</vt:lpstr>
      <vt:lpstr>File Transfers</vt:lpstr>
      <vt:lpstr>Regular Expressions</vt:lpstr>
      <vt:lpstr>What are Regular Expressions?</vt:lpstr>
      <vt:lpstr>RegEx - Search Patterns</vt:lpstr>
      <vt:lpstr>Why Should You Care About RegEx?</vt:lpstr>
      <vt:lpstr>RegEx Basics</vt:lpstr>
      <vt:lpstr>Regular Expressions</vt:lpstr>
      <vt:lpstr>Regular Expressions</vt:lpstr>
      <vt:lpstr>Regular Expressions - ?</vt:lpstr>
      <vt:lpstr>Regular Expressions - *</vt:lpstr>
      <vt:lpstr>Regular Expressions - +</vt:lpstr>
      <vt:lpstr>Regular Expression Meta Characters</vt:lpstr>
      <vt:lpstr>Regular Expression Meta Characters</vt:lpstr>
      <vt:lpstr>Regular Expression Meta Characters</vt:lpstr>
      <vt:lpstr>grep</vt:lpstr>
      <vt:lpstr>grep</vt:lpstr>
      <vt:lpstr>awk</vt:lpstr>
      <vt:lpstr>awk</vt:lpstr>
      <vt:lpstr>sed</vt:lpstr>
      <vt:lpstr>Putting It All Together</vt:lpstr>
      <vt:lpstr>Putting it all together</vt:lpstr>
      <vt:lpstr>Putting it all together</vt:lpstr>
      <vt:lpstr>Putting it all together: searching for “Medicago truncatula”</vt:lpstr>
      <vt:lpstr>Putting it all together: searching for “Medicago truncatula” with a score of 300 or higher</vt:lpstr>
      <vt:lpstr>Conclusions</vt:lpstr>
      <vt:lpstr>License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Intro_to_Linux-Using_FedoraLIVE</dc:title>
  <dc:creator>John Lockman</dc:creator>
  <cp:lastModifiedBy>Charlie Dey</cp:lastModifiedBy>
  <cp:revision>209</cp:revision>
  <dcterms:created xsi:type="dcterms:W3CDTF">2009-09-03T16:08:16Z</dcterms:created>
  <dcterms:modified xsi:type="dcterms:W3CDTF">2015-09-01T13:59:04Z</dcterms:modified>
</cp:coreProperties>
</file>