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5" r:id="rId2"/>
  </p:sldMasterIdLst>
  <p:notesMasterIdLst>
    <p:notesMasterId r:id="rId14"/>
  </p:notesMasterIdLst>
  <p:sldIdLst>
    <p:sldId id="694" r:id="rId3"/>
    <p:sldId id="687" r:id="rId4"/>
    <p:sldId id="688" r:id="rId5"/>
    <p:sldId id="689" r:id="rId6"/>
    <p:sldId id="690" r:id="rId7"/>
    <p:sldId id="696" r:id="rId8"/>
    <p:sldId id="691" r:id="rId9"/>
    <p:sldId id="692" r:id="rId10"/>
    <p:sldId id="693" r:id="rId11"/>
    <p:sldId id="676" r:id="rId12"/>
    <p:sldId id="69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68"/>
    <a:srgbClr val="CCECFF"/>
    <a:srgbClr val="1A0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7" autoAdjust="0"/>
    <p:restoredTop sz="84369" autoAdjust="0"/>
  </p:normalViewPr>
  <p:slideViewPr>
    <p:cSldViewPr>
      <p:cViewPr varScale="1">
        <p:scale>
          <a:sx n="103" d="100"/>
          <a:sy n="103" d="100"/>
        </p:scale>
        <p:origin x="-21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5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77786-B8CD-4CF6-A72C-F0C06D59A0A1}" type="datetimeFigureOut">
              <a:rPr lang="en-US" smtClean="0"/>
              <a:t>9/3/15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E1A58-9ED2-477B-A388-ED618C35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4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1A58-9ED2-477B-A388-ED618C3539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69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1A58-9ED2-477B-A388-ED618C3539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06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1A58-9ED2-477B-A388-ED618C3539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41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In this case, the condition -d $1 may be read as: if $1 is a directory.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1A58-9ED2-477B-A388-ED618C3539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46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85194-2ED5-7647-8EB1-402C25C4E41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creativecommons.org/licenses/by-nc/3.0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600728"/>
            <a:ext cx="8229600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2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DC7DE9-ECA8-8149-956C-8BD06CA6944E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A14FF3-2ADF-4A45-8AB4-6F2327945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1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82154"/>
            <a:ext cx="6400800" cy="1439501"/>
          </a:xfrm>
        </p:spPr>
        <p:txBody>
          <a:bodyPr>
            <a:noAutofit/>
          </a:bodyPr>
          <a:lstStyle>
            <a:lvl1pPr marL="0" indent="0" algn="ctr">
              <a:buNone/>
              <a:defRPr lang="en-US" sz="4400" b="1" kern="1200" baseline="0" dirty="0">
                <a:solidFill>
                  <a:srgbClr val="CC55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2614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077267"/>
            <a:ext cx="6400800" cy="687388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209800" y="4749850"/>
            <a:ext cx="4724400" cy="5539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5A5A5A"/>
                </a:solidFill>
              </a:rPr>
              <a:t>© </a:t>
            </a:r>
            <a:r>
              <a:rPr lang="en-US" sz="1000" b="1" dirty="0">
                <a:solidFill>
                  <a:srgbClr val="5A5A5A"/>
                </a:solidFill>
              </a:rPr>
              <a:t>The University of Texas at Austin, </a:t>
            </a:r>
            <a:r>
              <a:rPr lang="en-US" sz="1000" b="1" dirty="0" smtClean="0">
                <a:solidFill>
                  <a:srgbClr val="5A5A5A"/>
                </a:solidFill>
              </a:rPr>
              <a:t>2014</a:t>
            </a:r>
          </a:p>
          <a:p>
            <a:pPr algn="ctr"/>
            <a:r>
              <a:rPr lang="en-US" sz="1000" b="1" dirty="0">
                <a:solidFill>
                  <a:srgbClr val="5A5A5A"/>
                </a:solidFill>
                <a:cs typeface="Courier New"/>
              </a:rPr>
              <a:t>Please see the final slide for Copyright and licensing information</a:t>
            </a:r>
            <a:endParaRPr lang="en-US" sz="1000" b="1" dirty="0">
              <a:solidFill>
                <a:srgbClr val="5A5A5A"/>
              </a:solidFill>
            </a:endParaRPr>
          </a:p>
          <a:p>
            <a:endParaRPr lang="en-US" sz="1000" b="1" dirty="0" smtClean="0">
              <a:solidFill>
                <a:schemeClr val="bg1">
                  <a:lumMod val="75000"/>
                </a:schemeClr>
              </a:solidFill>
              <a:cs typeface="Courier New"/>
            </a:endParaRPr>
          </a:p>
        </p:txBody>
      </p:sp>
      <p:pic>
        <p:nvPicPr>
          <p:cNvPr id="13" name="Picture 12" descr="by-nc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15" y="5303848"/>
            <a:ext cx="1617462" cy="56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42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2614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94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7200" y="656479"/>
            <a:ext cx="82296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0" i="1" kern="1200" dirty="0" smtClean="0">
                <a:solidFill>
                  <a:srgbClr val="002868"/>
                </a:solidFill>
                <a:latin typeface="+mn-lt"/>
                <a:ea typeface="+mn-ea"/>
                <a:cs typeface="+mn-cs"/>
              </a:rPr>
              <a:t>We gratefully acknowledge the sponsorship of Chevron Corporation, whose generous support of TACC has made possible this Scientific Computing Curriculum and other student-focused initiatives.</a:t>
            </a: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© The University of Texas at Austin, 2014</a:t>
            </a:r>
          </a:p>
          <a:p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This work is licensed under the Creative Commons Attribution Non-Commercial 3.0 </a:t>
            </a:r>
            <a:r>
              <a:rPr lang="en-US" sz="2000" b="0" dirty="0" err="1" smtClean="0">
                <a:solidFill>
                  <a:srgbClr val="002868"/>
                </a:solidFill>
              </a:rPr>
              <a:t>Unported</a:t>
            </a:r>
            <a:r>
              <a:rPr lang="en-US" sz="2000" b="0" dirty="0" smtClean="0">
                <a:solidFill>
                  <a:srgbClr val="002868"/>
                </a:solidFill>
              </a:rPr>
              <a:t> License. To view a copy of this license, visit </a:t>
            </a:r>
            <a:r>
              <a:rPr lang="en-US" sz="2000" b="0" dirty="0" smtClean="0">
                <a:solidFill>
                  <a:srgbClr val="002868"/>
                </a:solidFill>
                <a:hlinkClick r:id="rId2"/>
              </a:rPr>
              <a:t>http://creativecommons.org/licenses/by-nc/3.0/</a:t>
            </a: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When attributing this work, please use the following text: </a:t>
            </a:r>
          </a:p>
          <a:p>
            <a:pPr marL="0" indent="0">
              <a:buNone/>
            </a:pPr>
            <a:r>
              <a:rPr lang="en-US" sz="2000" b="0" i="0" dirty="0" smtClean="0">
                <a:solidFill>
                  <a:srgbClr val="002868"/>
                </a:solidFill>
              </a:rPr>
              <a:t>"</a:t>
            </a:r>
            <a:r>
              <a:rPr lang="en-US" sz="2000" b="0" i="1" dirty="0" smtClean="0">
                <a:solidFill>
                  <a:srgbClr val="002868"/>
                </a:solidFill>
              </a:rPr>
              <a:t>Introduction to Scientific Programming </a:t>
            </a:r>
            <a:r>
              <a:rPr lang="en-US" sz="2000" b="0" i="0" baseline="0" dirty="0" smtClean="0">
                <a:solidFill>
                  <a:srgbClr val="002868"/>
                </a:solidFill>
              </a:rPr>
              <a:t>course materials</a:t>
            </a:r>
            <a:r>
              <a:rPr lang="en-US" sz="2000" b="0" i="1" baseline="0" dirty="0" smtClean="0">
                <a:solidFill>
                  <a:srgbClr val="002868"/>
                </a:solidFill>
              </a:rPr>
              <a:t> </a:t>
            </a:r>
            <a:r>
              <a:rPr lang="en-US" sz="2000" b="0" dirty="0" smtClean="0">
                <a:solidFill>
                  <a:srgbClr val="002868"/>
                </a:solidFill>
              </a:rPr>
              <a:t>by The Texas Advanced Computing Center, 2014. Available under a Creative Commons Attribution Non-Commercial 3.0 </a:t>
            </a:r>
            <a:r>
              <a:rPr lang="en-US" sz="2000" b="0" dirty="0" err="1" smtClean="0">
                <a:solidFill>
                  <a:srgbClr val="002868"/>
                </a:solidFill>
              </a:rPr>
              <a:t>Unported</a:t>
            </a:r>
            <a:r>
              <a:rPr lang="en-US" sz="2000" b="0" dirty="0" smtClean="0">
                <a:solidFill>
                  <a:srgbClr val="002868"/>
                </a:solidFill>
              </a:rPr>
              <a:t> License"</a:t>
            </a:r>
          </a:p>
          <a:p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91113"/>
            <a:ext cx="8229600" cy="1143000"/>
          </a:xfrm>
        </p:spPr>
        <p:txBody>
          <a:bodyPr/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4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tran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FORTRAN SOURCE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main.f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C SOURCE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main.c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8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kefi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MAKEFILE SOURCE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makefile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7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mbly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ASSEMBLY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main.asm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0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baseline="0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CODE OUTPUT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415418" cy="369332"/>
          </a:xfrm>
          <a:solidFill>
            <a:schemeClr val="bg1">
              <a:lumMod val="6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Code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5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mmar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baseline="0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GRAMMAR TEXT BOX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534736" y="4273550"/>
            <a:ext cx="1957775" cy="369332"/>
          </a:xfrm>
          <a:solidFill>
            <a:schemeClr val="bg1">
              <a:lumMod val="6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Grammar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3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de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232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3881653" cy="400110"/>
          </a:xfr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SOURCE CODE "A"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01840" y="3981450"/>
            <a:ext cx="3884960" cy="400110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dirty="0" smtClean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dirty="0" smtClean="0"/>
              <a:t>SOURCE CODE "B"</a:t>
            </a:r>
          </a:p>
        </p:txBody>
      </p:sp>
    </p:spTree>
    <p:extLst>
      <p:ext uri="{BB962C8B-B14F-4D97-AF65-F5344CB8AC3E}">
        <p14:creationId xmlns:p14="http://schemas.microsoft.com/office/powerpoint/2010/main" val="68910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de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232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3881653" cy="400110"/>
          </a:xfr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baseline="0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SOURCE CODE "A"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01840" y="3981450"/>
            <a:ext cx="3884960" cy="400110"/>
          </a:xfr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baseline="0" dirty="0" smtClean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dirty="0" smtClean="0"/>
              <a:t>SOURCE CODE "B"</a:t>
            </a:r>
          </a:p>
        </p:txBody>
      </p:sp>
    </p:spTree>
    <p:extLst>
      <p:ext uri="{BB962C8B-B14F-4D97-AF65-F5344CB8AC3E}">
        <p14:creationId xmlns:p14="http://schemas.microsoft.com/office/powerpoint/2010/main" val="209773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2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18225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acc_logo.png"/>
          <p:cNvPicPr>
            <a:picLocks noChangeAspect="1"/>
          </p:cNvPicPr>
          <p:nvPr/>
        </p:nvPicPr>
        <p:blipFill>
          <a:blip r:embed="rId1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8550"/>
            <a:ext cx="1971431" cy="504145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7685590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5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286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2614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18225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acc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8550"/>
            <a:ext cx="1971431" cy="504145"/>
          </a:xfrm>
          <a:prstGeom prst="rect">
            <a:avLst/>
          </a:prstGeom>
        </p:spPr>
      </p:pic>
      <p:pic>
        <p:nvPicPr>
          <p:cNvPr id="10" name="Picture 9" descr="ut_tacc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24"/>
          <a:stretch/>
        </p:blipFill>
        <p:spPr>
          <a:xfrm>
            <a:off x="3624529" y="6204413"/>
            <a:ext cx="5519471" cy="6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286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cplusplus/cpp_exceptions_handling.htm" TargetMode="External"/><Relationship Id="rId4" Type="http://schemas.openxmlformats.org/officeDocument/2006/relationships/hyperlink" Target="http://www.cplusplus.com/" TargetMode="External"/><Relationship Id="rId5" Type="http://schemas.openxmlformats.org/officeDocument/2006/relationships/hyperlink" Target="http://www.calpoly.edu/~rasplund/script.html" TargetMode="External"/><Relationship Id="rId6" Type="http://schemas.openxmlformats.org/officeDocument/2006/relationships/hyperlink" Target="http://www.grymoire.com/Unix/Sh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Scientific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Linux Scripting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Charlie Dey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 bwMode="auto">
          <a:xfrm>
            <a:off x="7573354" y="0"/>
            <a:ext cx="1570646" cy="41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457200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400" kern="1200" baseline="0">
                <a:solidFill>
                  <a:srgbClr val="CC550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/>
                </a:solidFill>
              </a:rPr>
              <a:t>Version 2015-1 </a:t>
            </a:r>
          </a:p>
        </p:txBody>
      </p:sp>
    </p:spTree>
    <p:extLst>
      <p:ext uri="{BB962C8B-B14F-4D97-AF65-F5344CB8AC3E}">
        <p14:creationId xmlns:p14="http://schemas.microsoft.com/office/powerpoint/2010/main" val="1969646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References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C++, How to Program, </a:t>
            </a:r>
            <a:r>
              <a:rPr lang="en-US" sz="2400" dirty="0" err="1" smtClean="0"/>
              <a:t>Dietel</a:t>
            </a:r>
            <a:r>
              <a:rPr lang="en-US" sz="2400" dirty="0" smtClean="0"/>
              <a:t> &amp; </a:t>
            </a:r>
            <a:r>
              <a:rPr lang="en-US" sz="2400" dirty="0" err="1" smtClean="0"/>
              <a:t>Dietel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www.tutorialspoint.com/cplusplus/cpp_exceptions_handling.htm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stackoverflow.com/questions/6121623/catching-exception-divide-by-zero</a:t>
            </a:r>
          </a:p>
          <a:p>
            <a:endParaRPr lang="en-US" sz="2400" dirty="0">
              <a:hlinkClick r:id="rId4"/>
            </a:endParaRPr>
          </a:p>
          <a:p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</a:t>
            </a:r>
            <a:r>
              <a:rPr lang="en-US" sz="2400" dirty="0" smtClean="0">
                <a:hlinkClick r:id="rId4"/>
              </a:rPr>
              <a:t>www.cplusplus.com</a:t>
            </a:r>
            <a:endParaRPr lang="en-US" sz="2400" dirty="0" smtClean="0"/>
          </a:p>
          <a:p>
            <a:endParaRPr lang="en-US" sz="2400" dirty="0" smtClean="0">
              <a:hlinkClick r:id="rId5"/>
            </a:endParaRPr>
          </a:p>
          <a:p>
            <a:r>
              <a:rPr lang="en-US" sz="2400" dirty="0" smtClean="0">
                <a:hlinkClick r:id="rId5"/>
              </a:rPr>
              <a:t>http</a:t>
            </a:r>
            <a:r>
              <a:rPr lang="en-US" sz="2400" dirty="0">
                <a:hlinkClick r:id="rId5"/>
              </a:rPr>
              <a:t>://www.calpoly.edu/~</a:t>
            </a:r>
            <a:r>
              <a:rPr lang="en-US" sz="2400" dirty="0" smtClean="0">
                <a:hlinkClick r:id="rId5"/>
              </a:rPr>
              <a:t>rasplund/script.html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>
                <a:hlinkClick r:id="rId6"/>
              </a:rPr>
              <a:t>http://</a:t>
            </a:r>
            <a:r>
              <a:rPr lang="en-US" sz="2400" dirty="0" smtClean="0">
                <a:hlinkClick r:id="rId6"/>
              </a:rPr>
              <a:t>www.grymoire.com/Unix/Sh.html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6377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</a:p>
        </p:txBody>
      </p:sp>
    </p:spTree>
    <p:extLst>
      <p:ext uri="{BB962C8B-B14F-4D97-AF65-F5344CB8AC3E}">
        <p14:creationId xmlns:p14="http://schemas.microsoft.com/office/powerpoint/2010/main" val="223543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600" dirty="0" smtClean="0"/>
              <a:t>Linux Scripting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8229600" cy="449897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Instead of typing commands directly in the shell, you can place the commands in a file, grant execute permissions to the file, and then run the file from the command prompt</a:t>
            </a:r>
          </a:p>
          <a:p>
            <a:endParaRPr lang="en-US" sz="2400" dirty="0"/>
          </a:p>
          <a:p>
            <a:r>
              <a:rPr lang="en-US" sz="2400" dirty="0" smtClean="0"/>
              <a:t>A file containing the Linux commands is known as a shell script</a:t>
            </a:r>
          </a:p>
          <a:p>
            <a:endParaRPr lang="en-US" sz="2400" dirty="0"/>
          </a:p>
          <a:p>
            <a:r>
              <a:rPr lang="en-US" sz="2400" dirty="0" smtClean="0"/>
              <a:t>Three commonly used types of scripts: Bourne shell, C shell, </a:t>
            </a:r>
            <a:r>
              <a:rPr lang="en-US" sz="2400" dirty="0" err="1" smtClean="0"/>
              <a:t>Korn</a:t>
            </a:r>
            <a:r>
              <a:rPr lang="en-US" sz="2400" dirty="0" smtClean="0"/>
              <a:t> shell</a:t>
            </a:r>
          </a:p>
          <a:p>
            <a:endParaRPr lang="en-US" sz="2400" dirty="0"/>
          </a:p>
          <a:p>
            <a:r>
              <a:rPr lang="en-US" sz="2400" dirty="0" smtClean="0"/>
              <a:t>We will work with Bourne shell script – the simplest one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746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Creating and Running a Simple Shell Script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 smtClean="0"/>
              <a:t>Put the text below in a file called myScript.sh, change the permissions on the file to 700, and run the file by typing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./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myScript.sh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800100" lvl="2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world" </a:t>
            </a:r>
          </a:p>
        </p:txBody>
      </p:sp>
    </p:spTree>
    <p:extLst>
      <p:ext uri="{BB962C8B-B14F-4D97-AF65-F5344CB8AC3E}">
        <p14:creationId xmlns:p14="http://schemas.microsoft.com/office/powerpoint/2010/main" val="942339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Comments in the Script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 smtClean="0"/>
              <a:t>Except the first line in the script (indicating the shell to be used), any </a:t>
            </a:r>
            <a:r>
              <a:rPr lang="en-US" sz="2400" dirty="0"/>
              <a:t>line beginning with a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#</a:t>
            </a:r>
            <a:r>
              <a:rPr lang="en-US" sz="2400" dirty="0" smtClean="0"/>
              <a:t> </a:t>
            </a:r>
            <a:r>
              <a:rPr lang="en-US" sz="2400" dirty="0"/>
              <a:t>character in the first column is taken to be a comment and is </a:t>
            </a:r>
            <a:r>
              <a:rPr lang="en-US" sz="2400" dirty="0" smtClean="0"/>
              <a:t>ignored</a:t>
            </a:r>
          </a:p>
          <a:p>
            <a:endParaRPr lang="en-US" sz="2400" dirty="0"/>
          </a:p>
          <a:p>
            <a:pPr marL="400050" lvl="1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purpose: print 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directory 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and its contents </a:t>
            </a:r>
          </a:p>
          <a:p>
            <a:pPr marL="400050" lvl="1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wd</a:t>
            </a:r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10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dirty="0" smtClean="0"/>
              <a:t>Shell Variables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8229600" cy="449897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Shell </a:t>
            </a:r>
            <a:r>
              <a:rPr lang="en-US" sz="2400" dirty="0" smtClean="0"/>
              <a:t>script can contain variables – just like in C/C++/Fortran -  and these variables are treated as strings </a:t>
            </a:r>
            <a:endParaRPr lang="en-US" sz="2400" dirty="0"/>
          </a:p>
          <a:p>
            <a:r>
              <a:rPr lang="en-US" sz="2400" dirty="0" smtClean="0"/>
              <a:t>The script variables can be </a:t>
            </a:r>
            <a:r>
              <a:rPr lang="en-US" sz="2400" dirty="0"/>
              <a:t>assigned values, manipulated, and </a:t>
            </a:r>
            <a:r>
              <a:rPr lang="en-US" sz="2400" dirty="0" smtClean="0"/>
              <a:t>used</a:t>
            </a:r>
          </a:p>
          <a:p>
            <a:pPr lvl="1"/>
            <a:r>
              <a:rPr lang="en-US" sz="2000" dirty="0" smtClean="0"/>
              <a:t>Note that there should be no space before and after the assignment operator</a:t>
            </a:r>
          </a:p>
          <a:p>
            <a:pPr lvl="1"/>
            <a:r>
              <a:rPr lang="en-US" sz="2000" dirty="0" smtClean="0"/>
              <a:t>Note how the variable is used in the example below by prefixing “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dirty="0" smtClean="0"/>
              <a:t>” sign</a:t>
            </a: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#Below is the declaration of a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 </a:t>
            </a:r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=”Johnny" </a:t>
            </a:r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name is $name" </a:t>
            </a:r>
          </a:p>
        </p:txBody>
      </p:sp>
    </p:spTree>
    <p:extLst>
      <p:ext uri="{BB962C8B-B14F-4D97-AF65-F5344CB8AC3E}">
        <p14:creationId xmlns:p14="http://schemas.microsoft.com/office/powerpoint/2010/main" val="2322340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vs.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609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Look at the following script… What do you think the output will be?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400" y="1828800"/>
            <a:ext cx="8229600" cy="4185761"/>
          </a:xfrm>
        </p:spPr>
        <p:txBody>
          <a:bodyPr/>
          <a:lstStyle/>
          <a:p>
            <a:r>
              <a:rPr lang="en-US" sz="1400" dirty="0" smtClean="0"/>
              <a:t/>
            </a:r>
            <a:r>
              <a:rPr lang="en-US" sz="1400" dirty="0"/>
              <a:t>#!/bin/bash</a:t>
            </a:r>
          </a:p>
          <a:p>
            <a:r>
              <a:rPr lang="en-US" sz="1400" dirty="0"/>
              <a:t>#Define bash global variable</a:t>
            </a:r>
          </a:p>
          <a:p>
            <a:r>
              <a:rPr lang="en-US" sz="1400" dirty="0"/>
              <a:t>#This variable is global and can be used anywhere in this bash script</a:t>
            </a:r>
          </a:p>
          <a:p>
            <a:r>
              <a:rPr lang="en-US" sz="1400" dirty="0"/>
              <a:t>VAR="global variable"</a:t>
            </a:r>
          </a:p>
          <a:p>
            <a:r>
              <a:rPr lang="en-US" sz="1400" dirty="0"/>
              <a:t>function </a:t>
            </a:r>
            <a:r>
              <a:rPr lang="en-US" sz="1400" dirty="0" smtClean="0"/>
              <a:t>bash</a:t>
            </a:r>
          </a:p>
          <a:p>
            <a:r>
              <a:rPr lang="en-US" sz="1400" dirty="0" smtClean="0"/>
              <a:t>{</a:t>
            </a:r>
            <a:endParaRPr lang="en-US" sz="1400" dirty="0"/>
          </a:p>
          <a:p>
            <a:r>
              <a:rPr lang="en-US" sz="1400" dirty="0" smtClean="0"/>
              <a:t>	#</a:t>
            </a:r>
            <a:r>
              <a:rPr lang="en-US" sz="1400" dirty="0"/>
              <a:t>Define bash local variable</a:t>
            </a:r>
          </a:p>
          <a:p>
            <a:r>
              <a:rPr lang="en-US" sz="1400" dirty="0" smtClean="0"/>
              <a:t>	#</a:t>
            </a:r>
            <a:r>
              <a:rPr lang="en-US" sz="1400" dirty="0"/>
              <a:t>This variable is local to bash function only</a:t>
            </a:r>
          </a:p>
          <a:p>
            <a:r>
              <a:rPr lang="en-US" sz="1400" dirty="0" smtClean="0"/>
              <a:t>	local </a:t>
            </a:r>
            <a:r>
              <a:rPr lang="en-US" sz="1400" dirty="0"/>
              <a:t>VAR="local variable"</a:t>
            </a:r>
          </a:p>
          <a:p>
            <a:r>
              <a:rPr lang="en-US" sz="1400" dirty="0" smtClean="0"/>
              <a:t>	echo </a:t>
            </a:r>
            <a:r>
              <a:rPr lang="en-US" sz="1400" dirty="0"/>
              <a:t>$VAR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echo $VAR</a:t>
            </a:r>
          </a:p>
          <a:p>
            <a:r>
              <a:rPr lang="en-US" sz="1400" dirty="0"/>
              <a:t>bash</a:t>
            </a:r>
          </a:p>
          <a:p>
            <a:r>
              <a:rPr lang="en-US" sz="1400" dirty="0"/>
              <a:t># Note the bash global variable did not change</a:t>
            </a:r>
          </a:p>
          <a:p>
            <a:r>
              <a:rPr lang="en-US" sz="1400" dirty="0"/>
              <a:t># "local" is bash reserved word</a:t>
            </a:r>
          </a:p>
          <a:p>
            <a:r>
              <a:rPr lang="en-US" sz="1400" dirty="0"/>
              <a:t>echo $VAR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797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dirty="0" smtClean="0"/>
              <a:t>Passing Arguments to Scripts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228600" y="1066800"/>
            <a:ext cx="8610600" cy="449897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special variables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sz="2400" dirty="0"/>
              <a:t>-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$9</a:t>
            </a:r>
            <a:r>
              <a:rPr lang="en-US" sz="2400" dirty="0"/>
              <a:t> correspond to the arguments passed to the script when it is </a:t>
            </a:r>
            <a:r>
              <a:rPr lang="en-US" sz="2400" dirty="0" smtClean="0"/>
              <a:t>invoked</a:t>
            </a:r>
          </a:p>
          <a:p>
            <a:r>
              <a:rPr lang="en-US" sz="2400" dirty="0" smtClean="0"/>
              <a:t>Although the </a:t>
            </a:r>
            <a:r>
              <a:rPr lang="en-US" sz="2400" dirty="0"/>
              <a:t>Bourne shell can have any number of </a:t>
            </a:r>
            <a:r>
              <a:rPr lang="en-US" sz="2400" dirty="0" smtClean="0"/>
              <a:t>parameters, the </a:t>
            </a:r>
            <a:r>
              <a:rPr lang="en-US" sz="2400" dirty="0"/>
              <a:t>positional </a:t>
            </a:r>
            <a:r>
              <a:rPr lang="en-US" sz="2400" dirty="0" smtClean="0"/>
              <a:t>parameters (or variables) are </a:t>
            </a:r>
            <a:r>
              <a:rPr lang="en-US" sz="2400" dirty="0"/>
              <a:t>limited to numbers 1 through </a:t>
            </a:r>
            <a:r>
              <a:rPr lang="en-US" sz="2400" dirty="0" smtClean="0"/>
              <a:t>9</a:t>
            </a:r>
          </a:p>
          <a:p>
            <a:pPr marL="400050" lvl="1" indent="0">
              <a:buNone/>
            </a:pPr>
            <a:r>
              <a:rPr lang="en-US" sz="2200" b="1" dirty="0" smtClean="0">
                <a:solidFill>
                  <a:srgbClr val="000000"/>
                </a:solidFill>
              </a:rPr>
              <a:t>*******************************************************</a:t>
            </a:r>
            <a:endParaRPr lang="en-US" sz="2200" b="1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en-US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2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"The name entered is 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$1 $2" </a:t>
            </a:r>
            <a:endParaRPr lang="en-US" sz="22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200" b="1" dirty="0" smtClean="0">
                <a:solidFill>
                  <a:srgbClr val="000000"/>
                </a:solidFill>
              </a:rPr>
              <a:t>*******************************************************</a:t>
            </a:r>
          </a:p>
          <a:p>
            <a:pPr marL="400050" lvl="1" indent="0">
              <a:buNone/>
            </a:pPr>
            <a:endParaRPr lang="en-US" sz="2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login2$ ./myScript4.sh </a:t>
            </a:r>
            <a:r>
              <a:rPr lang="en-US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Johnny Appleseed</a:t>
            </a:r>
            <a:endParaRPr lang="en-US" sz="2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name entered is </a:t>
            </a:r>
            <a:r>
              <a:rPr lang="en-US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Johnny Appleseed</a:t>
            </a:r>
            <a:endParaRPr lang="en-US" sz="2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41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Doing Arithmetic With Shell Scripts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524000"/>
            <a:ext cx="8229600" cy="3970318"/>
          </a:xfrm>
        </p:spPr>
        <p:txBody>
          <a:bodyPr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login2$ vi myScript5.sh</a:t>
            </a:r>
          </a:p>
          <a:p>
            <a:r>
              <a:rPr lang="en-US" sz="2000" dirty="0"/>
              <a:t>*******************************************************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$1 + $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2'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"Sum is $sum"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*******************************************************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login2$ ./myScript5.sh 3 5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 is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09800" y="5181600"/>
            <a:ext cx="6629400" cy="830997"/>
          </a:xfrm>
          <a:solidFill>
            <a:srgbClr val="D9D9D9"/>
          </a:solidFill>
        </p:spPr>
        <p:txBody>
          <a:bodyPr/>
          <a:lstStyle/>
          <a:p>
            <a:r>
              <a:rPr lang="en-US" sz="2400" dirty="0"/>
              <a:t>Note the usage of the </a:t>
            </a:r>
            <a:r>
              <a:rPr lang="en-US" sz="2400" b="1" dirty="0" err="1" smtClean="0">
                <a:solidFill>
                  <a:srgbClr val="1A00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2400" dirty="0"/>
              <a:t> </a:t>
            </a:r>
            <a:r>
              <a:rPr lang="en-US" sz="2400" dirty="0" smtClean="0"/>
              <a:t>command </a:t>
            </a:r>
            <a:r>
              <a:rPr lang="en-US" sz="2400" dirty="0"/>
              <a:t>with back-quotes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9156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dirty="0" smtClean="0"/>
              <a:t>Conditionals in Shell Scripts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914400"/>
            <a:ext cx="8229600" cy="5943600"/>
          </a:xfrm>
        </p:spPr>
        <p:txBody>
          <a:bodyPr/>
          <a:lstStyle/>
          <a:p>
            <a:r>
              <a:rPr lang="en-US" sz="2200" dirty="0" smtClean="0"/>
              <a:t>The </a:t>
            </a:r>
            <a:r>
              <a:rPr lang="en-US" sz="2200" dirty="0"/>
              <a:t>if-statement begins with the keyword </a:t>
            </a:r>
            <a:r>
              <a:rPr lang="en-US" sz="2200" b="1" dirty="0">
                <a:solidFill>
                  <a:srgbClr val="1A00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dirty="0"/>
              <a:t>, and ends with the keyword </a:t>
            </a:r>
            <a:r>
              <a:rPr lang="en-US" sz="2200" b="1" dirty="0">
                <a:solidFill>
                  <a:srgbClr val="1A00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r>
              <a:rPr lang="en-US" sz="2200" dirty="0"/>
              <a:t> </a:t>
            </a:r>
          </a:p>
          <a:p>
            <a:r>
              <a:rPr lang="en-US" sz="2200" dirty="0" smtClean="0"/>
              <a:t>The </a:t>
            </a:r>
            <a:r>
              <a:rPr lang="en-US" sz="2200" b="1" dirty="0">
                <a:solidFill>
                  <a:srgbClr val="1A00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dirty="0"/>
              <a:t> keyword is followed by a condition, which is enclosed in square </a:t>
            </a:r>
            <a:r>
              <a:rPr lang="en-US" sz="2200" dirty="0" smtClean="0"/>
              <a:t>brackets</a:t>
            </a:r>
          </a:p>
          <a:p>
            <a:r>
              <a:rPr lang="en-US" sz="2200" dirty="0" smtClean="0"/>
              <a:t>The line after the </a:t>
            </a:r>
            <a:r>
              <a:rPr lang="en-US" sz="2200" b="1" dirty="0">
                <a:solidFill>
                  <a:srgbClr val="1A00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dirty="0" smtClean="0"/>
              <a:t> keyword contains the keyword </a:t>
            </a:r>
            <a:r>
              <a:rPr lang="en-US" sz="2200" b="1" dirty="0">
                <a:solidFill>
                  <a:srgbClr val="1A00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US" sz="2200" dirty="0" smtClean="0"/>
              <a:t>You may include an </a:t>
            </a:r>
            <a:r>
              <a:rPr lang="en-US" sz="2200" b="1" dirty="0">
                <a:solidFill>
                  <a:srgbClr val="1A00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200" dirty="0" smtClean="0"/>
              <a:t> part if needed:</a:t>
            </a:r>
            <a:endParaRPr lang="en-US" b="1" dirty="0">
              <a:solidFill>
                <a:srgbClr val="1A000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200" b="1" dirty="0">
                <a:solidFill>
                  <a:srgbClr val="1A00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en-US" sz="2200" b="1" dirty="0" err="1">
                <a:solidFill>
                  <a:srgbClr val="1A00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200" b="1" dirty="0">
                <a:solidFill>
                  <a:srgbClr val="1A00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00050" lvl="1" indent="0">
              <a:buNone/>
            </a:pPr>
            <a:r>
              <a:rPr lang="en-US" sz="2200" b="1" dirty="0">
                <a:solidFill>
                  <a:srgbClr val="1A00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[ -d $1 ] </a:t>
            </a:r>
          </a:p>
          <a:p>
            <a:pPr marL="400050" lvl="1" indent="0">
              <a:buNone/>
            </a:pPr>
            <a:r>
              <a:rPr lang="en-US" sz="2200" b="1" dirty="0">
                <a:solidFill>
                  <a:srgbClr val="1A00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</a:p>
          <a:p>
            <a:pPr marL="400050" lvl="1" indent="0">
              <a:buNone/>
            </a:pPr>
            <a:r>
              <a:rPr lang="en-US" sz="2200" b="1" dirty="0">
                <a:solidFill>
                  <a:srgbClr val="1A00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rgbClr val="1A00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200" b="1" dirty="0">
                <a:solidFill>
                  <a:srgbClr val="1A00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 </a:t>
            </a:r>
          </a:p>
          <a:p>
            <a:pPr marL="400050" lvl="1" indent="0">
              <a:buNone/>
            </a:pPr>
            <a:r>
              <a:rPr lang="en-US" sz="2200" b="1" dirty="0">
                <a:solidFill>
                  <a:srgbClr val="1A00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 marL="400050" lvl="1" indent="0">
              <a:buNone/>
            </a:pPr>
            <a:r>
              <a:rPr lang="en-US" sz="2200" b="1" dirty="0">
                <a:solidFill>
                  <a:srgbClr val="1A00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cat $1 </a:t>
            </a:r>
          </a:p>
          <a:p>
            <a:pPr marL="400050" lvl="1" indent="0">
              <a:buNone/>
            </a:pPr>
            <a:r>
              <a:rPr lang="en-US" sz="2200" b="1" dirty="0">
                <a:solidFill>
                  <a:srgbClr val="1A00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  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3581400" y="4114800"/>
            <a:ext cx="3429000" cy="830997"/>
          </a:xfrm>
          <a:prstGeom prst="rect">
            <a:avLst/>
          </a:prstGeom>
          <a:solidFill>
            <a:srgbClr val="D9D9D9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002868"/>
                </a:solidFill>
              </a:rPr>
              <a:t>The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1A00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002868"/>
                </a:solidFill>
              </a:rPr>
              <a:t>condition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002868"/>
                </a:solidFill>
              </a:rPr>
              <a:t>checks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002868"/>
                </a:solidFill>
              </a:rPr>
              <a:t>if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1A00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1A00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200" dirty="0" smtClean="0">
                <a:solidFill>
                  <a:srgbClr val="002868"/>
                </a:solidFill>
              </a:rPr>
              <a:t> is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002868"/>
                </a:solidFill>
              </a:rPr>
              <a:t>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002868"/>
                </a:solidFill>
              </a:rPr>
              <a:t>directory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002868"/>
                </a:solidFill>
              </a:rPr>
              <a:t>or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002868"/>
                </a:solidFill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3049759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Final Master Template Cle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31037</TotalTime>
  <Words>880</Words>
  <Application>Microsoft Macintosh PowerPoint</Application>
  <PresentationFormat>On-screen Show (4:3)</PresentationFormat>
  <Paragraphs>115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1_Office Theme</vt:lpstr>
      <vt:lpstr>Final Master Template Clean</vt:lpstr>
      <vt:lpstr>Introduction to Scientific Programming</vt:lpstr>
      <vt:lpstr>Linux Scripting</vt:lpstr>
      <vt:lpstr>Creating and Running a Simple Shell Script</vt:lpstr>
      <vt:lpstr>Comments in the Script</vt:lpstr>
      <vt:lpstr>Shell Variables</vt:lpstr>
      <vt:lpstr>Global vs. Local Variables</vt:lpstr>
      <vt:lpstr>Passing Arguments to Scripts </vt:lpstr>
      <vt:lpstr>Doing Arithmetic With Shell Scripts</vt:lpstr>
      <vt:lpstr>Conditionals in Shell Scripts</vt:lpstr>
      <vt:lpstr>References</vt:lpstr>
      <vt:lpstr>License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Ritu Arora</dc:creator>
  <cp:lastModifiedBy>Charlie Dey</cp:lastModifiedBy>
  <cp:revision>2330</cp:revision>
  <dcterms:created xsi:type="dcterms:W3CDTF">2011-10-20T01:57:38Z</dcterms:created>
  <dcterms:modified xsi:type="dcterms:W3CDTF">2015-09-03T14:31:33Z</dcterms:modified>
</cp:coreProperties>
</file>