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7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3.0/"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creativecommons.org/licenses/by-nc/3.0/"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creativecommons.org/licenses/by-nc/3.0/"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creativecommons.org/licenses/by-nc/3.0/"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creativecommons.org/licenses/by-nc/3.0/"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457200" y="1600728"/>
            <a:ext cx="8229600"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22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CD2101F-73DE-224D-AF7B-296BBD351FF8}" type="datetimeFigureOut">
              <a:rPr lang="en-US" smtClean="0"/>
              <a:t>9/8/15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86F9DD-6766-1445-B101-8847F3DE926E}" type="slidenum">
              <a:rPr lang="en-US" smtClean="0"/>
              <a:t>‹#›</a:t>
            </a:fld>
            <a:endParaRPr lang="en-US"/>
          </a:p>
        </p:txBody>
      </p:sp>
    </p:spTree>
    <p:extLst>
      <p:ext uri="{BB962C8B-B14F-4D97-AF65-F5344CB8AC3E}">
        <p14:creationId xmlns:p14="http://schemas.microsoft.com/office/powerpoint/2010/main" val="411921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BE86F9DD-6766-1445-B101-8847F3DE926E}" type="slidenum">
              <a:rPr lang="en-US" smtClean="0"/>
              <a:t>‹#›</a:t>
            </a:fld>
            <a:endParaRPr lang="en-US"/>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7" name="TextBox 6"/>
          <p:cNvSpPr txBox="1"/>
          <p:nvPr/>
        </p:nvSpPr>
        <p:spPr>
          <a:xfrm>
            <a:off x="457200" y="656479"/>
            <a:ext cx="8229600" cy="5601533"/>
          </a:xfrm>
          <a:prstGeom prst="rect">
            <a:avLst/>
          </a:prstGeom>
          <a:noFill/>
        </p:spPr>
        <p:txBody>
          <a:bodyPr wrap="square" rtlCol="0">
            <a:spAutoFit/>
          </a:bodyPr>
          <a:lstStyle/>
          <a:p>
            <a:pPr marL="0" indent="0">
              <a:buNone/>
            </a:pPr>
            <a:r>
              <a:rPr lang="en-US" sz="2000" b="0" i="1" kern="1200" dirty="0" smtClean="0">
                <a:solidFill>
                  <a:srgbClr val="002868"/>
                </a:solidFill>
                <a:latin typeface="+mn-lt"/>
                <a:ea typeface="+mn-ea"/>
                <a:cs typeface="+mn-cs"/>
              </a:rPr>
              <a:t>We gratefully acknowledge the sponsorship of Chevron Corporation, whose generous support of TACC has made possible this Scientific Computing Curriculum and other student-focused initiatives.</a:t>
            </a: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 The University of Texas at Austin, 2014</a:t>
            </a:r>
          </a:p>
          <a:p>
            <a:endParaRPr lang="en-US" sz="2000" b="0" dirty="0" smtClean="0">
              <a:solidFill>
                <a:srgbClr val="002868"/>
              </a:solidFill>
            </a:endParaRPr>
          </a:p>
          <a:p>
            <a:pPr marL="0" indent="0">
              <a:buNone/>
            </a:pPr>
            <a:r>
              <a:rPr lang="en-US" sz="2000" b="0" dirty="0" smtClean="0">
                <a:solidFill>
                  <a:srgbClr val="002868"/>
                </a:solidFill>
              </a:rPr>
              <a:t>This work is licensed under the Creative Commons Attribution Non-Commercial 3.0 </a:t>
            </a:r>
            <a:r>
              <a:rPr lang="en-US" sz="2000" b="0" dirty="0" err="1" smtClean="0">
                <a:solidFill>
                  <a:srgbClr val="002868"/>
                </a:solidFill>
              </a:rPr>
              <a:t>Unported</a:t>
            </a:r>
            <a:r>
              <a:rPr lang="en-US" sz="2000" b="0" dirty="0" smtClean="0">
                <a:solidFill>
                  <a:srgbClr val="002868"/>
                </a:solidFill>
              </a:rPr>
              <a:t> License. To view a copy of this license, visit </a:t>
            </a:r>
            <a:r>
              <a:rPr lang="en-US" sz="2000" b="0" dirty="0" smtClean="0">
                <a:solidFill>
                  <a:srgbClr val="002868"/>
                </a:solidFill>
                <a:hlinkClick r:id="rId2"/>
              </a:rPr>
              <a:t>http://creativecommons.org/licenses/by-nc/3.0/</a:t>
            </a: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When attributing this work, please use the following text: </a:t>
            </a:r>
          </a:p>
          <a:p>
            <a:pPr marL="0" indent="0">
              <a:buNone/>
            </a:pPr>
            <a:r>
              <a:rPr lang="en-US" sz="2000" b="0" i="0" dirty="0" smtClean="0">
                <a:solidFill>
                  <a:srgbClr val="002868"/>
                </a:solidFill>
              </a:rPr>
              <a:t>"</a:t>
            </a:r>
            <a:r>
              <a:rPr lang="en-US" sz="2000" b="0" i="1" dirty="0" smtClean="0">
                <a:solidFill>
                  <a:srgbClr val="002868"/>
                </a:solidFill>
              </a:rPr>
              <a:t>Introduction to Scientific Programming </a:t>
            </a:r>
            <a:r>
              <a:rPr lang="en-US" sz="2000" b="0" i="0" baseline="0" dirty="0" smtClean="0">
                <a:solidFill>
                  <a:srgbClr val="002868"/>
                </a:solidFill>
              </a:rPr>
              <a:t>course materials</a:t>
            </a:r>
            <a:r>
              <a:rPr lang="en-US" sz="2000" b="0" i="1" baseline="0" dirty="0" smtClean="0">
                <a:solidFill>
                  <a:srgbClr val="002868"/>
                </a:solidFill>
              </a:rPr>
              <a:t> </a:t>
            </a:r>
            <a:r>
              <a:rPr lang="en-US" sz="2000" b="0" dirty="0" smtClean="0">
                <a:solidFill>
                  <a:srgbClr val="002868"/>
                </a:solidFill>
              </a:rPr>
              <a:t>by The Texas Advanced Computing Center, 2014. Available under a Creative Commons Attribution Non-Commercial 3.0 </a:t>
            </a:r>
            <a:r>
              <a:rPr lang="en-US" sz="2000" b="0" dirty="0" err="1" smtClean="0">
                <a:solidFill>
                  <a:srgbClr val="002868"/>
                </a:solidFill>
              </a:rPr>
              <a:t>Unported</a:t>
            </a:r>
            <a:r>
              <a:rPr lang="en-US" sz="2000" b="0" dirty="0" smtClean="0">
                <a:solidFill>
                  <a:srgbClr val="002868"/>
                </a:solidFill>
              </a:rPr>
              <a:t> License"</a:t>
            </a:r>
          </a:p>
          <a:p>
            <a:endParaRPr lang="en-US" b="0" dirty="0"/>
          </a:p>
        </p:txBody>
      </p:sp>
      <p:sp>
        <p:nvSpPr>
          <p:cNvPr id="2" name="Title 1"/>
          <p:cNvSpPr>
            <a:spLocks noGrp="1"/>
          </p:cNvSpPr>
          <p:nvPr>
            <p:ph type="title" hasCustomPrompt="1"/>
          </p:nvPr>
        </p:nvSpPr>
        <p:spPr>
          <a:xfrm>
            <a:off x="457200" y="1691113"/>
            <a:ext cx="8229600" cy="1143000"/>
          </a:xfrm>
        </p:spPr>
        <p:txBody>
          <a:bodyPr/>
          <a:lstStyle/>
          <a:p>
            <a:r>
              <a:rPr lang="en-US" dirty="0" smtClean="0"/>
              <a:t>License</a:t>
            </a:r>
            <a:endParaRPr lang="en-US" dirty="0"/>
          </a:p>
        </p:txBody>
      </p:sp>
      <p:sp>
        <p:nvSpPr>
          <p:cNvPr id="3" name="Slide Number Placeholder 2"/>
          <p:cNvSpPr>
            <a:spLocks noGrp="1"/>
          </p:cNvSpPr>
          <p:nvPr>
            <p:ph type="sldNum" sz="quarter" idx="10"/>
          </p:nvPr>
        </p:nvSpPr>
        <p:spPr>
          <a:xfrm>
            <a:off x="2292614" y="6374482"/>
            <a:ext cx="1001210" cy="365125"/>
          </a:xfrm>
          <a:prstGeom prst="rect">
            <a:avLst/>
          </a:prstGeom>
        </p:spPr>
        <p:txBody>
          <a:bodyPr/>
          <a:lstStyle/>
          <a:p>
            <a:fld id="{BE86F9DD-6766-1445-B101-8847F3DE926E}" type="slidenum">
              <a:rPr lang="en-US" smtClean="0"/>
              <a:t>‹#›</a:t>
            </a:fld>
            <a:endParaRPr lang="en-US"/>
          </a:p>
        </p:txBody>
      </p:sp>
    </p:spTree>
    <p:extLst>
      <p:ext uri="{BB962C8B-B14F-4D97-AF65-F5344CB8AC3E}">
        <p14:creationId xmlns:p14="http://schemas.microsoft.com/office/powerpoint/2010/main" val="3718448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212959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Box 6"/>
          <p:cNvSpPr txBox="1"/>
          <p:nvPr userDrawn="1"/>
        </p:nvSpPr>
        <p:spPr>
          <a:xfrm>
            <a:off x="457200" y="656479"/>
            <a:ext cx="8229600" cy="5601533"/>
          </a:xfrm>
          <a:prstGeom prst="rect">
            <a:avLst/>
          </a:prstGeom>
          <a:noFill/>
        </p:spPr>
        <p:txBody>
          <a:bodyPr wrap="square" rtlCol="0">
            <a:spAutoFit/>
          </a:bodyPr>
          <a:lstStyle/>
          <a:p>
            <a:pPr marL="0" indent="0">
              <a:buNone/>
            </a:pPr>
            <a:r>
              <a:rPr lang="en-US" sz="2000" b="0" i="1" kern="1200" dirty="0" smtClean="0">
                <a:solidFill>
                  <a:srgbClr val="002868"/>
                </a:solidFill>
                <a:latin typeface="+mn-lt"/>
                <a:ea typeface="+mn-ea"/>
                <a:cs typeface="+mn-cs"/>
              </a:rPr>
              <a:t>We gratefully acknowledge the sponsorship of Chevron Corporation, whose generous support of TACC has made possible this Scientific Computing Curriculum and other student-focused initiatives.</a:t>
            </a: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 The University of Texas at Austin, 2014</a:t>
            </a:r>
          </a:p>
          <a:p>
            <a:endParaRPr lang="en-US" sz="2000" b="0" dirty="0" smtClean="0">
              <a:solidFill>
                <a:srgbClr val="002868"/>
              </a:solidFill>
            </a:endParaRPr>
          </a:p>
          <a:p>
            <a:pPr marL="0" indent="0">
              <a:buNone/>
            </a:pPr>
            <a:r>
              <a:rPr lang="en-US" sz="2000" b="0" dirty="0" smtClean="0">
                <a:solidFill>
                  <a:srgbClr val="002868"/>
                </a:solidFill>
              </a:rPr>
              <a:t>This work is licensed under the Creative Commons Attribution Non-Commercial 3.0 </a:t>
            </a:r>
            <a:r>
              <a:rPr lang="en-US" sz="2000" b="0" dirty="0" err="1" smtClean="0">
                <a:solidFill>
                  <a:srgbClr val="002868"/>
                </a:solidFill>
              </a:rPr>
              <a:t>Unported</a:t>
            </a:r>
            <a:r>
              <a:rPr lang="en-US" sz="2000" b="0" dirty="0" smtClean="0">
                <a:solidFill>
                  <a:srgbClr val="002868"/>
                </a:solidFill>
              </a:rPr>
              <a:t> License. To view a copy of this license, visit </a:t>
            </a:r>
            <a:r>
              <a:rPr lang="en-US" sz="2000" b="0" dirty="0" smtClean="0">
                <a:solidFill>
                  <a:srgbClr val="002868"/>
                </a:solidFill>
                <a:hlinkClick r:id="rId2"/>
              </a:rPr>
              <a:t>http://creativecommons.org/licenses/by-nc/3.0/</a:t>
            </a: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When attributing this work, please use the following text: </a:t>
            </a:r>
          </a:p>
          <a:p>
            <a:pPr marL="0" indent="0">
              <a:buNone/>
            </a:pPr>
            <a:r>
              <a:rPr lang="en-US" sz="2000" b="0" i="0" dirty="0" smtClean="0">
                <a:solidFill>
                  <a:srgbClr val="002868"/>
                </a:solidFill>
              </a:rPr>
              <a:t>"</a:t>
            </a:r>
            <a:r>
              <a:rPr lang="en-US" sz="2000" b="0" i="1" dirty="0" smtClean="0">
                <a:solidFill>
                  <a:srgbClr val="002868"/>
                </a:solidFill>
              </a:rPr>
              <a:t>Introduction to Scientific Programming </a:t>
            </a:r>
            <a:r>
              <a:rPr lang="en-US" sz="2000" b="0" i="0" baseline="0" dirty="0" smtClean="0">
                <a:solidFill>
                  <a:srgbClr val="002868"/>
                </a:solidFill>
              </a:rPr>
              <a:t>course materials</a:t>
            </a:r>
            <a:r>
              <a:rPr lang="en-US" sz="2000" b="0" i="1" baseline="0" dirty="0" smtClean="0">
                <a:solidFill>
                  <a:srgbClr val="002868"/>
                </a:solidFill>
              </a:rPr>
              <a:t> </a:t>
            </a:r>
            <a:r>
              <a:rPr lang="en-US" sz="2000" b="0" dirty="0" smtClean="0">
                <a:solidFill>
                  <a:srgbClr val="002868"/>
                </a:solidFill>
              </a:rPr>
              <a:t>by The Texas Advanced Computing Center, 2014. Available under a Creative Commons Attribution Non-Commercial 3.0 </a:t>
            </a:r>
            <a:r>
              <a:rPr lang="en-US" sz="2000" b="0" dirty="0" err="1" smtClean="0">
                <a:solidFill>
                  <a:srgbClr val="002868"/>
                </a:solidFill>
              </a:rPr>
              <a:t>Unported</a:t>
            </a:r>
            <a:r>
              <a:rPr lang="en-US" sz="2000" b="0" dirty="0" smtClean="0">
                <a:solidFill>
                  <a:srgbClr val="002868"/>
                </a:solidFill>
              </a:rPr>
              <a:t> License"</a:t>
            </a:r>
          </a:p>
          <a:p>
            <a:endParaRPr lang="en-US" b="0" dirty="0"/>
          </a:p>
        </p:txBody>
      </p:sp>
      <p:sp>
        <p:nvSpPr>
          <p:cNvPr id="2" name="Title 1"/>
          <p:cNvSpPr>
            <a:spLocks noGrp="1"/>
          </p:cNvSpPr>
          <p:nvPr>
            <p:ph type="title" hasCustomPrompt="1"/>
          </p:nvPr>
        </p:nvSpPr>
        <p:spPr>
          <a:xfrm>
            <a:off x="457200" y="1691113"/>
            <a:ext cx="8229600" cy="1143000"/>
          </a:xfrm>
        </p:spPr>
        <p:txBody>
          <a:bodyPr/>
          <a:lstStyle/>
          <a:p>
            <a:r>
              <a:rPr lang="en-US" dirty="0" smtClean="0"/>
              <a:t>License</a:t>
            </a:r>
            <a:endParaRPr lang="en-US" dirty="0"/>
          </a:p>
        </p:txBody>
      </p:sp>
      <p:sp>
        <p:nvSpPr>
          <p:cNvPr id="3" name="Slide Number Placeholder 2"/>
          <p:cNvSpPr>
            <a:spLocks noGrp="1"/>
          </p:cNvSpPr>
          <p:nvPr>
            <p:ph type="sldNum" sz="quarter" idx="10"/>
          </p:nvPr>
        </p:nvSpPr>
        <p:spPr/>
        <p:txBody>
          <a:bodyPr/>
          <a:lstStyle/>
          <a:p>
            <a:r>
              <a:rPr lang="en-US"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371844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457200" y="1600728"/>
            <a:ext cx="8229600"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222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C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rgbClr val="0080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main.c</a:t>
            </a:r>
            <a:endParaRPr lang="en-US" dirty="0"/>
          </a:p>
        </p:txBody>
      </p:sp>
    </p:spTree>
    <p:extLst>
      <p:ext uri="{BB962C8B-B14F-4D97-AF65-F5344CB8AC3E}">
        <p14:creationId xmlns:p14="http://schemas.microsoft.com/office/powerpoint/2010/main" val="15114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ortran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5">
                  <a:lumMod val="40000"/>
                  <a:lumOff val="60000"/>
                </a:schemeClr>
              </a:gs>
              <a:gs pos="100000">
                <a:schemeClr val="bg1"/>
              </a:gs>
            </a:gsLst>
          </a:gradFill>
          <a:ln>
            <a:solidFill>
              <a:schemeClr val="accent5">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FORTRAN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chemeClr val="accent5">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main.f</a:t>
            </a:r>
            <a:endParaRPr lang="en-US" dirty="0"/>
          </a:p>
        </p:txBody>
      </p:sp>
    </p:spTree>
    <p:extLst>
      <p:ext uri="{BB962C8B-B14F-4D97-AF65-F5344CB8AC3E}">
        <p14:creationId xmlns:p14="http://schemas.microsoft.com/office/powerpoint/2010/main" val="425857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457200" y="1600728"/>
            <a:ext cx="8229600"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222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C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rgbClr val="0080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main.c</a:t>
            </a:r>
            <a:endParaRPr lang="en-US" dirty="0"/>
          </a:p>
        </p:txBody>
      </p:sp>
    </p:spTree>
    <p:extLst>
      <p:ext uri="{BB962C8B-B14F-4D97-AF65-F5344CB8AC3E}">
        <p14:creationId xmlns:p14="http://schemas.microsoft.com/office/powerpoint/2010/main" val="1511488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extBox 6"/>
          <p:cNvSpPr txBox="1"/>
          <p:nvPr userDrawn="1"/>
        </p:nvSpPr>
        <p:spPr>
          <a:xfrm>
            <a:off x="457200" y="656479"/>
            <a:ext cx="8229600" cy="5601533"/>
          </a:xfrm>
          <a:prstGeom prst="rect">
            <a:avLst/>
          </a:prstGeom>
          <a:noFill/>
        </p:spPr>
        <p:txBody>
          <a:bodyPr wrap="square" rtlCol="0">
            <a:spAutoFit/>
          </a:bodyPr>
          <a:lstStyle/>
          <a:p>
            <a:pPr marL="0" indent="0">
              <a:buNone/>
            </a:pPr>
            <a:r>
              <a:rPr lang="en-US" sz="2000" b="0" i="1" kern="1200" dirty="0" smtClean="0">
                <a:solidFill>
                  <a:srgbClr val="002868"/>
                </a:solidFill>
                <a:latin typeface="+mn-lt"/>
                <a:ea typeface="+mn-ea"/>
                <a:cs typeface="+mn-cs"/>
              </a:rPr>
              <a:t>We gratefully acknowledge the sponsorship of Chevron Corporation, whose generous support of TACC has made possible this Scientific Computing Curriculum and other student-focused initiatives.</a:t>
            </a: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 The University of Texas at Austin, 2014</a:t>
            </a:r>
          </a:p>
          <a:p>
            <a:endParaRPr lang="en-US" sz="2000" b="0" dirty="0" smtClean="0">
              <a:solidFill>
                <a:srgbClr val="002868"/>
              </a:solidFill>
            </a:endParaRPr>
          </a:p>
          <a:p>
            <a:pPr marL="0" indent="0">
              <a:buNone/>
            </a:pPr>
            <a:r>
              <a:rPr lang="en-US" sz="2000" b="0" dirty="0" smtClean="0">
                <a:solidFill>
                  <a:srgbClr val="002868"/>
                </a:solidFill>
              </a:rPr>
              <a:t>This work is licensed under the Creative Commons Attribution Non-Commercial 3.0 </a:t>
            </a:r>
            <a:r>
              <a:rPr lang="en-US" sz="2000" b="0" dirty="0" err="1" smtClean="0">
                <a:solidFill>
                  <a:srgbClr val="002868"/>
                </a:solidFill>
              </a:rPr>
              <a:t>Unported</a:t>
            </a:r>
            <a:r>
              <a:rPr lang="en-US" sz="2000" b="0" dirty="0" smtClean="0">
                <a:solidFill>
                  <a:srgbClr val="002868"/>
                </a:solidFill>
              </a:rPr>
              <a:t> License. To view a copy of this license, visit </a:t>
            </a:r>
            <a:r>
              <a:rPr lang="en-US" sz="2000" b="0" dirty="0" smtClean="0">
                <a:solidFill>
                  <a:srgbClr val="002868"/>
                </a:solidFill>
                <a:hlinkClick r:id="rId2"/>
              </a:rPr>
              <a:t>http://creativecommons.org/licenses/by-nc/3.0/</a:t>
            </a: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When attributing this work, please use the following text: </a:t>
            </a:r>
          </a:p>
          <a:p>
            <a:pPr marL="0" indent="0">
              <a:buNone/>
            </a:pPr>
            <a:r>
              <a:rPr lang="en-US" sz="2000" b="0" i="0" dirty="0" smtClean="0">
                <a:solidFill>
                  <a:srgbClr val="002868"/>
                </a:solidFill>
              </a:rPr>
              <a:t>"</a:t>
            </a:r>
            <a:r>
              <a:rPr lang="en-US" sz="2000" b="0" i="1" dirty="0" smtClean="0">
                <a:solidFill>
                  <a:srgbClr val="002868"/>
                </a:solidFill>
              </a:rPr>
              <a:t>Introduction to Scientific Programming </a:t>
            </a:r>
            <a:r>
              <a:rPr lang="en-US" sz="2000" b="0" i="0" baseline="0" dirty="0" smtClean="0">
                <a:solidFill>
                  <a:srgbClr val="002868"/>
                </a:solidFill>
              </a:rPr>
              <a:t>course materials</a:t>
            </a:r>
            <a:r>
              <a:rPr lang="en-US" sz="2000" b="0" i="1" baseline="0" dirty="0" smtClean="0">
                <a:solidFill>
                  <a:srgbClr val="002868"/>
                </a:solidFill>
              </a:rPr>
              <a:t> </a:t>
            </a:r>
            <a:r>
              <a:rPr lang="en-US" sz="2000" b="0" dirty="0" smtClean="0">
                <a:solidFill>
                  <a:srgbClr val="002868"/>
                </a:solidFill>
              </a:rPr>
              <a:t>by The Texas Advanced Computing Center, 2014. Available under a Creative Commons Attribution Non-Commercial 3.0 </a:t>
            </a:r>
            <a:r>
              <a:rPr lang="en-US" sz="2000" b="0" dirty="0" err="1" smtClean="0">
                <a:solidFill>
                  <a:srgbClr val="002868"/>
                </a:solidFill>
              </a:rPr>
              <a:t>Unported</a:t>
            </a:r>
            <a:r>
              <a:rPr lang="en-US" sz="2000" b="0" dirty="0" smtClean="0">
                <a:solidFill>
                  <a:srgbClr val="002868"/>
                </a:solidFill>
              </a:rPr>
              <a:t> License"</a:t>
            </a:r>
          </a:p>
          <a:p>
            <a:endParaRPr lang="en-US" b="0" dirty="0"/>
          </a:p>
        </p:txBody>
      </p:sp>
      <p:sp>
        <p:nvSpPr>
          <p:cNvPr id="2" name="Title 1"/>
          <p:cNvSpPr>
            <a:spLocks noGrp="1"/>
          </p:cNvSpPr>
          <p:nvPr>
            <p:ph type="title" hasCustomPrompt="1"/>
          </p:nvPr>
        </p:nvSpPr>
        <p:spPr>
          <a:xfrm>
            <a:off x="457200" y="1691113"/>
            <a:ext cx="8229600" cy="1143000"/>
          </a:xfrm>
        </p:spPr>
        <p:txBody>
          <a:bodyPr/>
          <a:lstStyle/>
          <a:p>
            <a:r>
              <a:rPr lang="en-US" dirty="0" smtClean="0"/>
              <a:t>License</a:t>
            </a:r>
            <a:endParaRPr lang="en-US" dirty="0"/>
          </a:p>
        </p:txBody>
      </p:sp>
      <p:sp>
        <p:nvSpPr>
          <p:cNvPr id="3" name="Slide Number Placeholder 2"/>
          <p:cNvSpPr>
            <a:spLocks noGrp="1"/>
          </p:cNvSpPr>
          <p:nvPr>
            <p:ph type="sldNum" sz="quarter" idx="10"/>
          </p:nvPr>
        </p:nvSpPr>
        <p:spPr/>
        <p:txBody>
          <a:bodyPr/>
          <a:lstStyle/>
          <a:p>
            <a:r>
              <a:rPr lang="en-US"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3718448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21295942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extBox 6"/>
          <p:cNvSpPr txBox="1"/>
          <p:nvPr userDrawn="1"/>
        </p:nvSpPr>
        <p:spPr>
          <a:xfrm>
            <a:off x="457200" y="656479"/>
            <a:ext cx="8229600" cy="5601533"/>
          </a:xfrm>
          <a:prstGeom prst="rect">
            <a:avLst/>
          </a:prstGeom>
          <a:noFill/>
        </p:spPr>
        <p:txBody>
          <a:bodyPr wrap="square" rtlCol="0">
            <a:spAutoFit/>
          </a:bodyPr>
          <a:lstStyle/>
          <a:p>
            <a:pPr marL="0" indent="0">
              <a:buNone/>
            </a:pPr>
            <a:r>
              <a:rPr lang="en-US" sz="2000" b="0" i="1" kern="1200" dirty="0" smtClean="0">
                <a:solidFill>
                  <a:srgbClr val="002868"/>
                </a:solidFill>
                <a:latin typeface="+mn-lt"/>
                <a:ea typeface="+mn-ea"/>
                <a:cs typeface="+mn-cs"/>
              </a:rPr>
              <a:t>We gratefully acknowledge the sponsorship of Chevron Corporation, whose generous support of TACC has made possible this Scientific Computing Curriculum and other student-focused initiatives.</a:t>
            </a: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 The University of Texas at Austin, 2014</a:t>
            </a:r>
          </a:p>
          <a:p>
            <a:endParaRPr lang="en-US" sz="2000" b="0" dirty="0" smtClean="0">
              <a:solidFill>
                <a:srgbClr val="002868"/>
              </a:solidFill>
            </a:endParaRPr>
          </a:p>
          <a:p>
            <a:pPr marL="0" indent="0">
              <a:buNone/>
            </a:pPr>
            <a:r>
              <a:rPr lang="en-US" sz="2000" b="0" dirty="0" smtClean="0">
                <a:solidFill>
                  <a:srgbClr val="002868"/>
                </a:solidFill>
              </a:rPr>
              <a:t>This work is licensed under the Creative Commons Attribution Non-Commercial 3.0 </a:t>
            </a:r>
            <a:r>
              <a:rPr lang="en-US" sz="2000" b="0" dirty="0" err="1" smtClean="0">
                <a:solidFill>
                  <a:srgbClr val="002868"/>
                </a:solidFill>
              </a:rPr>
              <a:t>Unported</a:t>
            </a:r>
            <a:r>
              <a:rPr lang="en-US" sz="2000" b="0" dirty="0" smtClean="0">
                <a:solidFill>
                  <a:srgbClr val="002868"/>
                </a:solidFill>
              </a:rPr>
              <a:t> License. To view a copy of this license, visit </a:t>
            </a:r>
            <a:r>
              <a:rPr lang="en-US" sz="2000" b="0" dirty="0" smtClean="0">
                <a:solidFill>
                  <a:srgbClr val="002868"/>
                </a:solidFill>
                <a:hlinkClick r:id="rId2"/>
              </a:rPr>
              <a:t>http://creativecommons.org/licenses/by-nc/3.0/</a:t>
            </a: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When attributing this work, please use the following text: </a:t>
            </a:r>
          </a:p>
          <a:p>
            <a:pPr marL="0" indent="0">
              <a:buNone/>
            </a:pPr>
            <a:r>
              <a:rPr lang="en-US" sz="2000" b="0" i="0" dirty="0" smtClean="0">
                <a:solidFill>
                  <a:srgbClr val="002868"/>
                </a:solidFill>
              </a:rPr>
              <a:t>"</a:t>
            </a:r>
            <a:r>
              <a:rPr lang="en-US" sz="2000" b="0" i="1" dirty="0" smtClean="0">
                <a:solidFill>
                  <a:srgbClr val="002868"/>
                </a:solidFill>
              </a:rPr>
              <a:t>Introduction to Scientific Programming </a:t>
            </a:r>
            <a:r>
              <a:rPr lang="en-US" sz="2000" b="0" i="0" baseline="0" dirty="0" smtClean="0">
                <a:solidFill>
                  <a:srgbClr val="002868"/>
                </a:solidFill>
              </a:rPr>
              <a:t>course materials</a:t>
            </a:r>
            <a:r>
              <a:rPr lang="en-US" sz="2000" b="0" i="1" baseline="0" dirty="0" smtClean="0">
                <a:solidFill>
                  <a:srgbClr val="002868"/>
                </a:solidFill>
              </a:rPr>
              <a:t> </a:t>
            </a:r>
            <a:r>
              <a:rPr lang="en-US" sz="2000" b="0" dirty="0" smtClean="0">
                <a:solidFill>
                  <a:srgbClr val="002868"/>
                </a:solidFill>
              </a:rPr>
              <a:t>by The Texas Advanced Computing Center, 2014. Available under a Creative Commons Attribution Non-Commercial 3.0 </a:t>
            </a:r>
            <a:r>
              <a:rPr lang="en-US" sz="2000" b="0" dirty="0" err="1" smtClean="0">
                <a:solidFill>
                  <a:srgbClr val="002868"/>
                </a:solidFill>
              </a:rPr>
              <a:t>Unported</a:t>
            </a:r>
            <a:r>
              <a:rPr lang="en-US" sz="2000" b="0" dirty="0" smtClean="0">
                <a:solidFill>
                  <a:srgbClr val="002868"/>
                </a:solidFill>
              </a:rPr>
              <a:t> License"</a:t>
            </a:r>
          </a:p>
          <a:p>
            <a:endParaRPr lang="en-US" b="0" dirty="0"/>
          </a:p>
        </p:txBody>
      </p:sp>
      <p:sp>
        <p:nvSpPr>
          <p:cNvPr id="2" name="Title 1"/>
          <p:cNvSpPr>
            <a:spLocks noGrp="1"/>
          </p:cNvSpPr>
          <p:nvPr>
            <p:ph type="title" hasCustomPrompt="1"/>
          </p:nvPr>
        </p:nvSpPr>
        <p:spPr>
          <a:xfrm>
            <a:off x="457200" y="1691113"/>
            <a:ext cx="8229600" cy="1143000"/>
          </a:xfrm>
        </p:spPr>
        <p:txBody>
          <a:bodyPr/>
          <a:lstStyle/>
          <a:p>
            <a:r>
              <a:rPr lang="en-US" dirty="0" smtClean="0"/>
              <a:t>License</a:t>
            </a:r>
            <a:endParaRPr lang="en-US" dirty="0"/>
          </a:p>
        </p:txBody>
      </p:sp>
      <p:sp>
        <p:nvSpPr>
          <p:cNvPr id="3" name="Slide Number Placeholder 2"/>
          <p:cNvSpPr>
            <a:spLocks noGrp="1"/>
          </p:cNvSpPr>
          <p:nvPr>
            <p:ph type="sldNum" sz="quarter" idx="10"/>
          </p:nvPr>
        </p:nvSpPr>
        <p:spPr/>
        <p:txBody>
          <a:bodyPr/>
          <a:lstStyle/>
          <a:p>
            <a:r>
              <a:rPr lang="en-US"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3718448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457200" y="1600728"/>
            <a:ext cx="8229600"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222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C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rgbClr val="0080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main.c</a:t>
            </a:r>
            <a:endParaRPr lang="en-US" dirty="0"/>
          </a:p>
        </p:txBody>
      </p:sp>
    </p:spTree>
    <p:extLst>
      <p:ext uri="{BB962C8B-B14F-4D97-AF65-F5344CB8AC3E}">
        <p14:creationId xmlns:p14="http://schemas.microsoft.com/office/powerpoint/2010/main" val="1511488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400"/>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382154"/>
            <a:ext cx="6400800" cy="1439501"/>
          </a:xfrm>
        </p:spPr>
        <p:txBody>
          <a:bodyPr>
            <a:noAutofit/>
          </a:bodyPr>
          <a:lstStyle>
            <a:lvl1pPr marL="0" indent="0" algn="ctr">
              <a:buNone/>
              <a:defRPr lang="en-US" sz="4400" b="1" kern="1200" baseline="0" dirty="0">
                <a:solidFill>
                  <a:srgbClr val="CC55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sp>
        <p:nvSpPr>
          <p:cNvPr id="11" name="Text Placeholder 10"/>
          <p:cNvSpPr>
            <a:spLocks noGrp="1"/>
          </p:cNvSpPr>
          <p:nvPr>
            <p:ph type="body" sz="quarter" idx="10" hasCustomPrompt="1"/>
          </p:nvPr>
        </p:nvSpPr>
        <p:spPr>
          <a:xfrm>
            <a:off x="1371600" y="4077267"/>
            <a:ext cx="6400800" cy="687388"/>
          </a:xfrm>
        </p:spPr>
        <p:txBody>
          <a:bodyPr/>
          <a:lstStyle>
            <a:lvl1pPr marL="0" indent="0" algn="ctr">
              <a:buFontTx/>
              <a:buNone/>
              <a:defRPr baseline="0">
                <a:solidFill>
                  <a:schemeClr val="bg1">
                    <a:lumMod val="50000"/>
                  </a:schemeClr>
                </a:solidFill>
              </a:defRPr>
            </a:lvl1pPr>
          </a:lstStyle>
          <a:p>
            <a:pPr lvl="0"/>
            <a:r>
              <a:rPr lang="en-US" dirty="0" smtClean="0"/>
              <a:t>Click to edit Master subtitle style</a:t>
            </a:r>
            <a:endParaRPr lang="en-US" dirty="0"/>
          </a:p>
        </p:txBody>
      </p:sp>
      <p:sp>
        <p:nvSpPr>
          <p:cNvPr id="12" name="TextBox 11"/>
          <p:cNvSpPr txBox="1"/>
          <p:nvPr userDrawn="1"/>
        </p:nvSpPr>
        <p:spPr>
          <a:xfrm>
            <a:off x="2209800" y="4749850"/>
            <a:ext cx="4724400" cy="55399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000" b="1" dirty="0" smtClean="0">
                <a:solidFill>
                  <a:srgbClr val="5A5A5A"/>
                </a:solidFill>
              </a:rPr>
              <a:t>© </a:t>
            </a:r>
            <a:r>
              <a:rPr lang="en-US" sz="1000" b="1" dirty="0">
                <a:solidFill>
                  <a:srgbClr val="5A5A5A"/>
                </a:solidFill>
              </a:rPr>
              <a:t>The University of Texas at Austin, </a:t>
            </a:r>
            <a:r>
              <a:rPr lang="en-US" sz="1000" b="1" dirty="0" smtClean="0">
                <a:solidFill>
                  <a:srgbClr val="5A5A5A"/>
                </a:solidFill>
              </a:rPr>
              <a:t>2014</a:t>
            </a:r>
          </a:p>
          <a:p>
            <a:pPr algn="ctr"/>
            <a:r>
              <a:rPr lang="en-US" sz="1000" b="1" dirty="0">
                <a:solidFill>
                  <a:srgbClr val="5A5A5A"/>
                </a:solidFill>
                <a:cs typeface="Courier New"/>
              </a:rPr>
              <a:t>Please see the final slide for Copyright and licensing information</a:t>
            </a:r>
            <a:endParaRPr lang="en-US" sz="1000" b="1" dirty="0">
              <a:solidFill>
                <a:srgbClr val="5A5A5A"/>
              </a:solidFill>
            </a:endParaRPr>
          </a:p>
          <a:p>
            <a:endParaRPr lang="en-US" sz="1000" b="1" dirty="0" smtClean="0">
              <a:solidFill>
                <a:schemeClr val="bg1">
                  <a:lumMod val="75000"/>
                </a:schemeClr>
              </a:solidFill>
              <a:cs typeface="Courier New"/>
            </a:endParaRPr>
          </a:p>
        </p:txBody>
      </p:sp>
      <p:pic>
        <p:nvPicPr>
          <p:cNvPr id="13" name="Picture 12" descr="by-nc.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4815" y="5303848"/>
            <a:ext cx="1617462" cy="565911"/>
          </a:xfrm>
          <a:prstGeom prst="rect">
            <a:avLst/>
          </a:prstGeom>
        </p:spPr>
      </p:pic>
    </p:spTree>
    <p:extLst>
      <p:ext uri="{BB962C8B-B14F-4D97-AF65-F5344CB8AC3E}">
        <p14:creationId xmlns:p14="http://schemas.microsoft.com/office/powerpoint/2010/main" val="201614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C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rgbClr val="0080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main.c</a:t>
            </a:r>
            <a:endParaRPr lang="en-US" dirty="0"/>
          </a:p>
        </p:txBody>
      </p:sp>
    </p:spTree>
    <p:extLst>
      <p:ext uri="{BB962C8B-B14F-4D97-AF65-F5344CB8AC3E}">
        <p14:creationId xmlns:p14="http://schemas.microsoft.com/office/powerpoint/2010/main" val="1511488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1"/>
          </p:nvPr>
        </p:nvSpPr>
        <p:spPr>
          <a:xfrm>
            <a:off x="457200" y="1600728"/>
            <a:ext cx="8229600"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6222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C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rgbClr val="0080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main.c</a:t>
            </a:r>
            <a:endParaRPr lang="en-US" dirty="0"/>
          </a:p>
        </p:txBody>
      </p:sp>
    </p:spTree>
    <p:extLst>
      <p:ext uri="{BB962C8B-B14F-4D97-AF65-F5344CB8AC3E}">
        <p14:creationId xmlns:p14="http://schemas.microsoft.com/office/powerpoint/2010/main" val="15114889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extBox 6"/>
          <p:cNvSpPr txBox="1"/>
          <p:nvPr userDrawn="1"/>
        </p:nvSpPr>
        <p:spPr>
          <a:xfrm>
            <a:off x="457200" y="656479"/>
            <a:ext cx="8229600" cy="5601533"/>
          </a:xfrm>
          <a:prstGeom prst="rect">
            <a:avLst/>
          </a:prstGeom>
          <a:noFill/>
        </p:spPr>
        <p:txBody>
          <a:bodyPr wrap="square" rtlCol="0">
            <a:spAutoFit/>
          </a:bodyPr>
          <a:lstStyle/>
          <a:p>
            <a:pPr marL="0" indent="0">
              <a:buNone/>
            </a:pPr>
            <a:r>
              <a:rPr lang="en-US" sz="2000" b="0" i="1" kern="1200" dirty="0" smtClean="0">
                <a:solidFill>
                  <a:srgbClr val="002868"/>
                </a:solidFill>
                <a:latin typeface="+mn-lt"/>
                <a:ea typeface="+mn-ea"/>
                <a:cs typeface="+mn-cs"/>
              </a:rPr>
              <a:t>We gratefully acknowledge the sponsorship of Chevron Corporation, whose generous support of TACC has made possible this Scientific Computing Curriculum and other student-focused initiatives.</a:t>
            </a: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 The University of Texas at Austin, 2014</a:t>
            </a:r>
          </a:p>
          <a:p>
            <a:endParaRPr lang="en-US" sz="2000" b="0" dirty="0" smtClean="0">
              <a:solidFill>
                <a:srgbClr val="002868"/>
              </a:solidFill>
            </a:endParaRPr>
          </a:p>
          <a:p>
            <a:pPr marL="0" indent="0">
              <a:buNone/>
            </a:pPr>
            <a:r>
              <a:rPr lang="en-US" sz="2000" b="0" dirty="0" smtClean="0">
                <a:solidFill>
                  <a:srgbClr val="002868"/>
                </a:solidFill>
              </a:rPr>
              <a:t>This work is licensed under the Creative Commons Attribution Non-Commercial 3.0 </a:t>
            </a:r>
            <a:r>
              <a:rPr lang="en-US" sz="2000" b="0" dirty="0" err="1" smtClean="0">
                <a:solidFill>
                  <a:srgbClr val="002868"/>
                </a:solidFill>
              </a:rPr>
              <a:t>Unported</a:t>
            </a:r>
            <a:r>
              <a:rPr lang="en-US" sz="2000" b="0" dirty="0" smtClean="0">
                <a:solidFill>
                  <a:srgbClr val="002868"/>
                </a:solidFill>
              </a:rPr>
              <a:t> License. To view a copy of this license, visit </a:t>
            </a:r>
            <a:r>
              <a:rPr lang="en-US" sz="2000" b="0" dirty="0" smtClean="0">
                <a:solidFill>
                  <a:srgbClr val="002868"/>
                </a:solidFill>
                <a:hlinkClick r:id="rId2"/>
              </a:rPr>
              <a:t>http://creativecommons.org/licenses/by-nc/3.0/</a:t>
            </a:r>
            <a:endParaRPr lang="en-US" sz="2000" b="0" dirty="0" smtClean="0">
              <a:solidFill>
                <a:srgbClr val="002868"/>
              </a:solidFill>
            </a:endParaRPr>
          </a:p>
          <a:p>
            <a:pPr marL="0" indent="0">
              <a:buNone/>
            </a:pPr>
            <a:endParaRPr lang="en-US" sz="2000" b="0" dirty="0" smtClean="0">
              <a:solidFill>
                <a:srgbClr val="002868"/>
              </a:solidFill>
            </a:endParaRPr>
          </a:p>
          <a:p>
            <a:pPr marL="0" indent="0">
              <a:buNone/>
            </a:pPr>
            <a:r>
              <a:rPr lang="en-US" sz="2000" b="0" dirty="0" smtClean="0">
                <a:solidFill>
                  <a:srgbClr val="002868"/>
                </a:solidFill>
              </a:rPr>
              <a:t>When attributing this work, please use the following text: </a:t>
            </a:r>
          </a:p>
          <a:p>
            <a:pPr marL="0" indent="0">
              <a:buNone/>
            </a:pPr>
            <a:r>
              <a:rPr lang="en-US" sz="2000" b="0" i="0" dirty="0" smtClean="0">
                <a:solidFill>
                  <a:srgbClr val="002868"/>
                </a:solidFill>
              </a:rPr>
              <a:t>"</a:t>
            </a:r>
            <a:r>
              <a:rPr lang="en-US" sz="2000" b="0" i="1" dirty="0" smtClean="0">
                <a:solidFill>
                  <a:srgbClr val="002868"/>
                </a:solidFill>
              </a:rPr>
              <a:t>Introduction to Scientific Programming </a:t>
            </a:r>
            <a:r>
              <a:rPr lang="en-US" sz="2000" b="0" i="0" baseline="0" dirty="0" smtClean="0">
                <a:solidFill>
                  <a:srgbClr val="002868"/>
                </a:solidFill>
              </a:rPr>
              <a:t>course materials</a:t>
            </a:r>
            <a:r>
              <a:rPr lang="en-US" sz="2000" b="0" i="1" baseline="0" dirty="0" smtClean="0">
                <a:solidFill>
                  <a:srgbClr val="002868"/>
                </a:solidFill>
              </a:rPr>
              <a:t> </a:t>
            </a:r>
            <a:r>
              <a:rPr lang="en-US" sz="2000" b="0" dirty="0" smtClean="0">
                <a:solidFill>
                  <a:srgbClr val="002868"/>
                </a:solidFill>
              </a:rPr>
              <a:t>by The Texas Advanced Computing Center, 2014. Available under a Creative Commons Attribution Non-Commercial 3.0 </a:t>
            </a:r>
            <a:r>
              <a:rPr lang="en-US" sz="2000" b="0" dirty="0" err="1" smtClean="0">
                <a:solidFill>
                  <a:srgbClr val="002868"/>
                </a:solidFill>
              </a:rPr>
              <a:t>Unported</a:t>
            </a:r>
            <a:r>
              <a:rPr lang="en-US" sz="2000" b="0" dirty="0" smtClean="0">
                <a:solidFill>
                  <a:srgbClr val="002868"/>
                </a:solidFill>
              </a:rPr>
              <a:t> License"</a:t>
            </a:r>
          </a:p>
          <a:p>
            <a:endParaRPr lang="en-US" b="0" dirty="0"/>
          </a:p>
        </p:txBody>
      </p:sp>
      <p:sp>
        <p:nvSpPr>
          <p:cNvPr id="2" name="Title 1"/>
          <p:cNvSpPr>
            <a:spLocks noGrp="1"/>
          </p:cNvSpPr>
          <p:nvPr>
            <p:ph type="title" hasCustomPrompt="1"/>
          </p:nvPr>
        </p:nvSpPr>
        <p:spPr>
          <a:xfrm>
            <a:off x="457200" y="1691113"/>
            <a:ext cx="8229600" cy="1143000"/>
          </a:xfrm>
        </p:spPr>
        <p:txBody>
          <a:bodyPr/>
          <a:lstStyle/>
          <a:p>
            <a:r>
              <a:rPr lang="en-US" dirty="0" smtClean="0"/>
              <a:t>License</a:t>
            </a:r>
            <a:endParaRPr lang="en-US" dirty="0"/>
          </a:p>
        </p:txBody>
      </p:sp>
      <p:sp>
        <p:nvSpPr>
          <p:cNvPr id="3" name="Slide Number Placeholder 2"/>
          <p:cNvSpPr>
            <a:spLocks noGrp="1"/>
          </p:cNvSpPr>
          <p:nvPr>
            <p:ph type="sldNum" sz="quarter" idx="10"/>
          </p:nvPr>
        </p:nvSpPr>
        <p:spPr/>
        <p:txBody>
          <a:bodyPr/>
          <a:lstStyle/>
          <a:p>
            <a:r>
              <a:rPr lang="en-US" smtClean="0"/>
              <a:t>Slide </a:t>
            </a:r>
            <a:fld id="{841DD5A8-0A33-574D-A685-641BA44430C8}" type="slidenum">
              <a:rPr lang="en-US" smtClean="0"/>
              <a:pPr/>
              <a:t>‹#›</a:t>
            </a:fld>
            <a:endParaRPr lang="en-US" dirty="0"/>
          </a:p>
        </p:txBody>
      </p:sp>
    </p:spTree>
    <p:extLst>
      <p:ext uri="{BB962C8B-B14F-4D97-AF65-F5344CB8AC3E}">
        <p14:creationId xmlns:p14="http://schemas.microsoft.com/office/powerpoint/2010/main" val="3718448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CD2101F-73DE-224D-AF7B-296BBD351FF8}" type="datetimeFigureOut">
              <a:rPr lang="en-US" smtClean="0"/>
              <a:t>9/8/15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86F9DD-6766-1445-B101-8847F3DE926E}" type="slidenum">
              <a:rPr lang="en-US" smtClean="0"/>
              <a:t>‹#›</a:t>
            </a:fld>
            <a:endParaRPr lang="en-US"/>
          </a:p>
        </p:txBody>
      </p:sp>
    </p:spTree>
    <p:extLst>
      <p:ext uri="{BB962C8B-B14F-4D97-AF65-F5344CB8AC3E}">
        <p14:creationId xmlns:p14="http://schemas.microsoft.com/office/powerpoint/2010/main" val="411921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kefil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4">
                  <a:lumMod val="60000"/>
                  <a:lumOff val="40000"/>
                </a:schemeClr>
              </a:gs>
              <a:gs pos="100000">
                <a:schemeClr val="bg1"/>
              </a:gs>
            </a:gsLst>
          </a:gra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MAKEFILE SOURCE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makefile</a:t>
            </a:r>
            <a:endParaRPr lang="en-US" dirty="0"/>
          </a:p>
        </p:txBody>
      </p:sp>
    </p:spTree>
    <p:extLst>
      <p:ext uri="{BB962C8B-B14F-4D97-AF65-F5344CB8AC3E}">
        <p14:creationId xmlns:p14="http://schemas.microsoft.com/office/powerpoint/2010/main" val="397497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ssembly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6">
                  <a:lumMod val="60000"/>
                  <a:lumOff val="40000"/>
                </a:schemeClr>
              </a:gs>
              <a:gs pos="100000">
                <a:schemeClr val="bg1"/>
              </a:gs>
            </a:gsLst>
          </a:gradFill>
          <a:ln>
            <a:solidFill>
              <a:schemeClr val="accent6">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dirty="0">
                <a:solidFill>
                  <a:srgbClr val="000000"/>
                </a:solidFill>
                <a:latin typeface="Courier New"/>
                <a:cs typeface="Courier New"/>
              </a:defRPr>
            </a:lvl1pPr>
          </a:lstStyle>
          <a:p>
            <a:pPr marL="0" lvl="0" defTabSz="914400"/>
            <a:r>
              <a:rPr lang="en-US" sz="2000" b="1" dirty="0" smtClean="0">
                <a:latin typeface="Courier New"/>
                <a:cs typeface="Courier New"/>
              </a:rPr>
              <a:t>COPY ASSEMBLY CODE HERE</a:t>
            </a:r>
            <a:endParaRPr lang="en-US" dirty="0"/>
          </a:p>
        </p:txBody>
      </p:sp>
      <p:sp>
        <p:nvSpPr>
          <p:cNvPr id="8" name="Text Placeholder 7"/>
          <p:cNvSpPr>
            <a:spLocks noGrp="1"/>
          </p:cNvSpPr>
          <p:nvPr>
            <p:ph type="body" sz="quarter" idx="11" hasCustomPrompt="1"/>
          </p:nvPr>
        </p:nvSpPr>
        <p:spPr>
          <a:xfrm>
            <a:off x="7077093" y="4273550"/>
            <a:ext cx="1719246" cy="369332"/>
          </a:xfrm>
          <a:solidFill>
            <a:schemeClr val="bg1">
              <a:lumMod val="65000"/>
            </a:schemeClr>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File: </a:t>
            </a:r>
            <a:r>
              <a:rPr lang="en-US" b="1" dirty="0" err="1" smtClean="0">
                <a:solidFill>
                  <a:srgbClr val="000000"/>
                </a:solidFill>
                <a:latin typeface="Courier New"/>
                <a:cs typeface="Courier New"/>
              </a:rPr>
              <a:t>main.asm</a:t>
            </a:r>
            <a:endParaRPr lang="en-US" dirty="0"/>
          </a:p>
        </p:txBody>
      </p:sp>
    </p:spTree>
    <p:extLst>
      <p:ext uri="{BB962C8B-B14F-4D97-AF65-F5344CB8AC3E}">
        <p14:creationId xmlns:p14="http://schemas.microsoft.com/office/powerpoint/2010/main" val="354490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Outp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tx2">
                  <a:lumMod val="40000"/>
                  <a:lumOff val="60000"/>
                </a:schemeClr>
              </a:gs>
              <a:gs pos="100000">
                <a:schemeClr val="bg1"/>
              </a:gs>
            </a:gsLst>
          </a:gradFill>
          <a:ln>
            <a:solidFill>
              <a:schemeClr val="tx2">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baseline="0" dirty="0">
                <a:solidFill>
                  <a:srgbClr val="000000"/>
                </a:solidFill>
                <a:latin typeface="Courier New"/>
                <a:cs typeface="Courier New"/>
              </a:defRPr>
            </a:lvl1pPr>
          </a:lstStyle>
          <a:p>
            <a:pPr marL="0" lvl="0" defTabSz="914400"/>
            <a:r>
              <a:rPr lang="en-US" sz="2000" b="1" dirty="0" smtClean="0">
                <a:latin typeface="Courier New"/>
                <a:cs typeface="Courier New"/>
              </a:rPr>
              <a:t>COPY CODE OUTPUT HERE</a:t>
            </a:r>
            <a:endParaRPr lang="en-US" dirty="0"/>
          </a:p>
        </p:txBody>
      </p:sp>
      <p:sp>
        <p:nvSpPr>
          <p:cNvPr id="8" name="Text Placeholder 7"/>
          <p:cNvSpPr>
            <a:spLocks noGrp="1"/>
          </p:cNvSpPr>
          <p:nvPr>
            <p:ph type="body" sz="quarter" idx="11" hasCustomPrompt="1"/>
          </p:nvPr>
        </p:nvSpPr>
        <p:spPr>
          <a:xfrm>
            <a:off x="7077093" y="4273550"/>
            <a:ext cx="1415418" cy="369332"/>
          </a:xfrm>
          <a:solidFill>
            <a:schemeClr val="bg1">
              <a:lumMod val="65000"/>
            </a:schemeClr>
          </a:solidFill>
          <a:ln>
            <a:solidFill>
              <a:schemeClr val="tx2">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Code Output</a:t>
            </a:r>
            <a:endParaRPr lang="en-US" dirty="0"/>
          </a:p>
        </p:txBody>
      </p:sp>
    </p:spTree>
    <p:extLst>
      <p:ext uri="{BB962C8B-B14F-4D97-AF65-F5344CB8AC3E}">
        <p14:creationId xmlns:p14="http://schemas.microsoft.com/office/powerpoint/2010/main" val="135245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ammar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3644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8229600" cy="400110"/>
          </a:xfrm>
          <a:gradFill>
            <a:gsLst>
              <a:gs pos="0">
                <a:schemeClr val="accent2">
                  <a:lumMod val="60000"/>
                  <a:lumOff val="40000"/>
                </a:schemeClr>
              </a:gs>
              <a:gs pos="100000">
                <a:schemeClr val="bg1"/>
              </a:gs>
            </a:gsLst>
          </a:gradFill>
          <a:ln>
            <a:solidFill>
              <a:schemeClr val="accent2">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1" baseline="0" dirty="0">
                <a:solidFill>
                  <a:srgbClr val="000000"/>
                </a:solidFill>
                <a:latin typeface="Courier New"/>
                <a:cs typeface="Courier New"/>
              </a:defRPr>
            </a:lvl1pPr>
          </a:lstStyle>
          <a:p>
            <a:pPr marL="0" lvl="0" defTabSz="914400"/>
            <a:r>
              <a:rPr lang="en-US" sz="2000" b="1" dirty="0" smtClean="0">
                <a:latin typeface="Courier New"/>
                <a:cs typeface="Courier New"/>
              </a:rPr>
              <a:t>GRAMMAR TEXT BOX</a:t>
            </a:r>
            <a:endParaRPr lang="en-US" dirty="0"/>
          </a:p>
        </p:txBody>
      </p:sp>
      <p:sp>
        <p:nvSpPr>
          <p:cNvPr id="8" name="Text Placeholder 7"/>
          <p:cNvSpPr>
            <a:spLocks noGrp="1"/>
          </p:cNvSpPr>
          <p:nvPr>
            <p:ph type="body" sz="quarter" idx="11" hasCustomPrompt="1"/>
          </p:nvPr>
        </p:nvSpPr>
        <p:spPr>
          <a:xfrm>
            <a:off x="6534736" y="4273550"/>
            <a:ext cx="1957775" cy="369332"/>
          </a:xfrm>
          <a:solidFill>
            <a:schemeClr val="bg1">
              <a:lumMod val="65000"/>
            </a:schemeClr>
          </a:solidFill>
          <a:ln>
            <a:solidFill>
              <a:schemeClr val="accent2">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lvl1pPr marL="0" indent="0">
              <a:buFontTx/>
              <a:buNone/>
              <a:defRPr lang="en-US" sz="1800" b="0" dirty="0">
                <a:solidFill>
                  <a:srgbClr val="002868"/>
                </a:solidFill>
                <a:cs typeface="Courier New"/>
              </a:defRPr>
            </a:lvl1pPr>
          </a:lstStyle>
          <a:p>
            <a:pPr marL="0" lvl="0" defTabSz="914400"/>
            <a:r>
              <a:rPr lang="en-US" dirty="0" smtClean="0"/>
              <a:t>Grammar Text Box</a:t>
            </a:r>
            <a:endParaRPr lang="en-US" dirty="0"/>
          </a:p>
        </p:txBody>
      </p:sp>
    </p:spTree>
    <p:extLst>
      <p:ext uri="{BB962C8B-B14F-4D97-AF65-F5344CB8AC3E}">
        <p14:creationId xmlns:p14="http://schemas.microsoft.com/office/powerpoint/2010/main" val="12675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de Styl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2321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3881653" cy="400110"/>
          </a:xfrm>
          <a:gradFill>
            <a:gsLst>
              <a:gs pos="0">
                <a:schemeClr val="accent3">
                  <a:lumMod val="60000"/>
                  <a:lumOff val="40000"/>
                </a:schemeClr>
              </a:gs>
              <a:gs pos="100000">
                <a:schemeClr val="bg1"/>
              </a:gs>
            </a:gsLst>
          </a:gradFill>
        </p:spPr>
        <p:style>
          <a:lnRef idx="1">
            <a:schemeClr val="accent3"/>
          </a:lnRef>
          <a:fillRef idx="2">
            <a:schemeClr val="accent3"/>
          </a:fillRef>
          <a:effectRef idx="1">
            <a:schemeClr val="accent3"/>
          </a:effectRef>
          <a:fontRef idx="minor">
            <a:schemeClr val="dk1"/>
          </a:fontRef>
        </p:style>
        <p:txBody>
          <a:bodyPr vert="horz" wrap="square" lIns="91440" tIns="45720" rIns="91440" bIns="45720" rtlCol="0">
            <a:spAutoFit/>
          </a:bodyPr>
          <a:lstStyle>
            <a:lvl1pPr>
              <a:defRPr lang="en-US" sz="2000" b="1" dirty="0">
                <a:solidFill>
                  <a:srgbClr val="000000"/>
                </a:solidFill>
                <a:latin typeface="Courier New"/>
                <a:cs typeface="Courier New"/>
              </a:defRPr>
            </a:lvl1pPr>
          </a:lstStyle>
          <a:p>
            <a:pPr marL="0" lvl="0" indent="0" defTabSz="914400">
              <a:buFontTx/>
              <a:buNone/>
            </a:pPr>
            <a:r>
              <a:rPr lang="en-US" sz="2000" b="1" dirty="0" smtClean="0">
                <a:latin typeface="Courier New"/>
                <a:cs typeface="Courier New"/>
              </a:rPr>
              <a:t>SOURCE CODE "A"</a:t>
            </a:r>
            <a:endParaRPr lang="en-US" dirty="0"/>
          </a:p>
        </p:txBody>
      </p:sp>
      <p:sp>
        <p:nvSpPr>
          <p:cNvPr id="6" name="Text Placeholder 5"/>
          <p:cNvSpPr>
            <a:spLocks noGrp="1"/>
          </p:cNvSpPr>
          <p:nvPr>
            <p:ph type="body" sz="quarter" idx="11" hasCustomPrompt="1"/>
          </p:nvPr>
        </p:nvSpPr>
        <p:spPr>
          <a:xfrm>
            <a:off x="4801840" y="3981450"/>
            <a:ext cx="3884960" cy="400110"/>
          </a:xfrm>
          <a:gradFill>
            <a:gsLst>
              <a:gs pos="0">
                <a:schemeClr val="accent4">
                  <a:lumMod val="60000"/>
                  <a:lumOff val="40000"/>
                </a:schemeClr>
              </a:gs>
              <a:gs pos="100000">
                <a:schemeClr val="bg1"/>
              </a:gs>
            </a:gsLst>
          </a:gradFill>
          <a:ln>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rtlCol="0">
            <a:spAutoFit/>
          </a:bodyPr>
          <a:lstStyle>
            <a:lvl1pPr>
              <a:defRPr lang="en-US" sz="2000" b="1" dirty="0" smtClean="0">
                <a:solidFill>
                  <a:srgbClr val="000000"/>
                </a:solidFill>
                <a:latin typeface="Courier New"/>
                <a:cs typeface="Courier New"/>
              </a:defRPr>
            </a:lvl1pPr>
          </a:lstStyle>
          <a:p>
            <a:pPr marL="0" lvl="0" indent="0" defTabSz="914400">
              <a:buFontTx/>
              <a:buNone/>
            </a:pPr>
            <a:r>
              <a:rPr lang="en-US" dirty="0" smtClean="0"/>
              <a:t>SOURCE CODE "B"</a:t>
            </a:r>
          </a:p>
        </p:txBody>
      </p:sp>
    </p:spTree>
    <p:extLst>
      <p:ext uri="{BB962C8B-B14F-4D97-AF65-F5344CB8AC3E}">
        <p14:creationId xmlns:p14="http://schemas.microsoft.com/office/powerpoint/2010/main" val="68910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ual Code Styl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2223213"/>
          </a:xfrm>
        </p:spPr>
        <p:txBody>
          <a:bodyPr>
            <a:normAutofit/>
          </a:bodyPr>
          <a:lstStyle>
            <a:lvl1pPr>
              <a:defRPr sz="2400"/>
            </a:lvl1pPr>
            <a:lvl2pPr>
              <a:defRPr sz="2400"/>
            </a:lvl2pPr>
            <a:lvl3pPr>
              <a:defRPr sz="2400"/>
            </a:lvl3pPr>
            <a:lvl4pPr>
              <a:defRPr sz="2400"/>
            </a:lvl4pPr>
            <a:lvl5pPr marL="2057400" indent="-228600">
              <a:buFont typeface="Arial"/>
              <a:buChar cha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457200" y="3981450"/>
            <a:ext cx="3881653" cy="400110"/>
          </a:xfrm>
          <a:gradFill>
            <a:gsLst>
              <a:gs pos="0">
                <a:schemeClr val="tx2">
                  <a:lumMod val="40000"/>
                  <a:lumOff val="60000"/>
                </a:schemeClr>
              </a:gs>
              <a:gs pos="100000">
                <a:schemeClr val="bg1"/>
              </a:gs>
            </a:gsLst>
          </a:gradFill>
          <a:ln>
            <a:solidFill>
              <a:schemeClr val="tx2">
                <a:lumMod val="50000"/>
              </a:schemeClr>
            </a:soli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rtlCol="0">
            <a:spAutoFit/>
          </a:bodyPr>
          <a:lstStyle>
            <a:lvl1pPr>
              <a:defRPr lang="en-US" sz="2000" b="1" baseline="0" dirty="0">
                <a:solidFill>
                  <a:srgbClr val="000000"/>
                </a:solidFill>
                <a:latin typeface="Courier New"/>
                <a:cs typeface="Courier New"/>
              </a:defRPr>
            </a:lvl1pPr>
          </a:lstStyle>
          <a:p>
            <a:pPr marL="0" lvl="0" indent="0" defTabSz="914400">
              <a:buFontTx/>
              <a:buNone/>
            </a:pPr>
            <a:r>
              <a:rPr lang="en-US" sz="2000" b="1" dirty="0" smtClean="0">
                <a:latin typeface="Courier New"/>
                <a:cs typeface="Courier New"/>
              </a:rPr>
              <a:t>SOURCE CODE "A"</a:t>
            </a:r>
            <a:endParaRPr lang="en-US" dirty="0"/>
          </a:p>
        </p:txBody>
      </p:sp>
      <p:sp>
        <p:nvSpPr>
          <p:cNvPr id="6" name="Text Placeholder 5"/>
          <p:cNvSpPr>
            <a:spLocks noGrp="1"/>
          </p:cNvSpPr>
          <p:nvPr>
            <p:ph type="body" sz="quarter" idx="11" hasCustomPrompt="1"/>
          </p:nvPr>
        </p:nvSpPr>
        <p:spPr>
          <a:xfrm>
            <a:off x="4801840" y="3981450"/>
            <a:ext cx="3884960" cy="400110"/>
          </a:xfrm>
          <a:gradFill>
            <a:gsLst>
              <a:gs pos="0">
                <a:schemeClr val="accent2">
                  <a:lumMod val="60000"/>
                  <a:lumOff val="40000"/>
                </a:schemeClr>
              </a:gs>
              <a:gs pos="100000">
                <a:schemeClr val="bg1"/>
              </a:gs>
            </a:gsLst>
          </a:gradFill>
          <a:ln>
            <a:solidFill>
              <a:schemeClr val="accent2">
                <a:lumMod val="50000"/>
              </a:schemeClr>
            </a:solidFill>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rtlCol="0">
            <a:spAutoFit/>
          </a:bodyPr>
          <a:lstStyle>
            <a:lvl1pPr>
              <a:defRPr lang="en-US" sz="2000" b="1" baseline="0" dirty="0" smtClean="0">
                <a:solidFill>
                  <a:srgbClr val="000000"/>
                </a:solidFill>
                <a:latin typeface="Courier New"/>
                <a:cs typeface="Courier New"/>
              </a:defRPr>
            </a:lvl1pPr>
          </a:lstStyle>
          <a:p>
            <a:pPr marL="0" lvl="0" indent="0" defTabSz="914400">
              <a:buFontTx/>
              <a:buNone/>
            </a:pPr>
            <a:r>
              <a:rPr lang="en-US" dirty="0" smtClean="0"/>
              <a:t>SOURCE CODE "B"</a:t>
            </a:r>
          </a:p>
        </p:txBody>
      </p:sp>
    </p:spTree>
    <p:extLst>
      <p:ext uri="{BB962C8B-B14F-4D97-AF65-F5344CB8AC3E}">
        <p14:creationId xmlns:p14="http://schemas.microsoft.com/office/powerpoint/2010/main" val="2097738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3" Type="http://schemas.openxmlformats.org/officeDocument/2006/relationships/image" Target="../media/image3.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4"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p:nvCxnSpPr>
        <p:spPr>
          <a:xfrm>
            <a:off x="0" y="6182250"/>
            <a:ext cx="914400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tacc_logo.png"/>
          <p:cNvPicPr>
            <a:picLocks noChangeAspect="1"/>
          </p:cNvPicPr>
          <p:nvPr/>
        </p:nvPicPr>
        <p:blipFill>
          <a:blip r:embed="rId14">
            <a:alphaModFix amt="50000"/>
            <a:extLst>
              <a:ext uri="{28A0092B-C50C-407E-A947-70E740481C1C}">
                <a14:useLocalDpi xmlns:a14="http://schemas.microsoft.com/office/drawing/2010/main" val="0"/>
              </a:ext>
            </a:extLst>
          </a:blip>
          <a:stretch>
            <a:fillRect/>
          </a:stretch>
        </p:blipFill>
        <p:spPr>
          <a:xfrm>
            <a:off x="0" y="6278550"/>
            <a:ext cx="1971431" cy="504145"/>
          </a:xfrm>
          <a:prstGeom prst="rect">
            <a:avLst/>
          </a:prstGeom>
        </p:spPr>
      </p:pic>
      <p:sp>
        <p:nvSpPr>
          <p:cNvPr id="11" name="Slide Number Placeholder 5"/>
          <p:cNvSpPr txBox="1">
            <a:spLocks/>
          </p:cNvSpPr>
          <p:nvPr/>
        </p:nvSpPr>
        <p:spPr>
          <a:xfrm>
            <a:off x="7685590" y="6374482"/>
            <a:ext cx="1001210" cy="365125"/>
          </a:xfrm>
          <a:prstGeom prst="rect">
            <a:avLst/>
          </a:prstGeom>
        </p:spPr>
        <p:txBody>
          <a:bodyPr vert="horz" lIns="91440" tIns="45720" rIns="91440" bIns="4572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41DD5A8-0A33-574D-A685-641BA44430C8}" type="slidenum">
              <a:rPr lang="en-US" smtClean="0"/>
              <a:pPr/>
              <a:t>‹#›</a:t>
            </a:fld>
            <a:endParaRPr lang="en-US" dirty="0"/>
          </a:p>
        </p:txBody>
      </p:sp>
    </p:spTree>
    <p:extLst>
      <p:ext uri="{BB962C8B-B14F-4D97-AF65-F5344CB8AC3E}">
        <p14:creationId xmlns:p14="http://schemas.microsoft.com/office/powerpoint/2010/main" val="2836152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rgbClr val="002868"/>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rgbClr val="002868"/>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002868"/>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2868"/>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002868"/>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0028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cxnSp>
        <p:nvCxnSpPr>
          <p:cNvPr id="8" name="Straight Connector 7"/>
          <p:cNvCxnSpPr/>
          <p:nvPr/>
        </p:nvCxnSpPr>
        <p:spPr>
          <a:xfrm>
            <a:off x="0" y="6182250"/>
            <a:ext cx="914400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tacc_logo.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6278550"/>
            <a:ext cx="1971431" cy="504145"/>
          </a:xfrm>
          <a:prstGeom prst="rect">
            <a:avLst/>
          </a:prstGeom>
        </p:spPr>
      </p:pic>
      <p:pic>
        <p:nvPicPr>
          <p:cNvPr id="10" name="Picture 9" descr="ut_tacc.png"/>
          <p:cNvPicPr>
            <a:picLocks noChangeAspect="1"/>
          </p:cNvPicPr>
          <p:nvPr/>
        </p:nvPicPr>
        <p:blipFill rotWithShape="1">
          <a:blip r:embed="rId13">
            <a:extLst>
              <a:ext uri="{28A0092B-C50C-407E-A947-70E740481C1C}">
                <a14:useLocalDpi xmlns:a14="http://schemas.microsoft.com/office/drawing/2010/main" val="0"/>
              </a:ext>
            </a:extLst>
          </a:blip>
          <a:srcRect b="12924"/>
          <a:stretch/>
        </p:blipFill>
        <p:spPr>
          <a:xfrm>
            <a:off x="3624529" y="6204413"/>
            <a:ext cx="5519471" cy="604742"/>
          </a:xfrm>
          <a:prstGeom prst="rect">
            <a:avLst/>
          </a:prstGeom>
        </p:spPr>
      </p:pic>
    </p:spTree>
    <p:extLst>
      <p:ext uri="{BB962C8B-B14F-4D97-AF65-F5344CB8AC3E}">
        <p14:creationId xmlns:p14="http://schemas.microsoft.com/office/powerpoint/2010/main" val="2740815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rgbClr val="002868"/>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rgbClr val="002868"/>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002868"/>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2868"/>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002868"/>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0028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2292614" y="6374482"/>
            <a:ext cx="1001210" cy="365125"/>
          </a:xfrm>
          <a:prstGeom prst="rect">
            <a:avLst/>
          </a:prstGeom>
        </p:spPr>
        <p:txBody>
          <a:bodyPr vert="horz" lIns="91440" tIns="45720" rIns="91440" bIns="45720" rtlCol="0" anchor="ctr"/>
          <a:lstStyle>
            <a:lvl1pPr algn="r">
              <a:defRPr sz="1800">
                <a:solidFill>
                  <a:schemeClr val="tx1">
                    <a:tint val="75000"/>
                  </a:schemeClr>
                </a:solidFill>
              </a:defRPr>
            </a:lvl1pPr>
          </a:lstStyle>
          <a:p>
            <a:r>
              <a:rPr lang="en-US" dirty="0" smtClean="0"/>
              <a:t>Slide </a:t>
            </a:r>
            <a:fld id="{841DD5A8-0A33-574D-A685-641BA44430C8}" type="slidenum">
              <a:rPr lang="en-US" smtClean="0"/>
              <a:pPr/>
              <a:t>‹#›</a:t>
            </a:fld>
            <a:endParaRPr lang="en-US" dirty="0"/>
          </a:p>
        </p:txBody>
      </p:sp>
      <p:cxnSp>
        <p:nvCxnSpPr>
          <p:cNvPr id="8" name="Straight Connector 7"/>
          <p:cNvCxnSpPr/>
          <p:nvPr/>
        </p:nvCxnSpPr>
        <p:spPr>
          <a:xfrm>
            <a:off x="0" y="6182250"/>
            <a:ext cx="914400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tacc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278550"/>
            <a:ext cx="1971431" cy="504145"/>
          </a:xfrm>
          <a:prstGeom prst="rect">
            <a:avLst/>
          </a:prstGeom>
        </p:spPr>
      </p:pic>
      <p:pic>
        <p:nvPicPr>
          <p:cNvPr id="10" name="Picture 9" descr="ut_tacc.png"/>
          <p:cNvPicPr>
            <a:picLocks noChangeAspect="1"/>
          </p:cNvPicPr>
          <p:nvPr/>
        </p:nvPicPr>
        <p:blipFill rotWithShape="1">
          <a:blip r:embed="rId14">
            <a:extLst>
              <a:ext uri="{28A0092B-C50C-407E-A947-70E740481C1C}">
                <a14:useLocalDpi xmlns:a14="http://schemas.microsoft.com/office/drawing/2010/main" val="0"/>
              </a:ext>
            </a:extLst>
          </a:blip>
          <a:srcRect b="12924"/>
          <a:stretch/>
        </p:blipFill>
        <p:spPr>
          <a:xfrm>
            <a:off x="3624529" y="6204413"/>
            <a:ext cx="5519471" cy="604742"/>
          </a:xfrm>
          <a:prstGeom prst="rect">
            <a:avLst/>
          </a:prstGeom>
        </p:spPr>
      </p:pic>
    </p:spTree>
    <p:extLst>
      <p:ext uri="{BB962C8B-B14F-4D97-AF65-F5344CB8AC3E}">
        <p14:creationId xmlns:p14="http://schemas.microsoft.com/office/powerpoint/2010/main" val="2740815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rgbClr val="002868"/>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rgbClr val="002868"/>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002868"/>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2868"/>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rgbClr val="002868"/>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rgbClr val="0028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 Thinking</a:t>
            </a:r>
            <a:endParaRPr lang="en-US" dirty="0"/>
          </a:p>
        </p:txBody>
      </p:sp>
      <p:sp>
        <p:nvSpPr>
          <p:cNvPr id="3" name="Subtitle 2"/>
          <p:cNvSpPr>
            <a:spLocks noGrp="1"/>
          </p:cNvSpPr>
          <p:nvPr>
            <p:ph type="subTitle" idx="1"/>
          </p:nvPr>
        </p:nvSpPr>
        <p:spPr/>
        <p:txBody>
          <a:bodyPr/>
          <a:lstStyle/>
          <a:p>
            <a:r>
              <a:rPr lang="en-US" dirty="0" smtClean="0"/>
              <a:t>Charlie Dey</a:t>
            </a:r>
            <a:endParaRPr lang="en-US" dirty="0"/>
          </a:p>
        </p:txBody>
      </p:sp>
      <p:sp>
        <p:nvSpPr>
          <p:cNvPr id="4" name="Title 1"/>
          <p:cNvSpPr txBox="1">
            <a:spLocks/>
          </p:cNvSpPr>
          <p:nvPr/>
        </p:nvSpPr>
        <p:spPr>
          <a:xfrm>
            <a:off x="685800" y="660400"/>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mtClean="0"/>
              <a:t>Introduction to Scientific Programming</a:t>
            </a:r>
            <a:endParaRPr lang="en-US" dirty="0"/>
          </a:p>
        </p:txBody>
      </p:sp>
    </p:spTree>
    <p:extLst>
      <p:ext uri="{BB962C8B-B14F-4D97-AF65-F5344CB8AC3E}">
        <p14:creationId xmlns:p14="http://schemas.microsoft.com/office/powerpoint/2010/main" val="298677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369332"/>
          </a:xfrm>
          <a:prstGeom prst="rect">
            <a:avLst/>
          </a:prstGeom>
        </p:spPr>
        <p:txBody>
          <a:bodyPr wrap="square">
            <a:spAutoFit/>
          </a:bodyPr>
          <a:lstStyle/>
          <a:p>
            <a:endParaRPr lang="en-US" dirty="0"/>
          </a:p>
        </p:txBody>
      </p:sp>
      <p:sp>
        <p:nvSpPr>
          <p:cNvPr id="7" name="Rectangle 6"/>
          <p:cNvSpPr/>
          <p:nvPr/>
        </p:nvSpPr>
        <p:spPr>
          <a:xfrm>
            <a:off x="937056" y="2009625"/>
            <a:ext cx="7902144" cy="1754327"/>
          </a:xfrm>
          <a:prstGeom prst="rect">
            <a:avLst/>
          </a:prstGeom>
        </p:spPr>
        <p:txBody>
          <a:bodyPr wrap="square">
            <a:spAutoFit/>
          </a:bodyPr>
          <a:lstStyle/>
          <a:p>
            <a:r>
              <a:rPr lang="en-US" dirty="0" smtClean="0"/>
              <a:t>Some programming languages also have a </a:t>
            </a:r>
            <a:r>
              <a:rPr lang="en-US" dirty="0" err="1" smtClean="0"/>
              <a:t>foreach</a:t>
            </a:r>
            <a:r>
              <a:rPr lang="en-US" dirty="0" smtClean="0"/>
              <a:t> loop which will be useful when working with arrays (and collections). A </a:t>
            </a:r>
            <a:r>
              <a:rPr lang="en-US" dirty="0" err="1" smtClean="0"/>
              <a:t>foreach</a:t>
            </a:r>
            <a:r>
              <a:rPr lang="en-US" dirty="0" smtClean="0"/>
              <a:t> loop is an even more automated while loop that cycles through array's and such. Example :</a:t>
            </a:r>
          </a:p>
          <a:p>
            <a:endParaRPr lang="en-US" dirty="0" smtClean="0"/>
          </a:p>
          <a:p>
            <a:r>
              <a:rPr lang="en-US" dirty="0" smtClean="0"/>
              <a:t>FOREACH student IN students</a:t>
            </a:r>
          </a:p>
          <a:p>
            <a:r>
              <a:rPr lang="en-US" dirty="0" smtClean="0"/>
              <a:t>give a good mark to student</a:t>
            </a:r>
            <a:endParaRPr lang="en-US" dirty="0"/>
          </a:p>
        </p:txBody>
      </p:sp>
    </p:spTree>
    <p:extLst>
      <p:ext uri="{BB962C8B-B14F-4D97-AF65-F5344CB8AC3E}">
        <p14:creationId xmlns:p14="http://schemas.microsoft.com/office/powerpoint/2010/main" val="58039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Data Structures</a:t>
            </a:r>
          </a:p>
        </p:txBody>
      </p:sp>
      <p:sp>
        <p:nvSpPr>
          <p:cNvPr id="2" name="Rectangle 1"/>
          <p:cNvSpPr/>
          <p:nvPr/>
        </p:nvSpPr>
        <p:spPr>
          <a:xfrm>
            <a:off x="1045711" y="1815785"/>
            <a:ext cx="7010580" cy="3970318"/>
          </a:xfrm>
          <a:prstGeom prst="rect">
            <a:avLst/>
          </a:prstGeom>
        </p:spPr>
        <p:txBody>
          <a:bodyPr wrap="square">
            <a:spAutoFit/>
          </a:bodyPr>
          <a:lstStyle/>
          <a:p>
            <a:r>
              <a:rPr lang="en-US" dirty="0" smtClean="0"/>
              <a:t> a data structure is a particular way of organizing data in a computer so that it can be used efficiently. Data structures can implement one or more particular abstract data types(ADT), which are the means of specifying the contract of operations and their complexity. In comparison, a data structure is a concrete implementation of the contract provided by an ADT.</a:t>
            </a:r>
          </a:p>
          <a:p>
            <a:endParaRPr lang="en-US" dirty="0" smtClean="0"/>
          </a:p>
          <a:p>
            <a:r>
              <a:rPr lang="en-US" dirty="0" smtClean="0"/>
              <a:t>Data structures provide a means to manage large amounts of data efficiently for uses such as large databases and internet indexing services. Usually, efficient data structures are key to designing efficient algorithms. Some formal design methods and programming languages emphasize data structures, rather than algorithms, as the key organizing factor in software design. Storing and retrieving can be carried out on data stored in both main memory and in secondary memory.</a:t>
            </a:r>
            <a:endParaRPr lang="en-US" dirty="0"/>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84919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Data Structures</a:t>
            </a:r>
          </a:p>
        </p:txBody>
      </p:sp>
      <p:sp>
        <p:nvSpPr>
          <p:cNvPr id="2" name="Rectangle 1"/>
          <p:cNvSpPr/>
          <p:nvPr/>
        </p:nvSpPr>
        <p:spPr>
          <a:xfrm>
            <a:off x="1045711" y="1815785"/>
            <a:ext cx="7010580" cy="3970318"/>
          </a:xfrm>
          <a:prstGeom prst="rect">
            <a:avLst/>
          </a:prstGeom>
        </p:spPr>
        <p:txBody>
          <a:bodyPr wrap="square">
            <a:spAutoFit/>
          </a:bodyPr>
          <a:lstStyle/>
          <a:p>
            <a:r>
              <a:rPr lang="en-US" dirty="0" smtClean="0"/>
              <a:t> a data structure is a particular way of organizing data in a computer so that it can be used efficiently. Data structures can implement one or more particular abstract data types(ADT), which are the means of specifying the contract of operations and their complexity. In comparison, a data structure is a concrete implementation of the contract provided by an ADT.</a:t>
            </a:r>
          </a:p>
          <a:p>
            <a:endParaRPr lang="en-US" dirty="0" smtClean="0"/>
          </a:p>
          <a:p>
            <a:r>
              <a:rPr lang="en-US" dirty="0" smtClean="0"/>
              <a:t>Data structures provide a means to manage large amounts of data efficiently for uses such as large databases and internet indexing services. Usually, efficient data structures are key to designing efficient algorithms. Some formal design methods and programming languages emphasize data structures, rather than algorithms, as the key organizing factor in software design. Storing and retrieving can be carried out on data stored in both main memory and in secondary memory.</a:t>
            </a:r>
            <a:endParaRPr lang="en-US" dirty="0"/>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17977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Syntax</a:t>
            </a:r>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923330"/>
          </a:xfrm>
          <a:prstGeom prst="rect">
            <a:avLst/>
          </a:prstGeom>
        </p:spPr>
        <p:txBody>
          <a:bodyPr wrap="square">
            <a:spAutoFit/>
          </a:bodyPr>
          <a:lstStyle/>
          <a:p>
            <a:r>
              <a:rPr lang="en-US" dirty="0" smtClean="0"/>
              <a:t>the syntax of a programming language is the set of rules that define the combinations of symbols that are considered to be correctly structured programs in that language.</a:t>
            </a:r>
            <a:endParaRPr lang="en-US" dirty="0"/>
          </a:p>
        </p:txBody>
      </p:sp>
    </p:spTree>
    <p:extLst>
      <p:ext uri="{BB962C8B-B14F-4D97-AF65-F5344CB8AC3E}">
        <p14:creationId xmlns:p14="http://schemas.microsoft.com/office/powerpoint/2010/main" val="193747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Syntax</a:t>
            </a:r>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923330"/>
          </a:xfrm>
          <a:prstGeom prst="rect">
            <a:avLst/>
          </a:prstGeom>
        </p:spPr>
        <p:txBody>
          <a:bodyPr wrap="square">
            <a:spAutoFit/>
          </a:bodyPr>
          <a:lstStyle/>
          <a:p>
            <a:r>
              <a:rPr lang="en-US" dirty="0" smtClean="0"/>
              <a:t>the syntax of a programming language is the set of rules that define the combinations of symbols that are considered to be correctly structured programs in that language.</a:t>
            </a:r>
            <a:endParaRPr lang="en-US" dirty="0"/>
          </a:p>
        </p:txBody>
      </p:sp>
    </p:spTree>
    <p:extLst>
      <p:ext uri="{BB962C8B-B14F-4D97-AF65-F5344CB8AC3E}">
        <p14:creationId xmlns:p14="http://schemas.microsoft.com/office/powerpoint/2010/main" val="272640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Tools</a:t>
            </a:r>
          </a:p>
        </p:txBody>
      </p:sp>
      <p:sp>
        <p:nvSpPr>
          <p:cNvPr id="6" name="Rectangle 5"/>
          <p:cNvSpPr/>
          <p:nvPr/>
        </p:nvSpPr>
        <p:spPr>
          <a:xfrm>
            <a:off x="1306946" y="1815785"/>
            <a:ext cx="7379854" cy="923330"/>
          </a:xfrm>
          <a:prstGeom prst="rect">
            <a:avLst/>
          </a:prstGeom>
        </p:spPr>
        <p:txBody>
          <a:bodyPr wrap="square">
            <a:spAutoFit/>
          </a:bodyPr>
          <a:lstStyle/>
          <a:p>
            <a:r>
              <a:rPr lang="en-US" dirty="0" smtClean="0"/>
              <a:t>A programming tool or software development tool is a computer program that software developers use to create, debug, maintain, or otherwise support other programs and applications.</a:t>
            </a:r>
            <a:endParaRPr lang="en-US" dirty="0"/>
          </a:p>
        </p:txBody>
      </p:sp>
    </p:spTree>
    <p:extLst>
      <p:ext uri="{BB962C8B-B14F-4D97-AF65-F5344CB8AC3E}">
        <p14:creationId xmlns:p14="http://schemas.microsoft.com/office/powerpoint/2010/main" val="157405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endParaRPr lang="en-US" sz="3600" dirty="0"/>
          </a:p>
        </p:txBody>
      </p:sp>
      <p:sp>
        <p:nvSpPr>
          <p:cNvPr id="5"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6"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Variables</a:t>
            </a:r>
          </a:p>
          <a:p>
            <a:pPr marL="342900" indent="-342900">
              <a:buFont typeface="Arial"/>
              <a:buChar char="•"/>
            </a:pPr>
            <a:endParaRPr lang="en-US" sz="2400" dirty="0" smtClean="0"/>
          </a:p>
          <a:p>
            <a:pPr marL="342900" indent="-342900">
              <a:buFont typeface="Arial"/>
              <a:buChar char="•"/>
            </a:pPr>
            <a:r>
              <a:rPr lang="en-US" sz="2400" dirty="0" smtClean="0"/>
              <a:t>Control Structure</a:t>
            </a:r>
          </a:p>
          <a:p>
            <a:pPr marL="800100" lvl="1" indent="-342900">
              <a:buFont typeface="Arial"/>
              <a:buChar char="•"/>
            </a:pPr>
            <a:r>
              <a:rPr lang="en-US" sz="2400" dirty="0" smtClean="0"/>
              <a:t>Conditional Statements</a:t>
            </a:r>
          </a:p>
          <a:p>
            <a:pPr marL="800100" lvl="1" indent="-342900">
              <a:buFont typeface="Arial"/>
              <a:buChar char="•"/>
            </a:pPr>
            <a:r>
              <a:rPr lang="en-US" sz="2400" dirty="0" smtClean="0"/>
              <a:t>Loops</a:t>
            </a:r>
          </a:p>
          <a:p>
            <a:pPr marL="342900" indent="-342900">
              <a:buFont typeface="Arial"/>
              <a:buChar char="•"/>
            </a:pPr>
            <a:r>
              <a:rPr lang="en-US" sz="2400" dirty="0" smtClean="0"/>
              <a:t>Data Structures</a:t>
            </a:r>
          </a:p>
          <a:p>
            <a:pPr marL="342900" indent="-342900">
              <a:buFont typeface="Arial"/>
              <a:buChar char="•"/>
            </a:pPr>
            <a:endParaRPr lang="en-US" sz="2400" dirty="0" smtClean="0"/>
          </a:p>
          <a:p>
            <a:pPr marL="342900" indent="-342900">
              <a:buFont typeface="Arial"/>
              <a:buChar char="•"/>
            </a:pPr>
            <a:r>
              <a:rPr lang="en-US" sz="2400" dirty="0" smtClean="0"/>
              <a:t>Syntax</a:t>
            </a:r>
          </a:p>
          <a:p>
            <a:pPr marL="342900" indent="-342900">
              <a:buFont typeface="Arial"/>
              <a:buChar char="•"/>
            </a:pPr>
            <a:endParaRPr lang="en-US" sz="2400" dirty="0"/>
          </a:p>
          <a:p>
            <a:pPr marL="342900" indent="-342900">
              <a:buFont typeface="Arial"/>
              <a:buChar char="•"/>
            </a:pPr>
            <a:r>
              <a:rPr lang="en-US" sz="2400" dirty="0" smtClean="0"/>
              <a:t>Tools</a:t>
            </a:r>
            <a:endParaRPr lang="en-US" sz="2400" dirty="0"/>
          </a:p>
        </p:txBody>
      </p:sp>
    </p:spTree>
    <p:extLst>
      <p:ext uri="{BB962C8B-B14F-4D97-AF65-F5344CB8AC3E}">
        <p14:creationId xmlns:p14="http://schemas.microsoft.com/office/powerpoint/2010/main" val="241779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Variables</a:t>
            </a:r>
          </a:p>
        </p:txBody>
      </p:sp>
      <p:sp>
        <p:nvSpPr>
          <p:cNvPr id="6" name="Rectangle 5"/>
          <p:cNvSpPr/>
          <p:nvPr/>
        </p:nvSpPr>
        <p:spPr>
          <a:xfrm>
            <a:off x="1373602" y="1879504"/>
            <a:ext cx="6431085" cy="923330"/>
          </a:xfrm>
          <a:prstGeom prst="rect">
            <a:avLst/>
          </a:prstGeom>
        </p:spPr>
        <p:txBody>
          <a:bodyPr wrap="square">
            <a:spAutoFit/>
          </a:bodyPr>
          <a:lstStyle/>
          <a:p>
            <a:r>
              <a:rPr lang="en-US" dirty="0" smtClean="0"/>
              <a:t>a variable is a storage location and an associated symbolic name which contains some known or unknown quantity or information, a value.</a:t>
            </a:r>
            <a:endParaRPr lang="en-US" dirty="0"/>
          </a:p>
        </p:txBody>
      </p:sp>
      <p:sp>
        <p:nvSpPr>
          <p:cNvPr id="7" name="Rectangle 6"/>
          <p:cNvSpPr/>
          <p:nvPr/>
        </p:nvSpPr>
        <p:spPr>
          <a:xfrm>
            <a:off x="1373601" y="2939797"/>
            <a:ext cx="6431085" cy="646331"/>
          </a:xfrm>
          <a:prstGeom prst="rect">
            <a:avLst/>
          </a:prstGeom>
        </p:spPr>
        <p:txBody>
          <a:bodyPr wrap="square">
            <a:spAutoFit/>
          </a:bodyPr>
          <a:lstStyle/>
          <a:p>
            <a:r>
              <a:rPr lang="en-US" dirty="0" smtClean="0"/>
              <a:t>Variable Types:</a:t>
            </a:r>
          </a:p>
          <a:p>
            <a:r>
              <a:rPr lang="en-US" dirty="0"/>
              <a:t>	</a:t>
            </a:r>
            <a:r>
              <a:rPr lang="en-US" dirty="0" smtClean="0"/>
              <a:t>Integers, Floats, Booleans, Strings, Characters… </a:t>
            </a:r>
          </a:p>
        </p:txBody>
      </p:sp>
    </p:spTree>
    <p:extLst>
      <p:ext uri="{BB962C8B-B14F-4D97-AF65-F5344CB8AC3E}">
        <p14:creationId xmlns:p14="http://schemas.microsoft.com/office/powerpoint/2010/main" val="154090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90021" y="1815785"/>
            <a:ext cx="7010580" cy="1754327"/>
          </a:xfrm>
          <a:prstGeom prst="rect">
            <a:avLst/>
          </a:prstGeom>
        </p:spPr>
        <p:txBody>
          <a:bodyPr wrap="square">
            <a:spAutoFit/>
          </a:bodyPr>
          <a:lstStyle/>
          <a:p>
            <a:r>
              <a:rPr lang="en-US" dirty="0" smtClean="0"/>
              <a:t>A control structure is a block of programming that analyzes variables and chooses a direction in which to go based on given parameters. The term flow control details the direction the program takes (which way program control "flows"). Hence it is the basic decision-making process in computing; flow control determines how a computer will respond when given certain conditions and parameters.</a:t>
            </a:r>
            <a:endParaRPr lang="en-US" dirty="0"/>
          </a:p>
        </p:txBody>
      </p:sp>
    </p:spTree>
    <p:extLst>
      <p:ext uri="{BB962C8B-B14F-4D97-AF65-F5344CB8AC3E}">
        <p14:creationId xmlns:p14="http://schemas.microsoft.com/office/powerpoint/2010/main" val="9856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6" name="Rectangle 5"/>
          <p:cNvSpPr/>
          <p:nvPr/>
        </p:nvSpPr>
        <p:spPr>
          <a:xfrm>
            <a:off x="1343935" y="1815784"/>
            <a:ext cx="6805984" cy="3693319"/>
          </a:xfrm>
          <a:prstGeom prst="rect">
            <a:avLst/>
          </a:prstGeom>
        </p:spPr>
        <p:txBody>
          <a:bodyPr wrap="square">
            <a:spAutoFit/>
          </a:bodyPr>
          <a:lstStyle/>
          <a:p>
            <a:r>
              <a:rPr lang="en-US" dirty="0" smtClean="0"/>
              <a:t>IF-THEN Statement</a:t>
            </a:r>
          </a:p>
          <a:p>
            <a:pPr lvl="1"/>
            <a:r>
              <a:rPr lang="en-US" dirty="0" smtClean="0"/>
              <a:t>The IF-THEN statement is a simple control that tests whether a condition is true or false. The condition can include a variable, or be a variable. If the variable is an integer 2, it will be true, because any number that is not zero will be true. If the condition is true, then an action occurs. If the condition is false, nothing is done. To illustrate:</a:t>
            </a:r>
          </a:p>
          <a:p>
            <a:pPr lvl="1"/>
            <a:endParaRPr lang="en-US" dirty="0" smtClean="0"/>
          </a:p>
          <a:p>
            <a:pPr lvl="1"/>
            <a:r>
              <a:rPr lang="en-US" dirty="0" smtClean="0"/>
              <a:t>IF variable is true</a:t>
            </a:r>
          </a:p>
          <a:p>
            <a:pPr lvl="1"/>
            <a:r>
              <a:rPr lang="en-US" dirty="0" smtClean="0"/>
              <a:t>THEN take this course of action</a:t>
            </a:r>
          </a:p>
          <a:p>
            <a:pPr lvl="1"/>
            <a:r>
              <a:rPr lang="en-US" dirty="0" smtClean="0"/>
              <a:t>If the variable indeed holds a value consistent with being true, then the course of action is taken. If the variable is not true, then there is no course of action taken.</a:t>
            </a:r>
            <a:endParaRPr lang="en-US" dirty="0"/>
          </a:p>
        </p:txBody>
      </p:sp>
    </p:spTree>
    <p:extLst>
      <p:ext uri="{BB962C8B-B14F-4D97-AF65-F5344CB8AC3E}">
        <p14:creationId xmlns:p14="http://schemas.microsoft.com/office/powerpoint/2010/main" val="209579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3" name="Rectangle 2"/>
          <p:cNvSpPr/>
          <p:nvPr/>
        </p:nvSpPr>
        <p:spPr>
          <a:xfrm>
            <a:off x="1194798" y="1815785"/>
            <a:ext cx="7492002" cy="3416320"/>
          </a:xfrm>
          <a:prstGeom prst="rect">
            <a:avLst/>
          </a:prstGeom>
        </p:spPr>
        <p:txBody>
          <a:bodyPr wrap="square">
            <a:spAutoFit/>
          </a:bodyPr>
          <a:lstStyle/>
          <a:p>
            <a:r>
              <a:rPr lang="en-US" dirty="0" smtClean="0"/>
              <a:t>IF-THEN-ELSE Statement</a:t>
            </a:r>
          </a:p>
          <a:p>
            <a:pPr lvl="1"/>
            <a:r>
              <a:rPr lang="en-US" dirty="0" smtClean="0"/>
              <a:t>IF-THEN statements test for only one action. With an IF-THEN-ELSE statement, the control can "look both ways" so to speak, and take a secondary course of action. If the condition is true, then an action occurs. If the condition is false, take an alternate action. To illustrate:</a:t>
            </a:r>
          </a:p>
          <a:p>
            <a:pPr lvl="1"/>
            <a:endParaRPr lang="en-US" dirty="0" smtClean="0"/>
          </a:p>
          <a:p>
            <a:pPr lvl="1"/>
            <a:r>
              <a:rPr lang="en-US" dirty="0" smtClean="0"/>
              <a:t>IF variable is true</a:t>
            </a:r>
          </a:p>
          <a:p>
            <a:pPr lvl="1"/>
            <a:r>
              <a:rPr lang="en-US" dirty="0" smtClean="0"/>
              <a:t>THEN take this course of action</a:t>
            </a:r>
          </a:p>
          <a:p>
            <a:pPr lvl="1"/>
            <a:r>
              <a:rPr lang="en-US" dirty="0" smtClean="0"/>
              <a:t>ELSE call another routine</a:t>
            </a:r>
          </a:p>
          <a:p>
            <a:pPr lvl="1"/>
            <a:r>
              <a:rPr lang="en-US" dirty="0" smtClean="0"/>
              <a:t>In this case, if the variable is true, it takes a certain course of action and completely skips the ELSE clause. If the variable is false, the control structure calls a routine and completely skips the THEN clause.</a:t>
            </a:r>
          </a:p>
        </p:txBody>
      </p:sp>
    </p:spTree>
    <p:extLst>
      <p:ext uri="{BB962C8B-B14F-4D97-AF65-F5344CB8AC3E}">
        <p14:creationId xmlns:p14="http://schemas.microsoft.com/office/powerpoint/2010/main" val="19694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6" name="Rectangle 5"/>
          <p:cNvSpPr/>
          <p:nvPr/>
        </p:nvSpPr>
        <p:spPr>
          <a:xfrm>
            <a:off x="1306946" y="1815785"/>
            <a:ext cx="7379854" cy="3970318"/>
          </a:xfrm>
          <a:prstGeom prst="rect">
            <a:avLst/>
          </a:prstGeom>
        </p:spPr>
        <p:txBody>
          <a:bodyPr wrap="square">
            <a:spAutoFit/>
          </a:bodyPr>
          <a:lstStyle/>
          <a:p>
            <a:r>
              <a:rPr lang="en-US" dirty="0" smtClean="0"/>
              <a:t>WHILE and DO-WHILE Loops</a:t>
            </a:r>
          </a:p>
          <a:p>
            <a:pPr lvl="1"/>
            <a:r>
              <a:rPr lang="en-US" dirty="0" smtClean="0"/>
              <a:t>A WHILE loop is a process in which a loop is initiated until a condition has been met. This structure is useful when performing iterative instructions to satisfy a certain parameter. To illustrate:</a:t>
            </a:r>
          </a:p>
          <a:p>
            <a:pPr lvl="1"/>
            <a:endParaRPr lang="en-US" dirty="0" smtClean="0"/>
          </a:p>
          <a:p>
            <a:pPr lvl="1"/>
            <a:r>
              <a:rPr lang="en-US" dirty="0" smtClean="0"/>
              <a:t>Precondition: variable X is equal to 1</a:t>
            </a:r>
          </a:p>
          <a:p>
            <a:pPr lvl="1"/>
            <a:r>
              <a:rPr lang="en-US" dirty="0" smtClean="0"/>
              <a:t>WHILE X is not equal to 9</a:t>
            </a:r>
          </a:p>
          <a:p>
            <a:pPr lvl="1"/>
            <a:r>
              <a:rPr lang="en-US" dirty="0" smtClean="0"/>
              <a:t>Add 1 to X</a:t>
            </a:r>
          </a:p>
          <a:p>
            <a:pPr lvl="1"/>
            <a:r>
              <a:rPr lang="en-US" dirty="0" smtClean="0"/>
              <a:t>This routine will add 1 to X until X is equal to 9, at which point the control structure will quit and move on to the next instruction. Note that when the structure quits, it will not execute the Add function: when X is equal to 9, it will skip over the clause that is attached to the WHILE. This instruction is useful if a parameter needs to be tested repeatedly before acceptance.</a:t>
            </a:r>
            <a:endParaRPr lang="en-US" dirty="0"/>
          </a:p>
        </p:txBody>
      </p:sp>
    </p:spTree>
    <p:extLst>
      <p:ext uri="{BB962C8B-B14F-4D97-AF65-F5344CB8AC3E}">
        <p14:creationId xmlns:p14="http://schemas.microsoft.com/office/powerpoint/2010/main" val="308118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3" name="Rectangle 2"/>
          <p:cNvSpPr/>
          <p:nvPr/>
        </p:nvSpPr>
        <p:spPr>
          <a:xfrm>
            <a:off x="1146661" y="1900257"/>
            <a:ext cx="7207238" cy="3970318"/>
          </a:xfrm>
          <a:prstGeom prst="rect">
            <a:avLst/>
          </a:prstGeom>
        </p:spPr>
        <p:txBody>
          <a:bodyPr wrap="square">
            <a:spAutoFit/>
          </a:bodyPr>
          <a:lstStyle/>
          <a:p>
            <a:r>
              <a:rPr lang="en-US" dirty="0" smtClean="0"/>
              <a:t>DO-WHILE Loops</a:t>
            </a:r>
          </a:p>
          <a:p>
            <a:pPr lvl="1"/>
            <a:r>
              <a:rPr lang="en-US" dirty="0" smtClean="0"/>
              <a:t>A DO-WHILE loop is nearly the exact opposite to a WHILE loop. A WHILE loop initially checks to see if the parameters have been satisfied before executing an instruction. A DO-WHILE loop executes the instruction before checking the parameters. To illustrate:</a:t>
            </a:r>
          </a:p>
          <a:p>
            <a:pPr lvl="1"/>
            <a:endParaRPr lang="en-US" dirty="0" smtClean="0"/>
          </a:p>
          <a:p>
            <a:pPr lvl="1"/>
            <a:r>
              <a:rPr lang="en-US" dirty="0" smtClean="0"/>
              <a:t>DO Add 1 to X</a:t>
            </a:r>
          </a:p>
          <a:p>
            <a:pPr lvl="1"/>
            <a:r>
              <a:rPr lang="en-US" dirty="0" smtClean="0"/>
              <a:t>WHILE X is not equal 9</a:t>
            </a:r>
          </a:p>
          <a:p>
            <a:pPr lvl="1"/>
            <a:r>
              <a:rPr lang="en-US" dirty="0" smtClean="0"/>
              <a:t>As you can see, the example differs from the first illustration, where the DO action is taken before the WHILE. The WHILE is inclusive in the DO. As such, if the WHILE results in a false (X is equal to 9), the control structure will break and will not perform another DO. Note that if X is equal to or greater than 9 prior to entering the DO-WHILE loop, then the loop will never terminate.</a:t>
            </a:r>
            <a:endParaRPr lang="en-US" dirty="0"/>
          </a:p>
        </p:txBody>
      </p:sp>
    </p:spTree>
    <p:extLst>
      <p:ext uri="{BB962C8B-B14F-4D97-AF65-F5344CB8AC3E}">
        <p14:creationId xmlns:p14="http://schemas.microsoft.com/office/powerpoint/2010/main" val="91533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002868"/>
                </a:solidFill>
                <a:latin typeface="+mj-lt"/>
                <a:ea typeface="+mj-ea"/>
                <a:cs typeface="+mj-cs"/>
              </a:defRPr>
            </a:lvl1pPr>
          </a:lstStyle>
          <a:p>
            <a:r>
              <a:rPr lang="en-US" sz="3600" dirty="0" smtClean="0"/>
              <a:t>Basic Concepts of Coding</a:t>
            </a:r>
            <a:endParaRPr lang="en-US" sz="3600" dirty="0"/>
          </a:p>
        </p:txBody>
      </p:sp>
      <p:sp>
        <p:nvSpPr>
          <p:cNvPr id="5" name="Content Placeholder 2"/>
          <p:cNvSpPr txBox="1">
            <a:spLocks/>
          </p:cNvSpPr>
          <p:nvPr/>
        </p:nvSpPr>
        <p:spPr>
          <a:xfrm>
            <a:off x="457200" y="1371600"/>
            <a:ext cx="8229600" cy="4498975"/>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a:buChar char="•"/>
            </a:pPr>
            <a:r>
              <a:rPr lang="en-US" sz="2400" dirty="0" smtClean="0"/>
              <a:t>Control Structures</a:t>
            </a:r>
          </a:p>
        </p:txBody>
      </p:sp>
      <p:sp>
        <p:nvSpPr>
          <p:cNvPr id="2" name="Rectangle 1"/>
          <p:cNvSpPr/>
          <p:nvPr/>
        </p:nvSpPr>
        <p:spPr>
          <a:xfrm>
            <a:off x="1045711" y="1815785"/>
            <a:ext cx="7010580" cy="369332"/>
          </a:xfrm>
          <a:prstGeom prst="rect">
            <a:avLst/>
          </a:prstGeom>
        </p:spPr>
        <p:txBody>
          <a:bodyPr wrap="square">
            <a:spAutoFit/>
          </a:bodyPr>
          <a:lstStyle/>
          <a:p>
            <a:r>
              <a:rPr lang="en-US" dirty="0" smtClean="0"/>
              <a:t/>
            </a:r>
            <a:endParaRPr lang="en-US" dirty="0"/>
          </a:p>
        </p:txBody>
      </p:sp>
      <p:sp>
        <p:nvSpPr>
          <p:cNvPr id="6" name="Rectangle 5"/>
          <p:cNvSpPr/>
          <p:nvPr/>
        </p:nvSpPr>
        <p:spPr>
          <a:xfrm>
            <a:off x="1306946" y="1815785"/>
            <a:ext cx="7379854" cy="369332"/>
          </a:xfrm>
          <a:prstGeom prst="rect">
            <a:avLst/>
          </a:prstGeom>
        </p:spPr>
        <p:txBody>
          <a:bodyPr wrap="square">
            <a:spAutoFit/>
          </a:bodyPr>
          <a:lstStyle/>
          <a:p>
            <a:endParaRPr lang="en-US" dirty="0"/>
          </a:p>
        </p:txBody>
      </p:sp>
      <p:sp>
        <p:nvSpPr>
          <p:cNvPr id="7" name="Rectangle 6"/>
          <p:cNvSpPr/>
          <p:nvPr/>
        </p:nvSpPr>
        <p:spPr>
          <a:xfrm>
            <a:off x="1183648" y="1815785"/>
            <a:ext cx="7655551" cy="4247317"/>
          </a:xfrm>
          <a:prstGeom prst="rect">
            <a:avLst/>
          </a:prstGeom>
        </p:spPr>
        <p:txBody>
          <a:bodyPr wrap="square">
            <a:spAutoFit/>
          </a:bodyPr>
          <a:lstStyle/>
          <a:p>
            <a:r>
              <a:rPr lang="en-US" dirty="0" smtClean="0"/>
              <a:t>FOR Loops</a:t>
            </a:r>
          </a:p>
          <a:p>
            <a:r>
              <a:rPr lang="en-US" dirty="0" smtClean="0"/>
              <a:t>A FOR loop is an extension of a while loop. A for loop usually has three commands. The first is used to set a starting point (like x = 0). The second is the end condition (same as in a while loop) and is run every round. The third is also run every round and is usually used to modify a value used in the condition block.</a:t>
            </a:r>
          </a:p>
          <a:p>
            <a:endParaRPr lang="en-US" dirty="0" smtClean="0"/>
          </a:p>
          <a:p>
            <a:r>
              <a:rPr lang="en-US" dirty="0" smtClean="0"/>
              <a:t>FOR X is 0. X is less than 10. add 1 to X.</a:t>
            </a:r>
          </a:p>
          <a:p>
            <a:r>
              <a:rPr lang="en-US" dirty="0" smtClean="0"/>
              <a:t>This loop would be run 10 times (x being 0 to 9) so you won't have to think about the X variable in the loop you can just put code there. Here is a while loop that does the same:</a:t>
            </a:r>
          </a:p>
          <a:p>
            <a:endParaRPr lang="en-US" dirty="0" smtClean="0"/>
          </a:p>
          <a:p>
            <a:r>
              <a:rPr lang="en-US" dirty="0" smtClean="0"/>
              <a:t>X is 0</a:t>
            </a:r>
          </a:p>
          <a:p>
            <a:r>
              <a:rPr lang="en-US" dirty="0" smtClean="0"/>
              <a:t>WHILE X is less than 10</a:t>
            </a:r>
          </a:p>
          <a:p>
            <a:r>
              <a:rPr lang="en-US" dirty="0" smtClean="0"/>
              <a:t>add 1 to X</a:t>
            </a:r>
          </a:p>
        </p:txBody>
      </p:sp>
    </p:spTree>
    <p:extLst>
      <p:ext uri="{BB962C8B-B14F-4D97-AF65-F5344CB8AC3E}">
        <p14:creationId xmlns:p14="http://schemas.microsoft.com/office/powerpoint/2010/main" val="3447035063"/>
      </p:ext>
    </p:extLst>
  </p:cSld>
  <p:clrMapOvr>
    <a:masterClrMapping/>
  </p:clrMapOvr>
</p:sld>
</file>

<file path=ppt/theme/theme1.xml><?xml version="1.0" encoding="utf-8"?>
<a:theme xmlns:a="http://schemas.openxmlformats.org/drawingml/2006/main" name="TAC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inal Master Template Cle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Final Master Template Cle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TACC Theme.thmx</Template>
  <TotalTime>36</TotalTime>
  <Words>1332</Words>
  <Application>Microsoft Macintosh PowerPoint</Application>
  <PresentationFormat>On-screen Show (4:3)</PresentationFormat>
  <Paragraphs>98</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TACC Theme</vt:lpstr>
      <vt:lpstr>Final Master Template Clean</vt:lpstr>
      <vt:lpstr>1_Final Master Template Clean</vt:lpstr>
      <vt:lpstr>Computation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 Thinking</dc:title>
  <dc:creator>Charlie Dey</dc:creator>
  <cp:lastModifiedBy>Charlie Dey</cp:lastModifiedBy>
  <cp:revision>4</cp:revision>
  <dcterms:created xsi:type="dcterms:W3CDTF">2015-09-08T14:14:06Z</dcterms:created>
  <dcterms:modified xsi:type="dcterms:W3CDTF">2015-09-08T14:51:05Z</dcterms:modified>
</cp:coreProperties>
</file>