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672" r:id="rId2"/>
  </p:sldMasterIdLst>
  <p:notesMasterIdLst>
    <p:notesMasterId r:id="rId19"/>
  </p:notesMasterIdLst>
  <p:handoutMasterIdLst>
    <p:handoutMasterId r:id="rId20"/>
  </p:handoutMasterIdLst>
  <p:sldIdLst>
    <p:sldId id="407" r:id="rId3"/>
    <p:sldId id="409" r:id="rId4"/>
    <p:sldId id="416" r:id="rId5"/>
    <p:sldId id="442" r:id="rId6"/>
    <p:sldId id="410" r:id="rId7"/>
    <p:sldId id="413" r:id="rId8"/>
    <p:sldId id="411" r:id="rId9"/>
    <p:sldId id="412" r:id="rId10"/>
    <p:sldId id="443" r:id="rId11"/>
    <p:sldId id="414" r:id="rId12"/>
    <p:sldId id="415" r:id="rId13"/>
    <p:sldId id="428" r:id="rId14"/>
    <p:sldId id="444" r:id="rId15"/>
    <p:sldId id="477" r:id="rId16"/>
    <p:sldId id="478" r:id="rId17"/>
    <p:sldId id="4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68"/>
    <a:srgbClr val="FFFFFF"/>
    <a:srgbClr val="000000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8" autoAdjust="0"/>
    <p:restoredTop sz="92883" autoAdjust="0"/>
  </p:normalViewPr>
  <p:slideViewPr>
    <p:cSldViewPr>
      <p:cViewPr varScale="1">
        <p:scale>
          <a:sx n="80" d="100"/>
          <a:sy n="80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5C0BF-55BD-564F-AB04-CF23A840D5D5}" type="datetimeFigureOut">
              <a:rPr lang="en-US" smtClean="0"/>
              <a:pPr/>
              <a:t>5/22/14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33167-53B7-4442-BD3A-919487E32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8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794DD-BABF-5A44-AE09-76294FFD6140}" type="datetimeFigureOut">
              <a:rPr lang="en-US" smtClean="0"/>
              <a:pPr/>
              <a:t>5/22/14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85194-2ED5-7647-8EB1-402C25C4E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0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2DF6E7-40E2-5143-9B9D-6BDABAE9478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9E5CCF-EB76-E443-80AA-2AAEA2A1E3F3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DB2D9F-036F-764F-84A3-70A5F9FEE81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4688"/>
            <a:ext cx="4606925" cy="34544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2925"/>
            <a:ext cx="5083175" cy="4130675"/>
          </a:xfrm>
          <a:noFill/>
          <a:ln/>
        </p:spPr>
        <p:txBody>
          <a:bodyPr lIns="89312" tIns="44655" rIns="89312" bIns="44655"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DB2D9F-036F-764F-84A3-70A5F9FEE813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4688"/>
            <a:ext cx="4606925" cy="34544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2925"/>
            <a:ext cx="5083175" cy="4130675"/>
          </a:xfrm>
          <a:noFill/>
          <a:ln/>
        </p:spPr>
        <p:txBody>
          <a:bodyPr lIns="89312" tIns="44655" rIns="89312" bIns="44655"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DB2D9F-036F-764F-84A3-70A5F9FEE813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4688"/>
            <a:ext cx="4606925" cy="34544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2925"/>
            <a:ext cx="5083175" cy="4130675"/>
          </a:xfrm>
          <a:noFill/>
          <a:ln/>
        </p:spPr>
        <p:txBody>
          <a:bodyPr lIns="89312" tIns="44655" rIns="89312" bIns="44655"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DB2D9F-036F-764F-84A3-70A5F9FEE81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4688"/>
            <a:ext cx="4606925" cy="34544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2925"/>
            <a:ext cx="5083175" cy="4130675"/>
          </a:xfrm>
          <a:noFill/>
          <a:ln/>
        </p:spPr>
        <p:txBody>
          <a:bodyPr lIns="89312" tIns="44655" rIns="89312" bIns="44655"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/3.0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82154"/>
            <a:ext cx="6400800" cy="1439501"/>
          </a:xfrm>
        </p:spPr>
        <p:txBody>
          <a:bodyPr>
            <a:noAutofit/>
          </a:bodyPr>
          <a:lstStyle>
            <a:lvl1pPr marL="0" indent="0" algn="ctr">
              <a:buNone/>
              <a:defRPr lang="en-US" sz="4400" b="1" kern="1200" baseline="0" dirty="0">
                <a:solidFill>
                  <a:srgbClr val="CC55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077267"/>
            <a:ext cx="6400800" cy="687388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4749850"/>
            <a:ext cx="4724400" cy="5539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5A5A5A"/>
                </a:solidFill>
              </a:rPr>
              <a:t>© </a:t>
            </a:r>
            <a:r>
              <a:rPr lang="en-US" sz="1000" b="1" dirty="0">
                <a:solidFill>
                  <a:srgbClr val="5A5A5A"/>
                </a:solidFill>
              </a:rPr>
              <a:t>The University of Texas at Austin, </a:t>
            </a:r>
            <a:r>
              <a:rPr lang="en-US" sz="1000" b="1" dirty="0" smtClean="0">
                <a:solidFill>
                  <a:srgbClr val="5A5A5A"/>
                </a:solidFill>
              </a:rPr>
              <a:t>2014</a:t>
            </a:r>
          </a:p>
          <a:p>
            <a:pPr algn="ctr"/>
            <a:r>
              <a:rPr lang="en-US" sz="1000" b="1" dirty="0">
                <a:solidFill>
                  <a:srgbClr val="5A5A5A"/>
                </a:solidFill>
                <a:cs typeface="Courier New"/>
              </a:rPr>
              <a:t>Please see the final slide for Copyright and licensing information</a:t>
            </a:r>
            <a:endParaRPr lang="en-US" sz="1000" b="1" dirty="0">
              <a:solidFill>
                <a:srgbClr val="5A5A5A"/>
              </a:solidFill>
            </a:endParaRPr>
          </a:p>
          <a:p>
            <a:endParaRPr lang="en-US" sz="1000" b="1" dirty="0" smtClean="0">
              <a:solidFill>
                <a:schemeClr val="bg1">
                  <a:lumMod val="75000"/>
                </a:schemeClr>
              </a:solidFill>
              <a:cs typeface="Courier New"/>
            </a:endParaRPr>
          </a:p>
        </p:txBody>
      </p:sp>
      <p:pic>
        <p:nvPicPr>
          <p:cNvPr id="13" name="Picture 12" descr="by-n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15" y="5303848"/>
            <a:ext cx="1617462" cy="5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7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CODE OUTPUT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415418" cy="369332"/>
          </a:xfr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Code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4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mma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GRAMMAR TEXT BOX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34736" y="4273550"/>
            <a:ext cx="1957775" cy="369332"/>
          </a:xfr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Grammar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1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1081478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357093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656479"/>
            <a:ext cx="8229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0" i="1" kern="1200" dirty="0" smtClean="0">
                <a:solidFill>
                  <a:srgbClr val="002868"/>
                </a:solidFill>
                <a:latin typeface="+mn-lt"/>
                <a:ea typeface="+mn-ea"/>
                <a:cs typeface="+mn-cs"/>
              </a:rPr>
              <a:t>We gratefully acknowledge the sponsorship of Chevron Corporation, whose generous support of TACC has made possible this Scientific Computing Curriculum and other student-focused initiatives.</a:t>
            </a: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© The University of Texas at Austin, 2014</a:t>
            </a:r>
          </a:p>
          <a:p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This work is licensed under the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License. To view a copy of this license, visit </a:t>
            </a:r>
            <a:r>
              <a:rPr lang="en-US" sz="2000" b="0" dirty="0" smtClean="0">
                <a:solidFill>
                  <a:srgbClr val="002868"/>
                </a:solidFill>
                <a:hlinkClick r:id="rId2"/>
              </a:rPr>
              <a:t>http://creativecommons.org/licenses/by-nc/3.0/</a:t>
            </a: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When attributing this work, please use the following text: </a:t>
            </a:r>
          </a:p>
          <a:p>
            <a:pPr marL="0" indent="0">
              <a:buNone/>
            </a:pPr>
            <a:r>
              <a:rPr lang="en-US" sz="2000" b="0" i="0" dirty="0" smtClean="0">
                <a:solidFill>
                  <a:srgbClr val="002868"/>
                </a:solidFill>
              </a:rPr>
              <a:t>"</a:t>
            </a:r>
            <a:r>
              <a:rPr lang="en-US" sz="2000" b="0" i="1" dirty="0" smtClean="0">
                <a:solidFill>
                  <a:srgbClr val="002868"/>
                </a:solidFill>
              </a:rPr>
              <a:t>Introduction to Scientific Programming </a:t>
            </a:r>
            <a:r>
              <a:rPr lang="en-US" sz="2000" b="0" i="0" baseline="0" dirty="0" smtClean="0">
                <a:solidFill>
                  <a:srgbClr val="002868"/>
                </a:solidFill>
              </a:rPr>
              <a:t>course materials</a:t>
            </a:r>
            <a:r>
              <a:rPr lang="en-US" sz="2000" b="0" i="1" baseline="0" dirty="0" smtClean="0">
                <a:solidFill>
                  <a:srgbClr val="002868"/>
                </a:solidFill>
              </a:rPr>
              <a:t> </a:t>
            </a:r>
            <a:r>
              <a:rPr lang="en-US" sz="2000" b="0" dirty="0" smtClean="0">
                <a:solidFill>
                  <a:srgbClr val="002868"/>
                </a:solidFill>
              </a:rPr>
              <a:t>by The Texas Advanced Computing Center, 2014. Available under a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</a:t>
            </a:r>
            <a:r>
              <a:rPr lang="en-US" sz="2000" b="0" dirty="0" smtClean="0">
                <a:solidFill>
                  <a:srgbClr val="002868"/>
                </a:solidFill>
              </a:rPr>
              <a:t>License"</a:t>
            </a:r>
            <a:endParaRPr lang="en-US" sz="2000" b="0" dirty="0" smtClean="0">
              <a:solidFill>
                <a:srgbClr val="002868"/>
              </a:solidFill>
            </a:endParaRP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91113"/>
            <a:ext cx="8229600" cy="1143000"/>
          </a:xfrm>
        </p:spPr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0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95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FORTRAN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fi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MAKEFILE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mbl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ASSEMBLY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0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pic>
        <p:nvPicPr>
          <p:cNvPr id="10" name="Picture 9" descr="ut_ta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/>
        </p:blipFill>
        <p:spPr>
          <a:xfrm>
            <a:off x="3624529" y="6204413"/>
            <a:ext cx="5519471" cy="6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4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 userDrawn="1"/>
        </p:nvPicPr>
        <p:blipFill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685590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9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Scientific Programming</a:t>
            </a:r>
            <a:endParaRPr 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439501"/>
          </a:xfrm>
        </p:spPr>
        <p:txBody>
          <a:bodyPr/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71600" y="2590800"/>
            <a:ext cx="6400800" cy="687388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Fortran Language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7573354" y="0"/>
            <a:ext cx="1570646" cy="41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 baseline="0">
                <a:solidFill>
                  <a:srgbClr val="CC550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Version 2014-1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 of 1 February 2014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27037"/>
            <a:ext cx="8229600" cy="563563"/>
          </a:xfrm>
        </p:spPr>
        <p:txBody>
          <a:bodyPr/>
          <a:lstStyle/>
          <a:p>
            <a:pPr eaLnBrk="1" hangingPunct="1"/>
            <a:r>
              <a:rPr lang="en-US" dirty="0" smtClean="0"/>
              <a:t>Constants and Expressions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1371600"/>
            <a:ext cx="3962400" cy="300441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program variables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implicit none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real            :: age,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years_left</a:t>
            </a: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real, parameter ::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ret_age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= 62.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! Assign the age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age        = 27.35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! Calculate the years to retirement</a:t>
            </a:r>
          </a:p>
          <a:p>
            <a:pPr>
              <a:lnSpc>
                <a:spcPct val="90000"/>
              </a:lnSpc>
            </a:pP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years_left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ret_age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- age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print *, 'Years to retirement:', &amp;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years_left</a:t>
            </a: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end program variables</a:t>
            </a:r>
            <a:endParaRPr lang="en-US" sz="14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8653" y="1219200"/>
            <a:ext cx="4845347" cy="50167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002868"/>
                </a:solidFill>
              </a:rPr>
              <a:t>Declaration section</a:t>
            </a:r>
          </a:p>
          <a:p>
            <a:r>
              <a:rPr lang="en-US" sz="2000" dirty="0" smtClean="0">
                <a:solidFill>
                  <a:srgbClr val="002868"/>
                </a:solidFill>
              </a:rPr>
              <a:t>Integer variables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integer :: var1, var2</a:t>
            </a:r>
          </a:p>
          <a:p>
            <a:r>
              <a:rPr lang="en-US" sz="2000" dirty="0" smtClean="0">
                <a:solidFill>
                  <a:srgbClr val="002868"/>
                </a:solidFill>
              </a:rPr>
              <a:t>Real constant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real, parameter :: &amp;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               const = &lt;value&gt;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2000" u="sng" dirty="0" smtClean="0">
                <a:solidFill>
                  <a:srgbClr val="002868"/>
                </a:solidFill>
              </a:rPr>
              <a:t>Execution section </a:t>
            </a:r>
            <a:r>
              <a:rPr lang="en-US" sz="2000" dirty="0" smtClean="0">
                <a:solidFill>
                  <a:srgbClr val="002868"/>
                </a:solidFill>
              </a:rPr>
              <a:t>	</a:t>
            </a:r>
          </a:p>
          <a:p>
            <a:r>
              <a:rPr lang="en-US" sz="2000" dirty="0" smtClean="0">
                <a:solidFill>
                  <a:srgbClr val="002868"/>
                </a:solidFill>
              </a:rPr>
              <a:t>Assignments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variable = &lt;variable&gt;</a:t>
            </a:r>
          </a:p>
          <a:p>
            <a:r>
              <a:rPr lang="en-US" sz="2000" dirty="0" smtClean="0">
                <a:solidFill>
                  <a:srgbClr val="002868"/>
                </a:solidFill>
              </a:rPr>
              <a:t>Expression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variable = &lt;expression&gt;</a:t>
            </a:r>
          </a:p>
          <a:p>
            <a:r>
              <a:rPr lang="en-US" sz="2000" dirty="0" smtClean="0">
                <a:solidFill>
                  <a:srgbClr val="002868"/>
                </a:solidFill>
              </a:rPr>
              <a:t>Examples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 = 5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x = 2.5 * y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a = b +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572000"/>
            <a:ext cx="3962400" cy="4837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Output:</a:t>
            </a:r>
          </a:p>
          <a:p>
            <a:r>
              <a:rPr lang="en-US" b="1" dirty="0">
                <a:latin typeface="Courier New"/>
                <a:cs typeface="Courier New"/>
              </a:rPr>
              <a:t> Years to </a:t>
            </a:r>
            <a:r>
              <a:rPr lang="en-US" b="1" dirty="0" smtClean="0">
                <a:latin typeface="Courier New"/>
                <a:cs typeface="Courier New"/>
              </a:rPr>
              <a:t>retirement:   </a:t>
            </a:r>
            <a:r>
              <a:rPr lang="en-US" b="1" dirty="0">
                <a:latin typeface="Courier New"/>
                <a:cs typeface="Courier New"/>
              </a:rPr>
              <a:t>34.65000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0837"/>
            <a:ext cx="8229600" cy="563563"/>
          </a:xfrm>
        </p:spPr>
        <p:txBody>
          <a:bodyPr/>
          <a:lstStyle/>
          <a:p>
            <a:pPr eaLnBrk="1" hangingPunct="1"/>
            <a:r>
              <a:rPr lang="en-US" dirty="0" smtClean="0"/>
              <a:t>Read from Keyboard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1295400"/>
            <a:ext cx="4648200" cy="358611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program read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implicit none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real            :: input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real, parameter ::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ret_age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= 62.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! Read from Keyboard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print *, 'Enter your age:'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Courier New" charset="0"/>
              </a:rPr>
              <a:t>read  *, input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print *, 'You have entered', input</a:t>
            </a:r>
            <a:br>
              <a:rPr lang="en-US" sz="1400" b="1" dirty="0" smtClean="0">
                <a:solidFill>
                  <a:srgbClr val="000000"/>
                </a:solidFill>
                <a:latin typeface="Courier New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! Calculate the years to retirement</a:t>
            </a:r>
          </a:p>
          <a:p>
            <a:pPr>
              <a:lnSpc>
                <a:spcPct val="90000"/>
              </a:lnSpc>
            </a:pP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years_left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ret_age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– input ! simple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			   ! expression 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print *, 'Years left',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years_left</a:t>
            </a: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end program read</a:t>
            </a:r>
            <a:endParaRPr lang="en-US" sz="14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9200" y="1295400"/>
            <a:ext cx="4267200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002868"/>
                </a:solidFill>
              </a:rPr>
              <a:t>Execution section </a:t>
            </a:r>
          </a:p>
          <a:p>
            <a:r>
              <a:rPr lang="en-US" sz="2000" dirty="0" smtClean="0">
                <a:solidFill>
                  <a:srgbClr val="002868"/>
                </a:solidFill>
              </a:rPr>
              <a:t>Read from Keyboard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read *, &lt;variable&gt;</a:t>
            </a:r>
          </a:p>
          <a:p>
            <a:r>
              <a:rPr lang="en-US" sz="2000" dirty="0" smtClean="0">
                <a:solidFill>
                  <a:srgbClr val="002868"/>
                </a:solidFill>
              </a:rPr>
              <a:t>Examples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read *, input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read *, age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read *, age1, age2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029200"/>
            <a:ext cx="4648200" cy="10654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Output: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Enter </a:t>
            </a:r>
            <a:r>
              <a:rPr lang="en-US" b="1" dirty="0">
                <a:latin typeface="Courier New"/>
                <a:cs typeface="Courier New"/>
              </a:rPr>
              <a:t>your </a:t>
            </a:r>
            <a:r>
              <a:rPr lang="en-US" b="1" dirty="0" smtClean="0">
                <a:latin typeface="Courier New"/>
                <a:cs typeface="Courier New"/>
              </a:rPr>
              <a:t>age: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33.7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You </a:t>
            </a:r>
            <a:r>
              <a:rPr lang="en-US" b="1" dirty="0">
                <a:latin typeface="Courier New"/>
                <a:cs typeface="Courier New"/>
              </a:rPr>
              <a:t>have entered   33.70000   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Years </a:t>
            </a:r>
            <a:r>
              <a:rPr lang="en-US" b="1" dirty="0">
                <a:latin typeface="Courier New"/>
                <a:cs typeface="Courier New"/>
              </a:rPr>
              <a:t>left   28.30000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229600" cy="563563"/>
          </a:xfrm>
        </p:spPr>
        <p:txBody>
          <a:bodyPr/>
          <a:lstStyle/>
          <a:p>
            <a:pPr eaLnBrk="1" hangingPunct="1"/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1600200"/>
            <a:ext cx="8686800" cy="358611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program assign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implicit none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real			:: x,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y</a:t>
            </a: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integer			::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j</a:t>
            </a: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x = 3.4              	! Evaluate Right-Hand-Side first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x = 2.*x			! then assign result to Left-Hand-Side</a:t>
            </a:r>
          </a:p>
          <a:p>
            <a:pPr>
              <a:lnSpc>
                <a:spcPct val="90000"/>
              </a:lnSpc>
            </a:pP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y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= 4.*x*x + 2.5*x - 3.4	! 3.4, 4. and 3.4 are unnamed constants of type real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i = 4			! 4 and 2 are unnamed constants of type integer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i = 2*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j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= 2*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*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+ 4*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– 2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y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* x		!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is converted into a real before the calculation</a:t>
            </a:r>
          </a:p>
          <a:p>
            <a:pPr>
              <a:lnSpc>
                <a:spcPct val="90000"/>
              </a:lnSpc>
            </a:pP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y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real(i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) * x		! Explicit type conversion with the function real()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end program assign</a:t>
            </a:r>
            <a:endParaRPr lang="en-US" sz="1400" b="1" dirty="0">
              <a:solidFill>
                <a:srgbClr val="000000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4638"/>
            <a:ext cx="7315200" cy="563562"/>
          </a:xfrm>
        </p:spPr>
        <p:txBody>
          <a:bodyPr/>
          <a:lstStyle/>
          <a:p>
            <a:pPr marL="0" indent="0"/>
            <a:r>
              <a:rPr lang="en-US" dirty="0"/>
              <a:t>Character Set &amp; Tokens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86800" cy="4819781"/>
          </a:xfrm>
        </p:spPr>
        <p:txBody>
          <a:bodyPr wrap="square">
            <a:spAutoFit/>
          </a:bodyPr>
          <a:lstStyle/>
          <a:p>
            <a:pPr marL="533400" indent="-533400"/>
            <a:r>
              <a:rPr lang="en-US" sz="2400" dirty="0" smtClean="0"/>
              <a:t>Fortran character set consists of the 26 alphabets, 10 numeric characters and special characters </a:t>
            </a:r>
          </a:p>
          <a:p>
            <a:pPr marL="533400" indent="-533400"/>
            <a:r>
              <a:rPr lang="en-US" sz="2400" dirty="0" smtClean="0"/>
              <a:t>e.g</a:t>
            </a:r>
            <a:r>
              <a:rPr lang="en-US" dirty="0"/>
              <a:t>.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_,+,-,/, *,&amp;,!,.,(),[]</a:t>
            </a:r>
            <a:endParaRPr lang="en-US" sz="2400" dirty="0" smtClean="0"/>
          </a:p>
          <a:p>
            <a:pPr marL="533400" indent="-533400"/>
            <a:endParaRPr lang="en-US" sz="2400" dirty="0" smtClean="0"/>
          </a:p>
          <a:p>
            <a:pPr marL="533400" indent="-533400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token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is a combination of alphanumeric characters: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2400" dirty="0" smtClean="0">
                <a:ea typeface="ＭＳ Ｐゴシック" charset="-128"/>
              </a:rPr>
              <a:t>keyword (e.g.,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if</a:t>
            </a:r>
            <a:r>
              <a:rPr lang="en-US" sz="2400" dirty="0" smtClean="0">
                <a:ea typeface="ＭＳ Ｐゴシック" charset="-128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do</a:t>
            </a:r>
            <a:r>
              <a:rPr lang="en-US" sz="2400" dirty="0" smtClean="0">
                <a:ea typeface="ＭＳ Ｐゴシック" charset="-128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forall</a:t>
            </a:r>
            <a:r>
              <a:rPr lang="en-US" sz="2400" dirty="0" smtClean="0">
                <a:ea typeface="ＭＳ Ｐゴシック" charset="-128"/>
              </a:rPr>
              <a:t>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2400" dirty="0" smtClean="0">
                <a:ea typeface="ＭＳ Ｐゴシック" charset="-128"/>
              </a:rPr>
              <a:t>label (e.g.,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10</a:t>
            </a:r>
            <a:r>
              <a:rPr lang="en-US" sz="2400" dirty="0" smtClean="0">
                <a:ea typeface="ＭＳ Ｐゴシック" charset="-128"/>
              </a:rPr>
              <a:t>)		</a:t>
            </a:r>
            <a:r>
              <a:rPr lang="en-US" sz="2400" i="1" dirty="0" smtClean="0">
                <a:ea typeface="ＭＳ Ｐゴシック" charset="-128"/>
              </a:rPr>
              <a:t>(we will not use labels, though)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2400" dirty="0" smtClean="0">
                <a:ea typeface="ＭＳ Ｐゴシック" charset="-128"/>
              </a:rPr>
              <a:t>constant (e.g.,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3.14</a:t>
            </a:r>
            <a:r>
              <a:rPr lang="en-US" sz="2400" dirty="0" smtClean="0">
                <a:ea typeface="ＭＳ Ｐゴシック" charset="-128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-1</a:t>
            </a:r>
            <a:r>
              <a:rPr lang="en-US" sz="2400" dirty="0" smtClean="0">
                <a:ea typeface="ＭＳ Ｐゴシック" charset="-128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2.71828</a:t>
            </a:r>
            <a:r>
              <a:rPr lang="en-US" sz="2400" dirty="0" smtClean="0">
                <a:ea typeface="ＭＳ Ｐゴシック" charset="-128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"hello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"</a:t>
            </a:r>
            <a:r>
              <a:rPr lang="en-US" dirty="0" smtClean="0">
                <a:ea typeface="ＭＳ Ｐゴシック" charset="-128"/>
              </a:rPr>
              <a:t>)</a:t>
            </a:r>
            <a:endParaRPr lang="en-US" b="1" dirty="0">
              <a:solidFill>
                <a:srgbClr val="000000"/>
              </a:solidFill>
              <a:latin typeface="Courier New"/>
              <a:ea typeface="ＭＳ Ｐゴシック" charset="-128"/>
              <a:cs typeface="Courier New"/>
            </a:endParaRPr>
          </a:p>
          <a:p>
            <a:pPr marL="914400" lvl="1" indent="-457200">
              <a:buFont typeface="Arial" charset="0"/>
              <a:buAutoNum type="arabicPeriod"/>
            </a:pPr>
            <a:r>
              <a:rPr lang="en-US" sz="2400" dirty="0" smtClean="0">
                <a:ea typeface="ＭＳ Ｐゴシック" charset="-128"/>
              </a:rPr>
              <a:t>name (e.g.,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a</a:t>
            </a:r>
            <a:r>
              <a:rPr lang="en-US" dirty="0">
                <a:ea typeface="ＭＳ Ｐゴシック" charset="-128"/>
              </a:rPr>
              <a:t>,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 b</a:t>
            </a:r>
            <a:r>
              <a:rPr lang="en-US" dirty="0">
                <a:ea typeface="ＭＳ Ｐゴシック" charset="-128"/>
              </a:rPr>
              <a:t>,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var</a:t>
            </a:r>
            <a:r>
              <a:rPr lang="en-US" sz="2400" dirty="0" smtClean="0">
                <a:ea typeface="ＭＳ Ｐゴシック" charset="-128"/>
              </a:rPr>
              <a:t>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2400" dirty="0" smtClean="0">
                <a:ea typeface="ＭＳ Ｐゴシック" charset="-128"/>
              </a:rPr>
              <a:t>build-in function names  (e.g.,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int</a:t>
            </a:r>
            <a:r>
              <a:rPr lang="en-US" dirty="0">
                <a:ea typeface="ＭＳ Ｐゴシック" charset="-128"/>
              </a:rPr>
              <a:t>,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 real</a:t>
            </a:r>
            <a:r>
              <a:rPr lang="en-US" dirty="0">
                <a:ea typeface="ＭＳ Ｐゴシック" charset="-128"/>
              </a:rPr>
              <a:t>,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 sin</a:t>
            </a:r>
            <a:r>
              <a:rPr lang="en-US" dirty="0">
                <a:ea typeface="ＭＳ Ｐゴシック" charset="-128"/>
              </a:rPr>
              <a:t>,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dotp</a:t>
            </a:r>
            <a:r>
              <a:rPr lang="en-US" sz="2400" dirty="0" smtClean="0">
                <a:ea typeface="ＭＳ Ｐゴシック" charset="-128"/>
              </a:rPr>
              <a:t>)</a:t>
            </a:r>
          </a:p>
          <a:p>
            <a:pPr marL="914400" lvl="1" indent="-457200">
              <a:buFont typeface="Arial" charset="0"/>
              <a:buAutoNum type="arabicPeriod"/>
            </a:pPr>
            <a:endParaRPr lang="en-US" sz="2400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86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Observe the Use of Blank Characters!</a:t>
            </a: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457200" y="15240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Blanks are allowed to separate tokens, keywords </a:t>
            </a:r>
          </a:p>
          <a:p>
            <a:pPr lvl="1">
              <a:buFont typeface="Arial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do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=1,n</a:t>
            </a:r>
            <a:r>
              <a:rPr lang="en-US" dirty="0" smtClean="0">
                <a:ea typeface="ＭＳ Ｐゴシック" charset="-128"/>
              </a:rPr>
              <a:t> requires the space between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do</a:t>
            </a:r>
            <a:r>
              <a:rPr lang="en-US" dirty="0" smtClean="0">
                <a:ea typeface="ＭＳ Ｐゴシック" charset="-128"/>
              </a:rPr>
              <a:t> and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i</a:t>
            </a:r>
            <a:endParaRPr lang="en-US" dirty="0" smtClean="0">
              <a:ea typeface="ＭＳ Ｐゴシック" charset="-128"/>
            </a:endParaRPr>
          </a:p>
          <a:p>
            <a:pPr lvl="1">
              <a:buFont typeface="Arial"/>
              <a:buNone/>
            </a:pPr>
            <a:endParaRPr lang="en-US" dirty="0" smtClean="0">
              <a:ea typeface="ＭＳ Ｐゴシック" charset="-128"/>
            </a:endParaRPr>
          </a:p>
          <a:p>
            <a:r>
              <a:rPr lang="en-US" dirty="0" smtClean="0"/>
              <a:t>Blanks are optional between some keywords, e.g., </a:t>
            </a:r>
          </a:p>
          <a:p>
            <a:pPr>
              <a:buFont typeface="Arial"/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end do</a:t>
            </a:r>
            <a:r>
              <a:rPr lang="en-US" dirty="0" smtClean="0"/>
              <a:t>, 	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end if</a:t>
            </a:r>
            <a:r>
              <a:rPr lang="en-US" dirty="0" smtClean="0"/>
              <a:t>, 	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else if</a:t>
            </a:r>
            <a:r>
              <a:rPr lang="en-US" dirty="0" smtClean="0"/>
              <a:t>, </a:t>
            </a:r>
          </a:p>
          <a:p>
            <a:pPr>
              <a:buFont typeface="Arial"/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enddo</a:t>
            </a:r>
            <a:r>
              <a:rPr lang="en-US" dirty="0" smtClean="0"/>
              <a:t>, 	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endif</a:t>
            </a:r>
            <a:r>
              <a:rPr lang="en-US" dirty="0" smtClean="0"/>
              <a:t>,   	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elseif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Do not use a blank character within a name</a:t>
            </a:r>
          </a:p>
        </p:txBody>
      </p:sp>
    </p:spTree>
    <p:extLst>
      <p:ext uri="{BB962C8B-B14F-4D97-AF65-F5344CB8AC3E}">
        <p14:creationId xmlns:p14="http://schemas.microsoft.com/office/powerpoint/2010/main" val="114597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86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Rules on Names</a:t>
            </a:r>
            <a:endParaRPr lang="en-US" dirty="0">
              <a:ea typeface="ＭＳ Ｐゴシック" pitchFamily="-111" charset="-128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152400" y="1371600"/>
            <a:ext cx="88392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ＭＳ Ｐゴシック" pitchFamily="-111" charset="-128"/>
              </a:rPr>
              <a:t>Names in Fortran are between 1 and 31 characters in length</a:t>
            </a:r>
          </a:p>
          <a:p>
            <a:endParaRPr lang="en-US" dirty="0" smtClean="0">
              <a:ea typeface="ＭＳ Ｐゴシック" pitchFamily="-111" charset="-128"/>
            </a:endParaRPr>
          </a:p>
          <a:p>
            <a:r>
              <a:rPr lang="en-US" dirty="0" smtClean="0">
                <a:ea typeface="ＭＳ Ｐゴシック" pitchFamily="-111" charset="-128"/>
              </a:rPr>
              <a:t>Names are case-insensitive</a:t>
            </a:r>
          </a:p>
          <a:p>
            <a:pPr lvl="1"/>
            <a:r>
              <a:rPr lang="en-US" b="1" dirty="0" err="1" smtClean="0">
                <a:solidFill>
                  <a:srgbClr val="000000"/>
                </a:solidFill>
                <a:latin typeface="Courier New" pitchFamily="-111" charset="0"/>
                <a:ea typeface="ＭＳ Ｐゴシック" pitchFamily="-111" charset="-128"/>
              </a:rPr>
              <a:t>Var</a:t>
            </a:r>
            <a:r>
              <a:rPr lang="en-US" dirty="0">
                <a:ea typeface="ＭＳ Ｐゴシック" charset="-128"/>
              </a:rPr>
              <a:t>,</a:t>
            </a:r>
            <a:r>
              <a:rPr lang="en-US" b="1" dirty="0" smtClean="0">
                <a:solidFill>
                  <a:srgbClr val="000000"/>
                </a:solidFill>
                <a:latin typeface="Courier New" pitchFamily="-111" charset="0"/>
                <a:ea typeface="ＭＳ Ｐゴシック" pitchFamily="-111" charset="-128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11" charset="0"/>
                <a:ea typeface="ＭＳ Ｐゴシック" pitchFamily="-111" charset="-128"/>
              </a:rPr>
              <a:t>vAr</a:t>
            </a:r>
            <a:r>
              <a:rPr lang="en-US" dirty="0">
                <a:ea typeface="ＭＳ Ｐゴシック" charset="-128"/>
              </a:rPr>
              <a:t>,</a:t>
            </a:r>
            <a:r>
              <a:rPr lang="en-US" b="1" dirty="0" smtClean="0">
                <a:solidFill>
                  <a:srgbClr val="000000"/>
                </a:solidFill>
                <a:latin typeface="Courier New" pitchFamily="-111" charset="0"/>
                <a:ea typeface="ＭＳ Ｐゴシック" pitchFamily="-111" charset="-128"/>
              </a:rPr>
              <a:t> VAR</a:t>
            </a:r>
            <a:r>
              <a:rPr lang="en-US" dirty="0">
                <a:ea typeface="ＭＳ Ｐゴシック" charset="-128"/>
              </a:rPr>
              <a:t>,</a:t>
            </a:r>
            <a:r>
              <a:rPr lang="en-US" dirty="0" smtClean="0">
                <a:solidFill>
                  <a:srgbClr val="000000"/>
                </a:solidFill>
                <a:ea typeface="ＭＳ Ｐゴシック" pitchFamily="-111" charset="-128"/>
              </a:rPr>
              <a:t> </a:t>
            </a:r>
            <a:r>
              <a:rPr lang="en-US" dirty="0" smtClean="0">
                <a:ea typeface="ＭＳ Ｐゴシック" pitchFamily="-111" charset="-128"/>
              </a:rPr>
              <a:t>and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11" charset="0"/>
                <a:ea typeface="ＭＳ Ｐゴシック" pitchFamily="-111" charset="-128"/>
              </a:rPr>
              <a:t>var</a:t>
            </a:r>
            <a:r>
              <a:rPr lang="en-US" dirty="0" smtClean="0">
                <a:solidFill>
                  <a:srgbClr val="000000"/>
                </a:solidFill>
                <a:ea typeface="ＭＳ Ｐゴシック" pitchFamily="-111" charset="-128"/>
              </a:rPr>
              <a:t> </a:t>
            </a:r>
            <a:r>
              <a:rPr lang="en-US" dirty="0" smtClean="0">
                <a:ea typeface="ＭＳ Ｐゴシック" pitchFamily="-111" charset="-128"/>
              </a:rPr>
              <a:t>are equivalent names</a:t>
            </a:r>
          </a:p>
          <a:p>
            <a:pPr lvl="1"/>
            <a:endParaRPr lang="en-US" dirty="0" smtClean="0">
              <a:ea typeface="ＭＳ Ｐゴシック" pitchFamily="-111" charset="-128"/>
            </a:endParaRPr>
          </a:p>
          <a:p>
            <a:r>
              <a:rPr lang="en-US" dirty="0" smtClean="0">
                <a:ea typeface="ＭＳ Ｐゴシック" pitchFamily="-111" charset="-128"/>
              </a:rPr>
              <a:t>First character in a name must be an alphabet character; names must not start with a number</a:t>
            </a:r>
          </a:p>
          <a:p>
            <a:endParaRPr lang="en-US" dirty="0" smtClean="0">
              <a:ea typeface="ＭＳ Ｐゴシック" pitchFamily="-111" charset="-128"/>
            </a:endParaRPr>
          </a:p>
          <a:p>
            <a:r>
              <a:rPr lang="en-US" dirty="0" smtClean="0">
                <a:ea typeface="ＭＳ Ｐゴシック" pitchFamily="-111" charset="-128"/>
              </a:rPr>
              <a:t>Names must </a:t>
            </a:r>
            <a:r>
              <a:rPr lang="en-US" i="1" dirty="0" smtClean="0">
                <a:ea typeface="ＭＳ Ｐゴシック" pitchFamily="-111" charset="-128"/>
              </a:rPr>
              <a:t>not </a:t>
            </a:r>
            <a:r>
              <a:rPr lang="en-US" dirty="0" smtClean="0">
                <a:ea typeface="ＭＳ Ｐゴシック" pitchFamily="-111" charset="-128"/>
              </a:rPr>
              <a:t>contain </a:t>
            </a:r>
            <a:r>
              <a:rPr lang="en-US" i="1" dirty="0" smtClean="0">
                <a:ea typeface="ＭＳ Ｐゴシック" pitchFamily="-111" charset="-128"/>
              </a:rPr>
              <a:t>non</a:t>
            </a:r>
            <a:r>
              <a:rPr lang="en-US" dirty="0" smtClean="0">
                <a:ea typeface="ＭＳ Ｐゴシック" pitchFamily="-111" charset="-128"/>
              </a:rPr>
              <a:t>-alphanumeric characters</a:t>
            </a:r>
          </a:p>
          <a:p>
            <a:pPr>
              <a:buFont typeface="Arial"/>
              <a:buNone/>
            </a:pPr>
            <a:r>
              <a:rPr lang="en-US" dirty="0" smtClean="0">
                <a:ea typeface="ＭＳ Ｐゴシック" pitchFamily="-111" charset="-128"/>
              </a:rPr>
              <a:t>	(but the underscore can be used)</a:t>
            </a:r>
          </a:p>
        </p:txBody>
      </p:sp>
    </p:spTree>
    <p:extLst>
      <p:ext uri="{BB962C8B-B14F-4D97-AF65-F5344CB8AC3E}">
        <p14:creationId xmlns:p14="http://schemas.microsoft.com/office/powerpoint/2010/main" val="380599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6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dirty="0" smtClean="0">
                <a:solidFill>
                  <a:srgbClr val="FF66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Fortran = </a:t>
            </a:r>
            <a:r>
              <a:rPr lang="en-US" i="1" dirty="0" smtClean="0">
                <a:solidFill>
                  <a:srgbClr val="FF0000"/>
                </a:solidFill>
              </a:rPr>
              <a:t>For</a:t>
            </a:r>
            <a:r>
              <a:rPr lang="en-US" i="1" dirty="0" smtClean="0"/>
              <a:t>mula </a:t>
            </a:r>
            <a:r>
              <a:rPr lang="en-US" i="1" dirty="0" smtClean="0">
                <a:solidFill>
                  <a:srgbClr val="FF0000"/>
                </a:solidFill>
              </a:rPr>
              <a:t>Tran</a:t>
            </a:r>
            <a:r>
              <a:rPr lang="en-US" i="1" dirty="0" smtClean="0"/>
              <a:t>slation</a:t>
            </a:r>
          </a:p>
          <a:p>
            <a:pPr marL="457200" indent="-457200"/>
            <a:r>
              <a:rPr lang="en-US" dirty="0" smtClean="0"/>
              <a:t>Designed for scientific computing</a:t>
            </a:r>
          </a:p>
          <a:p>
            <a:pPr marL="457200" indent="-457200"/>
            <a:r>
              <a:rPr lang="en-US" dirty="0" smtClean="0"/>
              <a:t>First high-level computer language (1956)</a:t>
            </a:r>
          </a:p>
          <a:p>
            <a:pPr marL="857250" lvl="1" indent="-457200"/>
            <a:r>
              <a:rPr lang="en-US" dirty="0" smtClean="0">
                <a:solidFill>
                  <a:schemeClr val="bg1"/>
                </a:solidFill>
              </a:rPr>
              <a:t>Old Fortran: Up to FORTRAN77</a:t>
            </a:r>
          </a:p>
          <a:p>
            <a:pPr marL="857250" lvl="1" indent="-457200"/>
            <a:r>
              <a:rPr lang="en-US" dirty="0" smtClean="0"/>
              <a:t>New Fortran: </a:t>
            </a:r>
            <a:r>
              <a:rPr lang="en-US" u="sng" dirty="0" smtClean="0"/>
              <a:t>Fortran90 </a:t>
            </a:r>
            <a:r>
              <a:rPr lang="en-US" dirty="0" smtClean="0"/>
              <a:t>and later versions: </a:t>
            </a:r>
            <a:r>
              <a:rPr lang="en-US" u="sng" dirty="0" smtClean="0"/>
              <a:t>95, 2003, 2008</a:t>
            </a:r>
          </a:p>
          <a:p>
            <a:pPr marL="857250" lvl="1" indent="-457200"/>
            <a:r>
              <a:rPr lang="en-US" dirty="0" smtClean="0"/>
              <a:t>Use file extension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.f90</a:t>
            </a:r>
          </a:p>
          <a:p>
            <a:pPr marL="457200" indent="-457200"/>
            <a:r>
              <a:rPr lang="en-US" dirty="0" smtClean="0"/>
              <a:t>A compiled language (in contrast to interpreted languages)</a:t>
            </a:r>
          </a:p>
          <a:p>
            <a:pPr marL="857250" lvl="1" indent="-457200"/>
            <a:r>
              <a:rPr lang="en-US" dirty="0" smtClean="0"/>
              <a:t>compile: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ifort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 source.f90 </a:t>
            </a:r>
            <a:r>
              <a:rPr lang="en-US" dirty="0" smtClean="0"/>
              <a:t>➙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a.out</a:t>
            </a:r>
            <a:endParaRPr lang="en-US" b="1" dirty="0">
              <a:solidFill>
                <a:srgbClr val="000000"/>
              </a:solidFill>
              <a:latin typeface="Courier New"/>
              <a:ea typeface="ＭＳ Ｐゴシック" charset="-128"/>
              <a:cs typeface="Courier New"/>
            </a:endParaRPr>
          </a:p>
          <a:p>
            <a:pPr marL="857250" lvl="1" indent="-457200"/>
            <a:r>
              <a:rPr lang="en-US" dirty="0" smtClean="0"/>
              <a:t>execute: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./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ea typeface="ＭＳ Ｐゴシック" charset="-128"/>
                <a:cs typeface="Courier New"/>
              </a:rPr>
              <a:t>a.out</a:t>
            </a:r>
            <a:endParaRPr lang="en-US" b="1" dirty="0" smtClean="0">
              <a:solidFill>
                <a:srgbClr val="000000"/>
              </a:solidFill>
              <a:latin typeface="Courier New"/>
              <a:ea typeface="ＭＳ Ｐゴシック" charset="-128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8229600" cy="44989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 example code</a:t>
            </a:r>
          </a:p>
          <a:p>
            <a:pPr marL="857250" lvl="1" indent="-457200"/>
            <a:r>
              <a:rPr lang="en-US" dirty="0" smtClean="0"/>
              <a:t>Code is written in some kind of English</a:t>
            </a:r>
          </a:p>
          <a:p>
            <a:pPr marL="857250" lvl="1" indent="-457200"/>
            <a:r>
              <a:rPr lang="en-US" dirty="0" smtClean="0"/>
              <a:t>At the beginning, just by reading you will get most of the ideas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More details and some fine print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Learning by doing (homework,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 looking at examples in books or the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 asking us</a:t>
            </a:r>
          </a:p>
          <a:p>
            <a:pPr marL="457200" indent="-457200"/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082" y="4800600"/>
            <a:ext cx="8993718" cy="1200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868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868"/>
                </a:solidFill>
              </a:rPr>
              <a:t>Note: The beginning will be a bit slow for some of you, but we have to</a:t>
            </a:r>
          </a:p>
          <a:p>
            <a:r>
              <a:rPr lang="en-US" sz="2400" dirty="0" smtClean="0">
                <a:solidFill>
                  <a:srgbClr val="002868"/>
                </a:solidFill>
              </a:rPr>
              <a:t>	level the playing field for those who have never written a single</a:t>
            </a:r>
          </a:p>
          <a:p>
            <a:r>
              <a:rPr lang="en-US" sz="2400" dirty="0" smtClean="0">
                <a:solidFill>
                  <a:srgbClr val="002868"/>
                </a:solidFill>
              </a:rPr>
              <a:t>	line of code!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Part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200" dirty="0" smtClean="0"/>
              <a:t>Example code</a:t>
            </a:r>
          </a:p>
          <a:p>
            <a:pPr marL="857250" lvl="1" indent="-457200"/>
            <a:r>
              <a:rPr lang="en-US" sz="2200" dirty="0" smtClean="0"/>
              <a:t>Program, Implicit none, End program</a:t>
            </a:r>
          </a:p>
          <a:p>
            <a:pPr marL="857250" lvl="1" indent="-457200"/>
            <a:r>
              <a:rPr lang="en-US" sz="2200" dirty="0" smtClean="0"/>
              <a:t>Print to screen</a:t>
            </a:r>
          </a:p>
          <a:p>
            <a:pPr marL="857250" lvl="1" indent="-457200"/>
            <a:r>
              <a:rPr lang="en-US" sz="2200" dirty="0" smtClean="0"/>
              <a:t>Comments, Continuation lines</a:t>
            </a:r>
          </a:p>
          <a:p>
            <a:pPr marL="857250" lvl="1" indent="-457200"/>
            <a:r>
              <a:rPr lang="en-US" sz="2200" dirty="0" smtClean="0"/>
              <a:t>Variables, Constants, Assignments</a:t>
            </a:r>
          </a:p>
          <a:p>
            <a:pPr marL="857250" lvl="1" indent="-457200"/>
            <a:r>
              <a:rPr lang="en-US" sz="2200" dirty="0" smtClean="0"/>
              <a:t>Expressions</a:t>
            </a:r>
          </a:p>
          <a:p>
            <a:pPr marL="857250" lvl="1" indent="-457200"/>
            <a:r>
              <a:rPr lang="en-US" sz="2200" dirty="0" smtClean="0"/>
              <a:t>Read from keyboard</a:t>
            </a:r>
          </a:p>
          <a:p>
            <a:pPr marL="857250" lvl="1" indent="-457200"/>
            <a:r>
              <a:rPr lang="en-US" sz="2200" dirty="0" smtClean="0"/>
              <a:t>Assignments</a:t>
            </a:r>
          </a:p>
          <a:p>
            <a:pPr marL="457200" indent="-457200"/>
            <a:r>
              <a:rPr lang="en-US" sz="2200" dirty="0" smtClean="0"/>
              <a:t>Full story</a:t>
            </a:r>
          </a:p>
          <a:p>
            <a:pPr marL="857250" lvl="1" indent="-457200"/>
            <a:r>
              <a:rPr lang="en-US" sz="2200" dirty="0" smtClean="0"/>
              <a:t>Variables of type: Integer, Real, Logical, Character, Complex</a:t>
            </a:r>
          </a:p>
          <a:p>
            <a:pPr marL="857250" lvl="1" indent="-457200"/>
            <a:r>
              <a:rPr lang="en-US" sz="2200" dirty="0" smtClean="0"/>
              <a:t>Expressions and Assignments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First Program: Hello World</a:t>
            </a:r>
            <a:endParaRPr lang="en-US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2590800" y="1066800"/>
            <a:ext cx="4038600" cy="45667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Program, Implicit None, Print</a:t>
            </a:r>
            <a:endParaRPr lang="en-US" b="1" dirty="0">
              <a:latin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1752600"/>
            <a:ext cx="3581400" cy="203645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program hello</a:t>
            </a:r>
          </a:p>
          <a:p>
            <a:pPr>
              <a:lnSpc>
                <a:spcPct val="90000"/>
              </a:lnSpc>
            </a:pPr>
            <a:endParaRPr lang="en-US" sz="20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implicit none</a:t>
            </a:r>
          </a:p>
          <a:p>
            <a:pPr>
              <a:lnSpc>
                <a:spcPct val="90000"/>
              </a:lnSpc>
            </a:pPr>
            <a:endParaRPr lang="en-US" sz="20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print *, 'Hello World'</a:t>
            </a:r>
          </a:p>
          <a:p>
            <a:pPr>
              <a:lnSpc>
                <a:spcPct val="90000"/>
              </a:lnSpc>
            </a:pPr>
            <a:endParaRPr lang="en-US" sz="20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end program hello</a:t>
            </a:r>
            <a:endParaRPr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8600" y="1752600"/>
            <a:ext cx="5105400" cy="44012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868"/>
                </a:solidFill>
              </a:rPr>
              <a:t>Start with: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charset="0"/>
              </a:rPr>
              <a:t>	program &lt;program name&gt;</a:t>
            </a:r>
          </a:p>
          <a:p>
            <a:endParaRPr lang="en-US" sz="2000" b="1" dirty="0" smtClean="0">
              <a:solidFill>
                <a:srgbClr val="002868"/>
              </a:solidFill>
              <a:latin typeface="Courier New" charset="0"/>
            </a:endParaRPr>
          </a:p>
          <a:p>
            <a:r>
              <a:rPr lang="en-US" sz="2000" u="sng" dirty="0" smtClean="0">
                <a:solidFill>
                  <a:srgbClr val="002868"/>
                </a:solidFill>
              </a:rPr>
              <a:t>Declaration section</a:t>
            </a:r>
          </a:p>
          <a:p>
            <a:r>
              <a:rPr lang="en-US" sz="2000" dirty="0" smtClean="0">
                <a:solidFill>
                  <a:srgbClr val="002868"/>
                </a:solidFill>
              </a:rPr>
              <a:t>Turn-off implicit declarations: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implicit none</a:t>
            </a:r>
          </a:p>
          <a:p>
            <a:r>
              <a:rPr lang="en-US" sz="2000" b="1" dirty="0" smtClean="0">
                <a:solidFill>
                  <a:srgbClr val="002868"/>
                </a:solidFill>
                <a:latin typeface="Courier New" charset="0"/>
              </a:rPr>
              <a:t/>
            </a:r>
            <a:br>
              <a:rPr lang="en-US" sz="2000" b="1" dirty="0" smtClean="0">
                <a:solidFill>
                  <a:srgbClr val="002868"/>
                </a:solidFill>
                <a:latin typeface="Courier New" charset="0"/>
              </a:rPr>
            </a:br>
            <a:r>
              <a:rPr lang="en-US" sz="2000" u="sng" dirty="0" smtClean="0">
                <a:solidFill>
                  <a:srgbClr val="002868"/>
                </a:solidFill>
              </a:rPr>
              <a:t>Execution section</a:t>
            </a:r>
          </a:p>
          <a:p>
            <a:r>
              <a:rPr lang="en-US" sz="2000" dirty="0" smtClean="0">
                <a:solidFill>
                  <a:srgbClr val="002868"/>
                </a:solidFill>
              </a:rPr>
              <a:t>Print to screen: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print *, 'text'</a:t>
            </a:r>
          </a:p>
          <a:p>
            <a:r>
              <a:rPr lang="en-US" sz="2000" b="1" dirty="0" smtClean="0">
                <a:solidFill>
                  <a:srgbClr val="002868"/>
                </a:solidFill>
                <a:latin typeface="Courier New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*</a:t>
            </a:r>
            <a:r>
              <a:rPr lang="en-US" sz="2000" dirty="0" smtClean="0">
                <a:solidFill>
                  <a:srgbClr val="002868"/>
                </a:solidFill>
              </a:rPr>
              <a:t>: Automatic formatting</a:t>
            </a:r>
          </a:p>
          <a:p>
            <a:endParaRPr lang="en-US" sz="2000" u="sng" dirty="0" smtClean="0">
              <a:solidFill>
                <a:srgbClr val="002868"/>
              </a:solidFill>
            </a:endParaRPr>
          </a:p>
          <a:p>
            <a:r>
              <a:rPr lang="en-US" sz="2000" dirty="0" smtClean="0">
                <a:solidFill>
                  <a:srgbClr val="002868"/>
                </a:solidFill>
              </a:rPr>
              <a:t>End with: 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end program &lt;program name&gt;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4343400"/>
            <a:ext cx="323215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868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Homework: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All programs that you turn in need to use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implicit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none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dirty="0"/>
              <a:t>Comments, Continuation </a:t>
            </a:r>
            <a:r>
              <a:rPr lang="en-US" dirty="0" smtClean="0"/>
              <a:t>Lines</a:t>
            </a:r>
            <a:endParaRPr lang="en-US" b="1" dirty="0">
              <a:latin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1676400"/>
            <a:ext cx="4191000" cy="43068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program hello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6600"/>
                </a:solidFill>
                <a:latin typeface="Courier New" charset="0"/>
              </a:rPr>
              <a:t>!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This is a comment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6600"/>
                </a:solidFill>
                <a:latin typeface="Courier New" charset="0"/>
              </a:rPr>
              <a:t>!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Comments start with an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6600"/>
                </a:solidFill>
                <a:latin typeface="Courier New" charset="0"/>
              </a:rPr>
              <a:t>!  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exclamation mark (</a:t>
            </a:r>
            <a:r>
              <a:rPr lang="en-US" sz="1600" b="1" dirty="0" smtClean="0">
                <a:solidFill>
                  <a:srgbClr val="FF6600"/>
                </a:solidFill>
                <a:latin typeface="Courier New" charset="0"/>
              </a:rPr>
              <a:t>!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6600"/>
                </a:solidFill>
                <a:latin typeface="Courier New" charset="0"/>
              </a:rPr>
              <a:t>!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This program prints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6600"/>
                </a:solidFill>
                <a:latin typeface="Courier New" charset="0"/>
              </a:rPr>
              <a:t>!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 "Hello World" on the screen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6600"/>
                </a:solidFill>
                <a:latin typeface="Courier New" charset="0"/>
              </a:rPr>
              <a:t>!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Turn off implicit declarations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implicit none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print *, 'Hello World' </a:t>
            </a:r>
            <a:r>
              <a:rPr lang="en-US" sz="1600" b="1" dirty="0" smtClean="0">
                <a:solidFill>
                  <a:srgbClr val="FF6600"/>
                </a:solidFill>
                <a:latin typeface="Courier New" charset="0"/>
              </a:rPr>
              <a:t>!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print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6600"/>
                </a:solidFill>
                <a:latin typeface="Courier New" charset="0"/>
              </a:rPr>
              <a:t>!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with a continuation line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6600"/>
                </a:solidFill>
                <a:latin typeface="Courier New" charset="0"/>
              </a:rPr>
              <a:t>!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Last character is a </a:t>
            </a:r>
            <a:r>
              <a:rPr lang="en-US" sz="1600" b="1" dirty="0" smtClean="0">
                <a:solidFill>
                  <a:srgbClr val="FF0000"/>
                </a:solidFill>
                <a:latin typeface="Courier New" charset="0"/>
              </a:rPr>
              <a:t>&amp;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print *, </a:t>
            </a:r>
            <a:r>
              <a:rPr lang="en-US" sz="1600" b="1" dirty="0" smtClean="0">
                <a:solidFill>
                  <a:srgbClr val="FF0000"/>
                </a:solidFill>
                <a:latin typeface="Courier New" charset="0"/>
              </a:rPr>
              <a:t>&amp;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'Hello World'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end program hello</a:t>
            </a:r>
            <a:endParaRPr lang="en-US" sz="16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2286000"/>
            <a:ext cx="4419600" cy="31700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868"/>
                </a:solidFill>
              </a:rPr>
              <a:t>Comments start with 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!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! This is a comment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2000" dirty="0" smtClean="0">
                <a:solidFill>
                  <a:srgbClr val="002868"/>
                </a:solidFill>
              </a:rPr>
              <a:t>Comments start with 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!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print * ! comment starts 	    	after !</a:t>
            </a:r>
          </a:p>
          <a:p>
            <a:endParaRPr lang="en-US" sz="2000" b="1" dirty="0" smtClean="0">
              <a:solidFill>
                <a:srgbClr val="002868"/>
              </a:solidFill>
              <a:latin typeface="Courier New" charset="0"/>
            </a:endParaRPr>
          </a:p>
          <a:p>
            <a:r>
              <a:rPr lang="en-US" sz="2000" dirty="0" smtClean="0">
                <a:solidFill>
                  <a:srgbClr val="002868"/>
                </a:solidFill>
              </a:rPr>
              <a:t>Continue a line with 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&amp;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print *, &amp;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  	  'Hello World'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20572"/>
            <a:ext cx="8229600" cy="1143000"/>
          </a:xfrm>
        </p:spPr>
        <p:txBody>
          <a:bodyPr/>
          <a:lstStyle/>
          <a:p>
            <a:r>
              <a:rPr lang="en-US" dirty="0" smtClean="0"/>
              <a:t>Computer Architecture: Memory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1"/>
          </p:nvPr>
        </p:nvSpPr>
        <p:spPr>
          <a:xfrm>
            <a:off x="152400" y="2743201"/>
            <a:ext cx="8229600" cy="16764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000" dirty="0" smtClean="0">
                <a:solidFill>
                  <a:srgbClr val="002868"/>
                </a:solidFill>
              </a:rPr>
              <a:t>Code is executed in the CPU</a:t>
            </a:r>
          </a:p>
          <a:p>
            <a:pPr marL="457200" indent="-457200"/>
            <a:r>
              <a:rPr lang="en-US" sz="2000" dirty="0" smtClean="0"/>
              <a:t>Data is stored in Memory</a:t>
            </a:r>
          </a:p>
          <a:p>
            <a:pPr marL="457200" indent="-457200"/>
            <a:r>
              <a:rPr lang="en-US" sz="2000" dirty="0" smtClean="0"/>
              <a:t>High-Level Language (Fortran, C++/C, etc.)</a:t>
            </a:r>
          </a:p>
          <a:p>
            <a:pPr marL="857250" lvl="1" indent="-457200"/>
            <a:r>
              <a:rPr lang="en-US" sz="2000" dirty="0" smtClean="0"/>
              <a:t>Programmer not concerned where data is stored</a:t>
            </a:r>
          </a:p>
          <a:p>
            <a:pPr marL="857250" lvl="1" indent="-457200"/>
            <a:r>
              <a:rPr lang="en-US" sz="2000" dirty="0" smtClean="0"/>
              <a:t>Variables are used  </a:t>
            </a:r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1981200" y="1371600"/>
            <a:ext cx="1447800" cy="1219200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       CPU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(&amp;Registers)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24400" y="1066800"/>
            <a:ext cx="2819400" cy="1981200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                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1600200"/>
            <a:ext cx="748923" cy="7694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00"/>
                </a:solidFill>
                <a:latin typeface="Courier New"/>
                <a:cs typeface="Courier New"/>
              </a:rPr>
              <a:t>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5116" y="4572000"/>
            <a:ext cx="8991600" cy="16312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868"/>
                </a:solidFill>
              </a:rPr>
              <a:t>From Fortran 95/2003 for Scientists and Engineers:</a:t>
            </a:r>
          </a:p>
          <a:p>
            <a:r>
              <a:rPr lang="en-US" sz="2000" i="1" dirty="0" smtClean="0">
                <a:solidFill>
                  <a:srgbClr val="002868"/>
                </a:solidFill>
              </a:rPr>
              <a:t>"A </a:t>
            </a:r>
            <a:r>
              <a:rPr lang="en-US" sz="2000" b="1" i="1" dirty="0" smtClean="0">
                <a:solidFill>
                  <a:srgbClr val="002868"/>
                </a:solidFill>
              </a:rPr>
              <a:t>Fortran variable </a:t>
            </a:r>
            <a:r>
              <a:rPr lang="en-US" sz="2000" i="1" dirty="0" smtClean="0">
                <a:solidFill>
                  <a:srgbClr val="002868"/>
                </a:solidFill>
              </a:rPr>
              <a:t>is a data object that can change value during the execution of a program. When a Fortran compiler encounters a variable, it reserves a known location in memory for the variable, and then references that memory location whenever the variable is used in the program."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1524000"/>
            <a:ext cx="109491" cy="137131"/>
          </a:xfrm>
          <a:prstGeom prst="rect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6553200" y="1752600"/>
            <a:ext cx="109491" cy="13713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6019800" y="2209800"/>
            <a:ext cx="109491" cy="137131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extBox 17"/>
          <p:cNvSpPr txBox="1"/>
          <p:nvPr/>
        </p:nvSpPr>
        <p:spPr>
          <a:xfrm>
            <a:off x="6477000" y="3352800"/>
            <a:ext cx="220980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868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Variables are stored somewhere:</a:t>
            </a:r>
          </a:p>
          <a:p>
            <a:r>
              <a:rPr lang="en-US" sz="2000" dirty="0" smtClean="0">
                <a:solidFill>
                  <a:srgbClr val="008000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b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</a:rPr>
              <a:t>c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2133600"/>
            <a:ext cx="8382000" cy="281051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a = 5.5    ! Assignment: Copy the value 5.5 to the variable a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          !   a &lt;== 5.5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b = a + 1. ! Not a mathematical equation, but again an assignment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          !   Evaluate the Right-Hand-Side (RHS) and copy the result to the 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          !   variable on the Left-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Hand_side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(LHS)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          !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b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&lt;== (a + 1.)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          ! In this example: copy 6.5 to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b</a:t>
            </a: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a = a + 2. ! The same variable can appear on the RHS and the LHS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          !   again: evaluate RHS first, and copy result to LHS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          !   a &lt;== (a + 2.)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          !   In this example: copy 7.5 to a</a:t>
            </a:r>
          </a:p>
          <a:p>
            <a:pPr>
              <a:lnSpc>
                <a:spcPct val="90000"/>
              </a:lnSpc>
            </a:pP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c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= a +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b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 ! Another example: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</a:rPr>
              <a:t>c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sym typeface="Wingdings"/>
              </a:rPr>
              <a:t>&lt;== (a +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sym typeface="Wingdings"/>
              </a:rPr>
              <a:t>b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sym typeface="Wingdings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547336"/>
            <a:ext cx="883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2868"/>
                </a:solidFill>
              </a:rPr>
              <a:t>a, b and c are “Variables” as explained on the previous slide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Variables and Assignments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1295400"/>
            <a:ext cx="3962400" cy="3198312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program variables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implicit none         ! Declaration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integer :: year, day  ! Section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real    :: age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year = 2010           ! Execution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day  = 9              ! Section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age  = 27.35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print *, 'year', year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print *   ! Print a blank line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print *, 'This is day', day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print *, 'She is', age, 'years old'</a:t>
            </a:r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ourier New" charset="0"/>
              </a:rPr>
              <a:t>end program variables</a:t>
            </a:r>
            <a:endParaRPr lang="en-US" sz="14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8318" y="1295400"/>
            <a:ext cx="4692947" cy="44012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002868"/>
                </a:solidFill>
              </a:rPr>
              <a:t>Declaration section</a:t>
            </a:r>
          </a:p>
          <a:p>
            <a:r>
              <a:rPr lang="en-US" sz="2000" dirty="0" smtClean="0">
                <a:solidFill>
                  <a:srgbClr val="002868"/>
                </a:solidFill>
              </a:rPr>
              <a:t>Integer variables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integer :: var1, var2</a:t>
            </a:r>
          </a:p>
          <a:p>
            <a:r>
              <a:rPr lang="en-US" sz="2000" dirty="0" smtClean="0">
                <a:solidFill>
                  <a:srgbClr val="002868"/>
                </a:solidFill>
              </a:rPr>
              <a:t>Real variables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real    :: var3, var4</a:t>
            </a:r>
          </a:p>
          <a:p>
            <a:endParaRPr lang="en-US" sz="20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2000" u="sng" dirty="0" smtClean="0">
                <a:solidFill>
                  <a:srgbClr val="002868"/>
                </a:solidFill>
              </a:rPr>
              <a:t>Execution section </a:t>
            </a:r>
            <a:endParaRPr lang="en-US" sz="2000" dirty="0">
              <a:solidFill>
                <a:srgbClr val="002868"/>
              </a:solidFill>
            </a:endParaRPr>
          </a:p>
          <a:p>
            <a:r>
              <a:rPr lang="en-US" sz="2000" dirty="0" smtClean="0">
                <a:solidFill>
                  <a:srgbClr val="002868"/>
                </a:solidFill>
              </a:rPr>
              <a:t>Assignments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variable = value</a:t>
            </a:r>
          </a:p>
          <a:p>
            <a:r>
              <a:rPr lang="en-US" sz="2000" dirty="0" smtClean="0">
                <a:solidFill>
                  <a:srgbClr val="002868"/>
                </a:solidFill>
              </a:rPr>
              <a:t>Real assignment with a period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var3 = 17.5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var4 = 18. </a:t>
            </a:r>
          </a:p>
          <a:p>
            <a:r>
              <a:rPr lang="en-US" sz="2000" dirty="0" smtClean="0">
                <a:solidFill>
                  <a:srgbClr val="002868"/>
                </a:solidFill>
              </a:rPr>
              <a:t>Integer assignments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	var1 = 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648200"/>
            <a:ext cx="3962400" cy="10931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 b="1">
                <a:solidFill>
                  <a:srgbClr val="000000"/>
                </a:solidFill>
                <a:latin typeface="Courier New" charset="0"/>
              </a:defRPr>
            </a:lvl1pPr>
          </a:lstStyle>
          <a:p>
            <a:r>
              <a:rPr lang="en-US" b="0" dirty="0">
                <a:latin typeface="+mn-lt"/>
              </a:rPr>
              <a:t>Output:</a:t>
            </a:r>
          </a:p>
          <a:p>
            <a:r>
              <a:rPr lang="en-US" dirty="0"/>
              <a:t> year        2010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This is day           9</a:t>
            </a:r>
          </a:p>
          <a:p>
            <a:r>
              <a:rPr lang="en-US" dirty="0"/>
              <a:t> She is   27.35000     years old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inal Master Template Cl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12260</TotalTime>
  <Words>1119</Words>
  <Application>Microsoft Macintosh PowerPoint</Application>
  <PresentationFormat>On-screen Show (4:3)</PresentationFormat>
  <Paragraphs>296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Final Master Template Clean</vt:lpstr>
      <vt:lpstr>1_Office Theme</vt:lpstr>
      <vt:lpstr>Introduction to Scientific Programming</vt:lpstr>
      <vt:lpstr>Prefix</vt:lpstr>
      <vt:lpstr>Organization</vt:lpstr>
      <vt:lpstr>Fortran Part 1</vt:lpstr>
      <vt:lpstr>First Program: Hello World</vt:lpstr>
      <vt:lpstr>Comments, Continuation Lines</vt:lpstr>
      <vt:lpstr>Computer Architecture: Memory</vt:lpstr>
      <vt:lpstr>Basic Concepts</vt:lpstr>
      <vt:lpstr>Variables and Assignments</vt:lpstr>
      <vt:lpstr>Constants and Expressions</vt:lpstr>
      <vt:lpstr>Read from Keyboard</vt:lpstr>
      <vt:lpstr>Assignments</vt:lpstr>
      <vt:lpstr>Character Set &amp; Tokens</vt:lpstr>
      <vt:lpstr>PowerPoint Presentation</vt:lpstr>
      <vt:lpstr>PowerPoint Presentation</vt:lpstr>
      <vt:lpstr>License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Susan Lindsey</dc:creator>
  <cp:lastModifiedBy>Steven Kantner</cp:lastModifiedBy>
  <cp:revision>296</cp:revision>
  <cp:lastPrinted>2012-02-05T21:22:55Z</cp:lastPrinted>
  <dcterms:created xsi:type="dcterms:W3CDTF">2010-09-17T14:27:07Z</dcterms:created>
  <dcterms:modified xsi:type="dcterms:W3CDTF">2014-05-22T14:54:35Z</dcterms:modified>
</cp:coreProperties>
</file>