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8"/>
    <a:srgbClr val="00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E739-0DDF-6C46-924D-6A0F238002B9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5F735-1E90-3E4B-B8D0-5134E78B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9D03C-FA93-DF4D-9F08-320BFA372EE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32 bits = 4 bytes. 64-bit machines have native support for 64-bit integer arithmetic. In x86-64, there are 64-bit registers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9D03C-FA93-DF4D-9F08-320BFA372EE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32 bits = 4 bytes. 64-bit machines have native support for 64-bit integer arithmetic. In x86-64, there are 64-bit registers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2E1B2-875E-4EAE-8066-F3BB518775B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778CD-9660-CD47-A346-30C952AE0A2B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QSDL: does null/NULLhave same meaning in Fortran as in C?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CC9D5-41AB-924C-AD88-54459B5799A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00875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170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4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061513-1A63-9E49-883F-3C244F8618A6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1DF6-7B5F-1448-941B-566CC904D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</a:t>
            </a:r>
            <a:r>
              <a:rPr lang="en-US" sz="1200" dirty="0" smtClean="0">
                <a:solidFill>
                  <a:schemeClr val="tx1"/>
                </a:solidFill>
              </a:rPr>
              <a:t>2015-</a:t>
            </a:r>
            <a:r>
              <a:rPr lang="en-US" sz="1200" dirty="0" smtClean="0">
                <a:solidFill>
                  <a:schemeClr val="tx1"/>
                </a:solidFill>
              </a:rPr>
              <a:t>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</a:t>
            </a:r>
            <a:r>
              <a:rPr lang="en-US" sz="1200" dirty="0" smtClean="0">
                <a:solidFill>
                  <a:schemeClr val="tx1"/>
                </a:solidFill>
              </a:rPr>
              <a:t>15 Sep 2015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8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3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that accepts three numbers, (a, b, and c) from the keyboard and your name (name)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program will the say hello to you i.e. “Hello, Jim”</a:t>
            </a:r>
          </a:p>
          <a:p>
            <a:r>
              <a:rPr lang="en-US" dirty="0" smtClean="0"/>
              <a:t>It will then calculate the volume of a sphere with a being the radius.   V = (4/3) * pi * a^3  (NOTE: the 2 *’s are used for exponent, i.e. a^3 would be a**3.0)</a:t>
            </a:r>
          </a:p>
          <a:p>
            <a:r>
              <a:rPr lang="en-US" dirty="0" smtClean="0"/>
              <a:t>Calculate the volume of a cube </a:t>
            </a:r>
            <a:r>
              <a:rPr lang="en-US" smtClean="0"/>
              <a:t>with ‘a’ </a:t>
            </a:r>
            <a:r>
              <a:rPr lang="en-US" dirty="0" smtClean="0"/>
              <a:t>being the length</a:t>
            </a:r>
            <a:r>
              <a:rPr lang="en-US" smtClean="0"/>
              <a:t>, ‘b’ </a:t>
            </a:r>
            <a:r>
              <a:rPr lang="en-US" dirty="0" smtClean="0"/>
              <a:t>being the height, </a:t>
            </a:r>
            <a:r>
              <a:rPr lang="en-US" smtClean="0"/>
              <a:t>and ‘c’ </a:t>
            </a:r>
            <a:r>
              <a:rPr lang="en-US" dirty="0" smtClean="0"/>
              <a:t>being the width.</a:t>
            </a:r>
          </a:p>
          <a:p>
            <a:r>
              <a:rPr lang="en-US" dirty="0" smtClean="0"/>
              <a:t>BONUS: multiply a, b, and c. Divide by 7. Take your answer and convert it to an integer.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9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0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Intrinsic Data Types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/>
              <a:t>Numeric Data Types</a:t>
            </a:r>
          </a:p>
          <a:p>
            <a:pPr marL="971550" lvl="1" indent="-514350"/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integer</a:t>
            </a:r>
          </a:p>
          <a:p>
            <a:pPr marL="971550" lvl="1" indent="-514350"/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real</a:t>
            </a:r>
          </a:p>
          <a:p>
            <a:pPr marL="971550" lvl="1" indent="-514350"/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complex</a:t>
            </a:r>
          </a:p>
          <a:p>
            <a:pPr marL="971550" lvl="1" indent="-514350"/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 marL="533400" indent="-533400"/>
            <a:r>
              <a:rPr lang="en-US" dirty="0" smtClean="0"/>
              <a:t>Non-numeric</a:t>
            </a:r>
          </a:p>
          <a:p>
            <a:pPr marL="971550" lvl="1" indent="-514350"/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character</a:t>
            </a:r>
          </a:p>
          <a:p>
            <a:pPr marL="971550" lvl="1" indent="-514350"/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105067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Intrinsic Data Types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/>
              <a:t>type-spec [ attribute-spec ] :: entity-declaration list</a:t>
            </a:r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i="1" dirty="0" smtClean="0"/>
              <a:t>Short: 	</a:t>
            </a:r>
            <a:r>
              <a:rPr lang="en-US" dirty="0" smtClean="0"/>
              <a:t>Type [Optional attributes] :: Variables</a:t>
            </a:r>
          </a:p>
          <a:p>
            <a:pPr marL="533400" indent="-533400"/>
            <a:endParaRPr lang="en-US" dirty="0" smtClean="0">
              <a:solidFill>
                <a:srgbClr val="FF0000"/>
              </a:solidFill>
            </a:endParaRPr>
          </a:p>
          <a:p>
            <a:pPr marL="849313" lvl="1" indent="3175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integer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 kind selector ]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kind selector</a:t>
            </a:r>
          </a:p>
          <a:p>
            <a:pPr marL="849313" lvl="1" indent="3175"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real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 kind selector ]	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kind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=&lt;kind-value&gt;</a:t>
            </a:r>
          </a:p>
          <a:p>
            <a:pPr marL="849313" lvl="1" indent="3175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complex</a:t>
            </a:r>
            <a:r>
              <a:rPr lang="en-US" sz="1600" dirty="0" smtClean="0"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 length selector ]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 			</a:t>
            </a:r>
          </a:p>
          <a:p>
            <a:pPr marL="849313" lvl="1" indent="3175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logical[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length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selector ]			length selector</a:t>
            </a:r>
          </a:p>
          <a:p>
            <a:pPr marL="849313" lvl="1" indent="3175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character[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length selector ]	</a:t>
            </a:r>
            <a:r>
              <a:rPr lang="en-US" sz="1600" dirty="0" smtClean="0"/>
              <a:t>	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=&lt;length-value&gt;</a:t>
            </a:r>
          </a:p>
          <a:p>
            <a:pPr marL="933450" lvl="1" indent="-533400">
              <a:buNone/>
            </a:pPr>
            <a:r>
              <a:rPr lang="en-US" sz="2000" dirty="0" smtClean="0"/>
              <a:t>							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2000" dirty="0" smtClean="0"/>
          </a:p>
          <a:p>
            <a:pPr marL="933450" lvl="1" indent="-533400"/>
            <a:r>
              <a:rPr lang="en-US" sz="2000" dirty="0" smtClean="0"/>
              <a:t>Attributes:</a:t>
            </a:r>
            <a:r>
              <a:rPr lang="en-US" sz="2000" dirty="0"/>
              <a:t> </a:t>
            </a:r>
            <a:r>
              <a:rPr lang="en-US" sz="2000" i="1" dirty="0" smtClean="0"/>
              <a:t>parameter, </a:t>
            </a:r>
            <a:r>
              <a:rPr lang="en-US" sz="2000" i="1" dirty="0" err="1" smtClean="0"/>
              <a:t>allocatable</a:t>
            </a:r>
            <a:r>
              <a:rPr lang="en-US" sz="2000" i="1" dirty="0" smtClean="0"/>
              <a:t>, dimension, intent, optional, save, pointer, target</a:t>
            </a:r>
          </a:p>
        </p:txBody>
      </p:sp>
    </p:spTree>
    <p:extLst>
      <p:ext uri="{BB962C8B-B14F-4D97-AF65-F5344CB8AC3E}">
        <p14:creationId xmlns:p14="http://schemas.microsoft.com/office/powerpoint/2010/main" val="6914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implicit none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- a digression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381000" y="1295400"/>
            <a:ext cx="83820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implicit none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dirty="0" smtClean="0"/>
              <a:t>is not specified in a program and/or a subprogram block (subroutine, function)</a:t>
            </a:r>
          </a:p>
          <a:p>
            <a:pPr>
              <a:lnSpc>
                <a:spcPct val="90000"/>
              </a:lnSpc>
            </a:pPr>
            <a:endParaRPr lang="en-US" sz="541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variables with names that begin with the letters </a:t>
            </a:r>
            <a:r>
              <a:rPr lang="en-US" b="1" dirty="0" err="1" smtClean="0">
                <a:ea typeface="ＭＳ Ｐゴシック" charset="-128"/>
              </a:rPr>
              <a:t>i</a:t>
            </a:r>
            <a:r>
              <a:rPr lang="en-US" b="1" dirty="0" smtClean="0">
                <a:ea typeface="ＭＳ Ｐゴシック" charset="-128"/>
              </a:rPr>
              <a:t>-n</a:t>
            </a:r>
            <a:r>
              <a:rPr lang="en-US" dirty="0" smtClean="0">
                <a:ea typeface="ＭＳ Ｐゴシック" charset="-128"/>
              </a:rPr>
              <a:t> are </a:t>
            </a: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ＭＳ Ｐゴシック" charset="-128"/>
                <a:cs typeface="Courier New"/>
              </a:rPr>
              <a:t>in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charset="-128"/>
                <a:cs typeface="Courier New"/>
              </a:rPr>
              <a:t>teger</a:t>
            </a:r>
            <a:r>
              <a:rPr lang="en-US" dirty="0" smtClean="0">
                <a:ea typeface="ＭＳ Ｐゴシック" charset="-128"/>
              </a:rPr>
              <a:t> by default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variables with names that begin with </a:t>
            </a:r>
            <a:r>
              <a:rPr lang="en-US" b="1" dirty="0" smtClean="0">
                <a:ea typeface="ＭＳ Ｐゴシック" charset="-128"/>
              </a:rPr>
              <a:t>a-h</a:t>
            </a:r>
            <a:r>
              <a:rPr lang="en-US" dirty="0" smtClean="0">
                <a:ea typeface="ＭＳ Ｐゴシック" charset="-128"/>
              </a:rPr>
              <a:t> or </a:t>
            </a:r>
            <a:r>
              <a:rPr lang="en-US" b="1" dirty="0" smtClean="0">
                <a:ea typeface="ＭＳ Ｐゴシック" charset="-128"/>
              </a:rPr>
              <a:t>o-z</a:t>
            </a:r>
            <a:r>
              <a:rPr lang="en-US" dirty="0" smtClean="0">
                <a:ea typeface="ＭＳ Ｐゴシック" charset="-128"/>
              </a:rPr>
              <a:t> are of type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real</a:t>
            </a:r>
          </a:p>
          <a:p>
            <a:pPr lvl="1">
              <a:lnSpc>
                <a:spcPct val="90000"/>
              </a:lnSpc>
            </a:pPr>
            <a:endParaRPr lang="en-US" sz="10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implicit none</a:t>
            </a:r>
            <a:r>
              <a:rPr lang="en-US" b="1" dirty="0" smtClean="0">
                <a:solidFill>
                  <a:schemeClr val="tx2"/>
                </a:solidFill>
                <a:cs typeface="Courier New"/>
              </a:rPr>
              <a:t> </a:t>
            </a:r>
            <a:r>
              <a:rPr lang="en-US" dirty="0" smtClean="0"/>
              <a:t>is advisable  (at least for beginners)</a:t>
            </a:r>
          </a:p>
          <a:p>
            <a:pPr>
              <a:lnSpc>
                <a:spcPct val="90000"/>
              </a:lnSpc>
            </a:pPr>
            <a:endParaRPr lang="en-US" sz="54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misspelled variable names will be detected by the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Use</a:t>
            </a:r>
            <a:r>
              <a:rPr lang="en-US" dirty="0" smtClean="0">
                <a:solidFill>
                  <a:srgbClr val="FF6600"/>
                </a:solidFill>
                <a:ea typeface="ＭＳ Ｐゴシック" charset="-128"/>
              </a:rPr>
              <a:t> </a:t>
            </a:r>
            <a:r>
              <a:rPr lang="en-US" sz="2378" b="1" dirty="0" smtClean="0">
                <a:solidFill>
                  <a:srgbClr val="000000"/>
                </a:solidFill>
                <a:latin typeface="Courier New"/>
                <a:cs typeface="Courier New"/>
              </a:rPr>
              <a:t>implicit none</a:t>
            </a:r>
            <a:r>
              <a:rPr lang="en-US" sz="2378" b="1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in all your code/homework: </a:t>
            </a:r>
          </a:p>
          <a:p>
            <a:pPr lvl="1">
              <a:lnSpc>
                <a:spcPct val="90000"/>
              </a:lnSpc>
              <a:buFont typeface="Arial"/>
              <a:buNone/>
            </a:pPr>
            <a:r>
              <a:rPr lang="en-US" dirty="0" smtClean="0">
                <a:solidFill>
                  <a:srgbClr val="FF6600"/>
                </a:solidFill>
                <a:ea typeface="ＭＳ Ｐゴシック" charset="-128"/>
              </a:rPr>
              <a:t>		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programs! </a:t>
            </a:r>
            <a:r>
              <a:rPr lang="en-US" i="1" dirty="0" smtClean="0">
                <a:ea typeface="ＭＳ Ｐゴシック" charset="-128"/>
              </a:rPr>
              <a:t>(and functions and subroutines</a:t>
            </a:r>
            <a:r>
              <a:rPr lang="en-US" sz="2378" i="1" dirty="0" smtClean="0">
                <a:ea typeface="ＭＳ Ｐゴシック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All integers in examples will start with letters </a:t>
            </a:r>
            <a:r>
              <a:rPr lang="en-US" b="1" dirty="0" err="1" smtClean="0">
                <a:ea typeface="ＭＳ Ｐゴシック" charset="-128"/>
              </a:rPr>
              <a:t>i</a:t>
            </a:r>
            <a:r>
              <a:rPr lang="en-US" b="1" dirty="0" smtClean="0">
                <a:ea typeface="ＭＳ Ｐゴシック" charset="-128"/>
              </a:rPr>
              <a:t>-l</a:t>
            </a:r>
            <a:endParaRPr lang="en-US" b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17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Intrinsic Data Types -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integer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ＭＳ Ｐゴシック" charset="-128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38150" indent="-381000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32-bit by default, with a range [-2</a:t>
            </a:r>
            <a:r>
              <a:rPr lang="en-US" sz="2000" baseline="30000" dirty="0" smtClean="0">
                <a:ea typeface="ＭＳ Ｐゴシック" charset="-128"/>
              </a:rPr>
              <a:t>31</a:t>
            </a:r>
            <a:r>
              <a:rPr lang="en-US" sz="2000" dirty="0" smtClean="0">
                <a:ea typeface="ＭＳ Ｐゴシック" charset="-128"/>
              </a:rPr>
              <a:t>,2</a:t>
            </a:r>
            <a:r>
              <a:rPr lang="en-US" sz="2000" baseline="30000" dirty="0" smtClean="0">
                <a:ea typeface="ＭＳ Ｐゴシック" charset="-128"/>
              </a:rPr>
              <a:t>31</a:t>
            </a:r>
            <a:r>
              <a:rPr lang="en-US" sz="2000" dirty="0" smtClean="0">
                <a:ea typeface="ＭＳ Ｐゴシック" charset="-128"/>
              </a:rPr>
              <a:t>]; 64-bit [-2</a:t>
            </a:r>
            <a:r>
              <a:rPr lang="en-US" sz="2000" baseline="30000" dirty="0" smtClean="0">
                <a:ea typeface="ＭＳ Ｐゴシック" charset="-128"/>
              </a:rPr>
              <a:t>63</a:t>
            </a:r>
            <a:r>
              <a:rPr lang="en-US" sz="2000" dirty="0" smtClean="0">
                <a:ea typeface="ＭＳ Ｐゴシック" charset="-128"/>
              </a:rPr>
              <a:t>,2</a:t>
            </a:r>
            <a:r>
              <a:rPr lang="en-US" sz="2000" baseline="30000" dirty="0" smtClean="0">
                <a:ea typeface="ＭＳ Ｐゴシック" charset="-128"/>
              </a:rPr>
              <a:t>63</a:t>
            </a:r>
            <a:r>
              <a:rPr lang="en-US" sz="2000" dirty="0" smtClean="0">
                <a:ea typeface="ＭＳ Ｐゴシック" charset="-128"/>
              </a:rPr>
              <a:t>]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1565" y="1137144"/>
            <a:ext cx="9033164" cy="304698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        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Default 4 bytes</a:t>
            </a:r>
          </a:p>
          <a:p>
            <a:pPr>
              <a:buFont typeface="Arial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integer(kind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=4)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Explicitly 4 bytes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integer(8)     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k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Explicitly 8 bytes</a:t>
            </a: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integer, parameter 		   	:: lng=selected_int_kind(16)</a:t>
            </a:r>
          </a:p>
          <a:p>
            <a:pPr>
              <a:buFont typeface="Arial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integer(kind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lng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   			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l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5;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6;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k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7_8;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2_lng</a:t>
            </a: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huge(i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huge(j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		! huge() is a build-in function and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					! returns the largest value of the					! argument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964790"/>
            <a:ext cx="822960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selected_int_kind(n)</a:t>
            </a:r>
            <a:r>
              <a:rPr lang="en-US" sz="2000" dirty="0" smtClean="0">
                <a:ea typeface="ＭＳ Ｐゴシック" charset="-128"/>
              </a:rPr>
              <a:t> </a:t>
            </a: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returns the kind value needed to specify precision to</a:t>
            </a:r>
            <a:r>
              <a:rPr lang="en-US" sz="2000" dirty="0" smtClean="0">
                <a:ea typeface="ＭＳ Ｐゴシック" charset="-128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decimal places</a:t>
            </a:r>
          </a:p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Good for portability</a:t>
            </a:r>
          </a:p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Constants can be defined to arbitrary precision, e.g.,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2_lng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5" y="4328665"/>
            <a:ext cx="5715000" cy="5847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1600"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b="0" dirty="0">
                <a:latin typeface="+mn-lt"/>
              </a:rPr>
              <a:t>Output: </a:t>
            </a:r>
          </a:p>
          <a:p>
            <a:r>
              <a:rPr lang="en-US" dirty="0"/>
              <a:t> 2147483647   9223372036854775807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134437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7575"/>
            <a:ext cx="8229600" cy="1143000"/>
          </a:xfrm>
        </p:spPr>
        <p:txBody>
          <a:bodyPr/>
          <a:lstStyle/>
          <a:p>
            <a:r>
              <a:rPr lang="en-US" dirty="0"/>
              <a:t>Intrinsic Data Types -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real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841894"/>
            <a:ext cx="8229600" cy="690706"/>
          </a:xfrm>
        </p:spPr>
        <p:txBody>
          <a:bodyPr>
            <a:normAutofit/>
          </a:bodyPr>
          <a:lstStyle/>
          <a:p>
            <a:pPr marL="438150" indent="-381000">
              <a:lnSpc>
                <a:spcPct val="90000"/>
              </a:lnSpc>
            </a:pPr>
            <a:r>
              <a:rPr lang="en-US" sz="1900" dirty="0" smtClean="0">
                <a:ea typeface="ＭＳ Ｐゴシック" charset="-128"/>
              </a:rPr>
              <a:t>32-bit by default, with a range [10</a:t>
            </a:r>
            <a:r>
              <a:rPr lang="en-US" sz="1900" baseline="30000" dirty="0" smtClean="0">
                <a:ea typeface="ＭＳ Ｐゴシック" charset="-128"/>
              </a:rPr>
              <a:t>-38</a:t>
            </a:r>
            <a:r>
              <a:rPr lang="en-US" sz="1900" dirty="0" smtClean="0">
                <a:ea typeface="ＭＳ Ｐゴシック" charset="-128"/>
              </a:rPr>
              <a:t>,10</a:t>
            </a:r>
            <a:r>
              <a:rPr lang="en-US" sz="1900" baseline="30000" dirty="0" smtClean="0">
                <a:ea typeface="ＭＳ Ｐゴシック" charset="-128"/>
              </a:rPr>
              <a:t>38</a:t>
            </a:r>
            <a:r>
              <a:rPr lang="en-US" sz="1900" dirty="0" smtClean="0">
                <a:ea typeface="ＭＳ Ｐゴシック" charset="-128"/>
              </a:rPr>
              <a:t>]; 64-bit [10</a:t>
            </a:r>
            <a:r>
              <a:rPr lang="en-US" sz="1900" baseline="30000" dirty="0" smtClean="0">
                <a:ea typeface="ＭＳ Ｐゴシック" charset="-128"/>
              </a:rPr>
              <a:t>-308</a:t>
            </a:r>
            <a:r>
              <a:rPr lang="en-US" sz="1900" dirty="0" smtClean="0">
                <a:ea typeface="ＭＳ Ｐゴシック" charset="-128"/>
              </a:rPr>
              <a:t>,10</a:t>
            </a:r>
            <a:r>
              <a:rPr lang="en-US" sz="1900" baseline="30000" dirty="0" smtClean="0">
                <a:ea typeface="ＭＳ Ｐゴシック" charset="-128"/>
              </a:rPr>
              <a:t>308</a:t>
            </a:r>
            <a:r>
              <a:rPr lang="en-US" sz="1900" dirty="0" smtClean="0">
                <a:ea typeface="ＭＳ Ｐゴシック" charset="-128"/>
              </a:rPr>
              <a:t>] (and negative!)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2400" y="1438529"/>
            <a:ext cx="8864626" cy="255454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          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Default 4 bytes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real(4)        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Explicitly 4 bytes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real(8)                    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z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! Explicitly 8 bytes</a:t>
            </a: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integer, parameter 		   	:: db=selected_real_kind(12,99)</a:t>
            </a:r>
          </a:p>
          <a:p>
            <a:pPr>
              <a:buFont typeface="Arial" charset="0"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real(kind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=db)           		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x = 5.; y = 6.; z = 7._8; r = 2_db	! Multiple statements in one line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huge(y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tiny(y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		! tiny() returns smallest number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huge(z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tiny(z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966742"/>
            <a:ext cx="822960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selected_real_kind(n,m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</a:t>
            </a:r>
            <a:r>
              <a:rPr lang="en-US" sz="2000" dirty="0" smtClean="0">
                <a:ea typeface="ＭＳ Ｐゴシック" charset="-128"/>
              </a:rPr>
              <a:t> </a:t>
            </a: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returns the kind value needed to specify precision to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decimal places and exponent up to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m</a:t>
            </a:r>
            <a:endParaRPr lang="en-US" sz="2000" b="1" dirty="0" smtClean="0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Good for portability</a:t>
            </a:r>
          </a:p>
          <a:p>
            <a:pPr marL="381000" indent="-38100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  <a:ea typeface="ＭＳ Ｐゴシック" charset="-128"/>
              </a:rPr>
              <a:t>Constants can be defined to arbitrary precision, e.g.</a:t>
            </a:r>
            <a:r>
              <a:rPr lang="en-US" sz="2000" dirty="0" smtClean="0">
                <a:ea typeface="ＭＳ Ｐゴシック" charset="-128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2_db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114800"/>
            <a:ext cx="703775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3.4028235E+38  1.1754944E-38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1.797693134862316E</a:t>
            </a:r>
            <a:r>
              <a:rPr lang="en-US" b="1" dirty="0">
                <a:latin typeface="Courier New"/>
                <a:cs typeface="Courier New"/>
              </a:rPr>
              <a:t>+308  2.225073858507201E-308</a:t>
            </a:r>
          </a:p>
        </p:txBody>
      </p:sp>
    </p:spTree>
    <p:extLst>
      <p:ext uri="{BB962C8B-B14F-4D97-AF65-F5344CB8AC3E}">
        <p14:creationId xmlns:p14="http://schemas.microsoft.com/office/powerpoint/2010/main" val="248782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Data Types -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complex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en-US" sz="2000" dirty="0" smtClean="0"/>
              <a:t>32-bit by default, same as default real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7924800" cy="184665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complex :: i</a:t>
            </a:r>
            <a:r>
              <a:rPr lang="en-US" sz="1600" b="1" dirty="0">
                <a:solidFill>
                  <a:srgbClr val="000000"/>
                </a:solidFill>
                <a:latin typeface="Courier New" pitchFamily="-108" charset="0"/>
              </a:rPr>
              <a:t>, pt</a:t>
            </a:r>
          </a:p>
          <a:p>
            <a:pPr>
              <a:buFont typeface="Arial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-108" charset="0"/>
              </a:rPr>
              <a:t>...</a:t>
            </a:r>
            <a:endParaRPr lang="en-US" sz="1600" b="1" dirty="0" smtClean="0">
              <a:solidFill>
                <a:srgbClr val="000000"/>
              </a:solidFill>
              <a:latin typeface="Courier New" pitchFamily="-108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i  = (4.0, 1.0) ! Real part, imaginary part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pt = 4.0        ! What does this do?</a:t>
            </a:r>
          </a:p>
          <a:p>
            <a:pPr>
              <a:buFont typeface="Arial" charset="0"/>
              <a:buNone/>
            </a:pPr>
            <a:endParaRPr lang="en-US" sz="1600" b="1" dirty="0" smtClean="0">
              <a:solidFill>
                <a:srgbClr val="000000"/>
              </a:solidFill>
              <a:latin typeface="Courier New" pitchFamily="-108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print *, '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8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  = ',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8" charset="0"/>
              </a:rPr>
              <a:t>i</a:t>
            </a:r>
            <a:endParaRPr lang="en-US" sz="1600" b="1" dirty="0" smtClean="0">
              <a:solidFill>
                <a:srgbClr val="000000"/>
              </a:solidFill>
              <a:latin typeface="Courier New" pitchFamily="-108" charset="0"/>
            </a:endParaRP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print *, '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8" charset="0"/>
              </a:rPr>
              <a:t>pt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8" charset="0"/>
              </a:rPr>
              <a:t> = ', pt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9" y="4267200"/>
            <a:ext cx="441267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 =  (4.000000,1.000000)</a:t>
            </a:r>
          </a:p>
          <a:p>
            <a:r>
              <a:rPr lang="en-US" b="1" dirty="0">
                <a:latin typeface="Courier New"/>
                <a:cs typeface="Courier New"/>
              </a:rPr>
              <a:t> pt = 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/>
                <a:cs typeface="Courier New"/>
              </a:rPr>
              <a:t>4.000000,0.0000000E+00)</a:t>
            </a:r>
          </a:p>
        </p:txBody>
      </p:sp>
    </p:spTree>
    <p:extLst>
      <p:ext uri="{BB962C8B-B14F-4D97-AF65-F5344CB8AC3E}">
        <p14:creationId xmlns:p14="http://schemas.microsoft.com/office/powerpoint/2010/main" val="328019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Intrinsic Data Types - </a:t>
            </a:r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character </a:t>
            </a:r>
            <a:r>
              <a:rPr lang="en-US" sz="3200" dirty="0" smtClean="0"/>
              <a:t>(String</a:t>
            </a:r>
            <a:r>
              <a:rPr lang="en-US" sz="3200" dirty="0"/>
              <a:t>)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ＭＳ Ｐゴシック" charset="-128"/>
              </a:rPr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053757"/>
            <a:ext cx="8229600" cy="4498975"/>
          </a:xfrm>
        </p:spPr>
        <p:txBody>
          <a:bodyPr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Length </a:t>
            </a:r>
            <a:r>
              <a:rPr lang="en-US" sz="2000" dirty="0" err="1" smtClean="0"/>
              <a:t>specifiers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String can have a length of zero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805" y="1905000"/>
            <a:ext cx="9128195" cy="30469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character(len=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10)	: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first, last ! String of max length 10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character(len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=20)    	:: full        ! String of max length 20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first = ''		! String with no content '          '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first = 'John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	! 4 letters + 6 trailing blanks 'John      '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last  = 'Doe'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full  = first        	! Assignment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full  = first // last 	! Assignment with concatenation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full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full  = trim(first) // ' ' // trim(last)	! trim() cuts off trailing print *, full					! blanks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						! // concatenates strings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5112603"/>
            <a:ext cx="39624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John      </a:t>
            </a:r>
            <a:r>
              <a:rPr lang="en-US" b="1" dirty="0">
                <a:latin typeface="Courier New"/>
                <a:cs typeface="Courier New"/>
              </a:rPr>
              <a:t>Doe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John </a:t>
            </a:r>
            <a:r>
              <a:rPr lang="en-US" b="1" dirty="0">
                <a:latin typeface="Courier New"/>
                <a:cs typeface="Courier New"/>
              </a:rPr>
              <a:t>Doe</a:t>
            </a:r>
          </a:p>
        </p:txBody>
      </p:sp>
    </p:spTree>
    <p:extLst>
      <p:ext uri="{BB962C8B-B14F-4D97-AF65-F5344CB8AC3E}">
        <p14:creationId xmlns:p14="http://schemas.microsoft.com/office/powerpoint/2010/main" val="40587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0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Intrinsic Data Types - </a:t>
            </a:r>
            <a:r>
              <a:rPr lang="en-US" sz="3600" b="1" dirty="0" smtClean="0">
                <a:solidFill>
                  <a:schemeClr val="tx1"/>
                </a:solidFill>
                <a:latin typeface="Courier New"/>
                <a:cs typeface="Courier New"/>
              </a:rPr>
              <a:t>logical </a:t>
            </a:r>
            <a:r>
              <a:rPr lang="en-US" sz="3600" dirty="0"/>
              <a:t>(Boolean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73726"/>
            <a:ext cx="8229600" cy="4498975"/>
          </a:xfrm>
        </p:spPr>
        <p:txBody>
          <a:bodyPr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Can assume one of two values: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.true.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.false.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Can be assigned an expression. Its value is the same as the truth value of the expression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8370" y="2438400"/>
            <a:ext cx="7121407" cy="230832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logical 			:: b1, b2, b3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logical, parameter 		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always_true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.true.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b1 = .true.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b2 = .false.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b3 = b1 .and. b2 			! Relational operator .and.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'b1, b2, b3 = ', b1, b2, b3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b3 = b2 .or.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always_true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		! Relational operator .or.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'b1, b2, b3 = ', b1, b2, b3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8518" y="5055533"/>
            <a:ext cx="274696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b1, b2, b3 = T F F</a:t>
            </a:r>
          </a:p>
          <a:p>
            <a:r>
              <a:rPr lang="en-US" b="1" dirty="0">
                <a:latin typeface="Courier New"/>
                <a:cs typeface="Courier New"/>
              </a:rPr>
              <a:t> b1, b2, b3 = T F T</a:t>
            </a:r>
          </a:p>
        </p:txBody>
      </p:sp>
    </p:spTree>
    <p:extLst>
      <p:ext uri="{BB962C8B-B14F-4D97-AF65-F5344CB8AC3E}">
        <p14:creationId xmlns:p14="http://schemas.microsoft.com/office/powerpoint/2010/main" val="86688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755</Words>
  <Application>Microsoft Macintosh PowerPoint</Application>
  <PresentationFormat>On-screen Show (4:3)</PresentationFormat>
  <Paragraphs>133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Final Master Template Clean</vt:lpstr>
      <vt:lpstr>1_Office Theme</vt:lpstr>
      <vt:lpstr>Introduction to Scientific Programming</vt:lpstr>
      <vt:lpstr>PowerPoint Presentation</vt:lpstr>
      <vt:lpstr>PowerPoint Presentation</vt:lpstr>
      <vt:lpstr>PowerPoint Presentation</vt:lpstr>
      <vt:lpstr>Intrinsic Data Types - integer </vt:lpstr>
      <vt:lpstr>Intrinsic Data Types - real</vt:lpstr>
      <vt:lpstr>Intrinsic Data Types - complex</vt:lpstr>
      <vt:lpstr>Intrinsic Data Types - character (String) </vt:lpstr>
      <vt:lpstr>Intrinsic Data Types - logical (Boolean)</vt:lpstr>
      <vt:lpstr>In Class Lab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Charlie Dey</cp:lastModifiedBy>
  <cp:revision>30</cp:revision>
  <dcterms:created xsi:type="dcterms:W3CDTF">2013-10-11T18:45:19Z</dcterms:created>
  <dcterms:modified xsi:type="dcterms:W3CDTF">2015-09-15T14:30:42Z</dcterms:modified>
</cp:coreProperties>
</file>