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BA5FE-64C0-EB43-9160-8F49AD9B605D}" type="datetimeFigureOut">
              <a:rPr lang="en-US" smtClean="0"/>
              <a:t>5/22/14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48867-2787-E743-90FC-243C3FE4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A817B-D666-264E-88AE-E5F3E62D77C8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Fortran has native and derived data </a:t>
            </a:r>
            <a:r>
              <a:rPr lang="en-US" dirty="0" smtClean="0">
                <a:latin typeface="Arial" charset="0"/>
              </a:rPr>
              <a:t>types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QSDL: need slide on ‘real’!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B4BCD5-A667-8849-A6CB-2DD9053B7247}" type="slidenum">
              <a:rPr lang="en-US"/>
              <a:pPr/>
              <a:t>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QSDL: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in the fourth bullet point, I replaced “</a:t>
            </a:r>
            <a:r>
              <a:rPr lang="en-US" sz="1200" dirty="0" smtClean="0"/>
              <a:t>logical or arithmetic” with “arithmetic, relational or logical”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3D8AD-2F37-0842-8348-FA3251FF1B3D}" type="slidenum">
              <a:rPr lang="en-US"/>
              <a:pPr/>
              <a:t>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3D8AD-2F37-0842-8348-FA3251FF1B3D}" type="slidenum">
              <a:rPr lang="en-US"/>
              <a:pPr/>
              <a:t>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C755BF-4299-A040-9340-71C6FF39F43B}" type="slidenum">
              <a:rPr lang="en-US"/>
              <a:pPr/>
              <a:t>6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5FDA2-29F3-224E-B551-74BEE310F4A2}" type="slidenum">
              <a:rPr lang="en-US"/>
              <a:pPr/>
              <a:t>7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5FDA2-29F3-224E-B551-74BEE310F4A2}" type="slidenum">
              <a:rPr lang="en-US"/>
              <a:pPr/>
              <a:t>8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/3.0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82154"/>
            <a:ext cx="6400800" cy="1439501"/>
          </a:xfrm>
        </p:spPr>
        <p:txBody>
          <a:bodyPr>
            <a:noAutofit/>
          </a:bodyPr>
          <a:lstStyle>
            <a:lvl1pPr marL="0" indent="0" algn="ctr">
              <a:buNone/>
              <a:defRPr lang="en-US" sz="4400" b="1" kern="1200" baseline="0" dirty="0">
                <a:solidFill>
                  <a:srgbClr val="CC55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077267"/>
            <a:ext cx="6400800" cy="687388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09800" y="4749850"/>
            <a:ext cx="4724400" cy="5539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5A5A5A"/>
                </a:solidFill>
              </a:rPr>
              <a:t>© </a:t>
            </a:r>
            <a:r>
              <a:rPr lang="en-US" sz="1000" b="1" dirty="0">
                <a:solidFill>
                  <a:srgbClr val="5A5A5A"/>
                </a:solidFill>
              </a:rPr>
              <a:t>The University of Texas at Austin, </a:t>
            </a:r>
            <a:r>
              <a:rPr lang="en-US" sz="1000" b="1" dirty="0" smtClean="0">
                <a:solidFill>
                  <a:srgbClr val="5A5A5A"/>
                </a:solidFill>
              </a:rPr>
              <a:t>2014</a:t>
            </a:r>
          </a:p>
          <a:p>
            <a:pPr algn="ctr"/>
            <a:r>
              <a:rPr lang="en-US" sz="1000" b="1" dirty="0">
                <a:solidFill>
                  <a:srgbClr val="5A5A5A"/>
                </a:solidFill>
                <a:cs typeface="Courier New"/>
              </a:rPr>
              <a:t>Please see the final slide for Copyright and licensing information</a:t>
            </a:r>
            <a:endParaRPr lang="en-US" sz="1000" b="1" dirty="0">
              <a:solidFill>
                <a:srgbClr val="5A5A5A"/>
              </a:solidFill>
            </a:endParaRPr>
          </a:p>
          <a:p>
            <a:endParaRPr lang="en-US" sz="1000" b="1" dirty="0" smtClean="0">
              <a:solidFill>
                <a:schemeClr val="bg1">
                  <a:lumMod val="75000"/>
                </a:schemeClr>
              </a:solidFill>
              <a:cs typeface="Courier New"/>
            </a:endParaRPr>
          </a:p>
        </p:txBody>
      </p:sp>
      <p:pic>
        <p:nvPicPr>
          <p:cNvPr id="13" name="Picture 12" descr="by-nc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15" y="5303848"/>
            <a:ext cx="1617462" cy="5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2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mma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GRAMMAR TEXT BOX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534736" y="4273550"/>
            <a:ext cx="1957775" cy="369332"/>
          </a:xfr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Grammar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7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de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3881653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SOURCE CODE "A"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1840" y="3981450"/>
            <a:ext cx="3884960" cy="400110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dirty="0" smtClean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dirty="0" smtClean="0"/>
              <a:t>SOURCE CODE "B"</a:t>
            </a:r>
          </a:p>
        </p:txBody>
      </p:sp>
    </p:spTree>
    <p:extLst>
      <p:ext uri="{BB962C8B-B14F-4D97-AF65-F5344CB8AC3E}">
        <p14:creationId xmlns:p14="http://schemas.microsoft.com/office/powerpoint/2010/main" val="2178425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d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3881653" cy="40011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SOURCE CODE "A"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1840" y="3981450"/>
            <a:ext cx="3884960" cy="400110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baseline="0" dirty="0" smtClean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dirty="0" smtClean="0"/>
              <a:t>SOURCE CODE "B"</a:t>
            </a:r>
          </a:p>
        </p:txBody>
      </p:sp>
    </p:spTree>
    <p:extLst>
      <p:ext uri="{BB962C8B-B14F-4D97-AF65-F5344CB8AC3E}">
        <p14:creationId xmlns:p14="http://schemas.microsoft.com/office/powerpoint/2010/main" val="267133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656479"/>
            <a:ext cx="82296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0" i="1" kern="1200" dirty="0" smtClean="0">
                <a:solidFill>
                  <a:srgbClr val="002868"/>
                </a:solidFill>
                <a:latin typeface="+mn-lt"/>
                <a:ea typeface="+mn-ea"/>
                <a:cs typeface="+mn-cs"/>
              </a:rPr>
              <a:t>We gratefully acknowledge the sponsorship of Chevron Corporation, whose generous support of TACC has made possible this Scientific Computing Curriculum and other student-focused initiatives.</a:t>
            </a: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© The University of Texas at Austin, 2014</a:t>
            </a:r>
          </a:p>
          <a:p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This work is licensed under the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License. To view a copy of this license, visit </a:t>
            </a:r>
            <a:r>
              <a:rPr lang="en-US" sz="2000" b="0" dirty="0" smtClean="0">
                <a:solidFill>
                  <a:srgbClr val="002868"/>
                </a:solidFill>
                <a:hlinkClick r:id="rId2"/>
              </a:rPr>
              <a:t>http://creativecommons.org/licenses/by-nc/3.0/</a:t>
            </a: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When attributing this work, please use the following text: </a:t>
            </a:r>
          </a:p>
          <a:p>
            <a:pPr marL="0" indent="0">
              <a:buNone/>
            </a:pPr>
            <a:r>
              <a:rPr lang="en-US" sz="2000" b="0" i="0" dirty="0" smtClean="0">
                <a:solidFill>
                  <a:srgbClr val="002868"/>
                </a:solidFill>
              </a:rPr>
              <a:t>"</a:t>
            </a:r>
            <a:r>
              <a:rPr lang="en-US" sz="2000" b="0" i="1" dirty="0" smtClean="0">
                <a:solidFill>
                  <a:srgbClr val="002868"/>
                </a:solidFill>
              </a:rPr>
              <a:t>Introduction </a:t>
            </a:r>
            <a:r>
              <a:rPr lang="en-US" sz="2000" b="0" i="1" dirty="0" smtClean="0">
                <a:solidFill>
                  <a:srgbClr val="002868"/>
                </a:solidFill>
              </a:rPr>
              <a:t>to Scientific Programming </a:t>
            </a:r>
            <a:r>
              <a:rPr lang="en-US" sz="2000" b="0" i="0" baseline="0" dirty="0" smtClean="0">
                <a:solidFill>
                  <a:srgbClr val="002868"/>
                </a:solidFill>
              </a:rPr>
              <a:t>course materials</a:t>
            </a:r>
            <a:r>
              <a:rPr lang="en-US" sz="2000" b="0" i="1" baseline="0" dirty="0" smtClean="0">
                <a:solidFill>
                  <a:srgbClr val="002868"/>
                </a:solidFill>
              </a:rPr>
              <a:t> </a:t>
            </a:r>
            <a:r>
              <a:rPr lang="en-US" sz="2000" b="0" dirty="0" smtClean="0">
                <a:solidFill>
                  <a:srgbClr val="002868"/>
                </a:solidFill>
              </a:rPr>
              <a:t>by The Texas Advanced Computing Center, 2014. Available under a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</a:t>
            </a:r>
            <a:r>
              <a:rPr lang="en-US" sz="2000" b="0" dirty="0" smtClean="0">
                <a:solidFill>
                  <a:srgbClr val="002868"/>
                </a:solidFill>
              </a:rPr>
              <a:t>License"</a:t>
            </a:r>
            <a:endParaRPr lang="en-US" sz="2000" b="0" dirty="0" smtClean="0">
              <a:solidFill>
                <a:srgbClr val="002868"/>
              </a:solidFill>
            </a:endParaRPr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91113"/>
            <a:ext cx="8229600" cy="1143000"/>
          </a:xfrm>
        </p:spPr>
        <p:txBody>
          <a:bodyPr/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6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FORTRAN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3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9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efi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MAKEFILE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makefile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1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mbl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ASSEMBLY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6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CODE OUTPUT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415418" cy="369332"/>
          </a:xfr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Code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6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18225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cc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8550"/>
            <a:ext cx="1971431" cy="504145"/>
          </a:xfrm>
          <a:prstGeom prst="rect">
            <a:avLst/>
          </a:prstGeom>
        </p:spPr>
      </p:pic>
      <p:pic>
        <p:nvPicPr>
          <p:cNvPr id="10" name="Picture 9" descr="ut_tacc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4"/>
          <a:stretch/>
        </p:blipFill>
        <p:spPr>
          <a:xfrm>
            <a:off x="3624529" y="6204413"/>
            <a:ext cx="5519471" cy="6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4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8225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cc_logo.png"/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8550"/>
            <a:ext cx="1971431" cy="504145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685590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8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Scientific Programming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Fortran Expressions and Assignments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3"/>
          <p:cNvSpPr txBox="1">
            <a:spLocks/>
          </p:cNvSpPr>
          <p:nvPr/>
        </p:nvSpPr>
        <p:spPr bwMode="auto">
          <a:xfrm>
            <a:off x="7573354" y="0"/>
            <a:ext cx="1570646" cy="41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ctr" defTabSz="457200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 baseline="0">
                <a:solidFill>
                  <a:srgbClr val="CC550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Version 2014-1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as of 1 February 2014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2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Expressions and Assignments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533400" indent="-533400"/>
            <a:r>
              <a:rPr lang="en-US" sz="2800" dirty="0" smtClean="0"/>
              <a:t>Scalar numeric expressions</a:t>
            </a:r>
          </a:p>
          <a:p>
            <a:pPr marL="533400" indent="-533400"/>
            <a:r>
              <a:rPr lang="en-US" sz="2800" dirty="0" smtClean="0"/>
              <a:t>Type conversion</a:t>
            </a:r>
          </a:p>
          <a:p>
            <a:pPr marL="533400" indent="-533400"/>
            <a:r>
              <a:rPr lang="en-US" sz="2800" dirty="0" smtClean="0"/>
              <a:t>Character expressions</a:t>
            </a:r>
          </a:p>
        </p:txBody>
      </p:sp>
    </p:spTree>
    <p:extLst>
      <p:ext uri="{BB962C8B-B14F-4D97-AF65-F5344CB8AC3E}">
        <p14:creationId xmlns:p14="http://schemas.microsoft.com/office/powerpoint/2010/main" val="4264456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Scalar Numeric Expressions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457200" y="1600728"/>
            <a:ext cx="8229600" cy="1508105"/>
          </a:xfrm>
        </p:spPr>
        <p:txBody>
          <a:bodyPr wrap="square">
            <a:spAutoFit/>
          </a:bodyPr>
          <a:lstStyle/>
          <a:p>
            <a:r>
              <a:rPr lang="en-US" sz="2000" dirty="0" smtClean="0"/>
              <a:t>Expressions involve operators and operands</a:t>
            </a:r>
          </a:p>
          <a:p>
            <a:r>
              <a:rPr lang="en-US" sz="2000" dirty="0" smtClean="0"/>
              <a:t>Operator action can be binary, acts on two operands; </a:t>
            </a:r>
          </a:p>
          <a:p>
            <a:pPr>
              <a:buNone/>
            </a:pPr>
            <a:r>
              <a:rPr lang="en-US" sz="2000" dirty="0" smtClean="0"/>
              <a:t>	or unary, acts on a single operand</a:t>
            </a:r>
          </a:p>
          <a:p>
            <a:r>
              <a:rPr lang="en-US" sz="2000" dirty="0"/>
              <a:t>O</a:t>
            </a:r>
            <a:r>
              <a:rPr lang="en-US" sz="2000" dirty="0" smtClean="0"/>
              <a:t>perands can be of intrinsic, derived or array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94772"/>
              </p:ext>
            </p:extLst>
          </p:nvPr>
        </p:nvGraphicFramePr>
        <p:xfrm>
          <a:off x="1981200" y="4394962"/>
          <a:ext cx="5257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785"/>
                <a:gridCol w="354901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arithmetic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latin typeface="Courier New"/>
                          <a:cs typeface="Courier New"/>
                        </a:rPr>
                        <a:t>+ - * /**</a:t>
                      </a:r>
                      <a:endParaRPr lang="en-US" b="1" i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relational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latin typeface="Courier New"/>
                          <a:cs typeface="Courier New"/>
                        </a:rPr>
                        <a:t>&gt;  &gt;=  &lt;  &lt;=  ==  /=</a:t>
                      </a:r>
                      <a:endParaRPr lang="en-US" b="1" i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logical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latin typeface="Courier New"/>
                          <a:cs typeface="Courier New"/>
                        </a:rPr>
                        <a:t>.not. .or. .and.</a:t>
                      </a:r>
                      <a:endParaRPr lang="en-US" b="1" i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19400" y="3251962"/>
            <a:ext cx="3509194" cy="369332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/>
                <a:cs typeface="Courier"/>
              </a:rPr>
              <a:t>(unary operator) operand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3785362"/>
            <a:ext cx="4762842" cy="369332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00"/>
                </a:solidFill>
                <a:latin typeface="Courier"/>
                <a:cs typeface="Courier"/>
              </a:defRPr>
            </a:lvl1pPr>
          </a:lstStyle>
          <a:p>
            <a:r>
              <a:rPr lang="en-US" dirty="0"/>
              <a:t>operand (binary operator) operand</a:t>
            </a:r>
          </a:p>
        </p:txBody>
      </p:sp>
    </p:spTree>
    <p:extLst>
      <p:ext uri="{BB962C8B-B14F-4D97-AF65-F5344CB8AC3E}">
        <p14:creationId xmlns:p14="http://schemas.microsoft.com/office/powerpoint/2010/main" val="421667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Numeric Expressions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Operators follow associativity and precedence rules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  <a:cs typeface="Courier New"/>
              </a:rPr>
              <a:t>**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  <a:cs typeface="Courier New"/>
              </a:rPr>
              <a:t>*/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  <a:cs typeface="Courier New"/>
              </a:rPr>
              <a:t>+- </a:t>
            </a:r>
            <a:r>
              <a:rPr lang="en-US" sz="2000" dirty="0" smtClean="0"/>
              <a:t>in order of precedence</a:t>
            </a:r>
          </a:p>
          <a:p>
            <a:endParaRPr lang="en-US" sz="1000" dirty="0" smtClean="0"/>
          </a:p>
          <a:p>
            <a:r>
              <a:rPr lang="en-US" sz="2400" dirty="0" smtClean="0"/>
              <a:t>Expressions are evaluated from left to right, except for the exponentiation operator: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  <a:cs typeface="Courier New"/>
              </a:rPr>
              <a:t>x**y**z </a:t>
            </a:r>
            <a:r>
              <a:rPr lang="en-US" sz="2000" dirty="0" smtClean="0"/>
              <a:t>is evaluated as 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  <a:cs typeface="Courier New"/>
              </a:rPr>
              <a:t>x**(y**z)</a:t>
            </a:r>
          </a:p>
          <a:p>
            <a:endParaRPr lang="en-US" sz="1000" dirty="0" smtClean="0"/>
          </a:p>
          <a:p>
            <a:r>
              <a:rPr lang="en-US" sz="2400" dirty="0" smtClean="0"/>
              <a:t>When in doubt, add brackets!</a:t>
            </a:r>
          </a:p>
          <a:p>
            <a:endParaRPr lang="en-US" sz="1000" dirty="0" smtClean="0"/>
          </a:p>
          <a:p>
            <a:r>
              <a:rPr lang="en-US" sz="2400" dirty="0" smtClean="0"/>
              <a:t>Integer division results are truncated towards zero: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14/5 = 2        2**(-3)=0</a:t>
            </a:r>
          </a:p>
        </p:txBody>
      </p:sp>
    </p:spTree>
    <p:extLst>
      <p:ext uri="{BB962C8B-B14F-4D97-AF65-F5344CB8AC3E}">
        <p14:creationId xmlns:p14="http://schemas.microsoft.com/office/powerpoint/2010/main" val="102242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Numeric Expressions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78306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08480"/>
              </p:ext>
            </p:extLst>
          </p:nvPr>
        </p:nvGraphicFramePr>
        <p:xfrm>
          <a:off x="228600" y="1597733"/>
          <a:ext cx="3657600" cy="388620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143000"/>
                <a:gridCol w="914400"/>
                <a:gridCol w="914400"/>
                <a:gridCol w="685800"/>
              </a:tblGrid>
              <a:tr h="656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operator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operand type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operand type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result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+, -, *, /, **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+, -, *, /, **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+, -, *, /, **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+, -, *, /, **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+, -, *, /, **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+, -, *, /, **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8349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881934"/>
              </p:ext>
            </p:extLst>
          </p:nvPr>
        </p:nvGraphicFramePr>
        <p:xfrm>
          <a:off x="4114800" y="1600200"/>
          <a:ext cx="4876800" cy="3883734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651818"/>
                <a:gridCol w="943898"/>
                <a:gridCol w="943898"/>
                <a:gridCol w="1337186"/>
              </a:tblGrid>
              <a:tr h="719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E4E4E4"/>
                          </a:solidFill>
                          <a:effectLst/>
                        </a:rPr>
                        <a:t>operator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E4E4E4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E4E4E4"/>
                          </a:solidFill>
                          <a:effectLst/>
                        </a:rPr>
                        <a:t>operand type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E4E4E4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E4E4E4"/>
                          </a:solidFill>
                          <a:effectLst/>
                        </a:rPr>
                        <a:t>operand type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E4E4E4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E4E4E4"/>
                          </a:solidFill>
                          <a:effectLst/>
                        </a:rPr>
                        <a:t>type conversion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E4E4E4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&lt;, &gt;, &gt;=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, &lt;=, /=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none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&lt;, &gt;, &gt;=, &lt;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=, /=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  <a:sym typeface="Wingdings" charset="2"/>
                        </a:rPr>
                        <a:t></a:t>
                      </a: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&lt;, &gt;, &gt;=, &lt;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=, /=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  <a:sym typeface="Wingdings" charset="2"/>
                        </a:rPr>
                        <a:t></a:t>
                      </a: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&lt;, &gt;, &gt;=, &lt;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=, /=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none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&lt;, &gt;, &gt;=, &lt;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=, /=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</a:t>
                      </a: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  <a:sym typeface="Wingdings" charset="2"/>
                        </a:rPr>
                        <a:t></a:t>
                      </a: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&lt;, &gt;, &gt;=, &lt;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=, /=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None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67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 Conversion</a:t>
            </a:r>
            <a:endParaRPr lang="en-US" dirty="0"/>
          </a:p>
        </p:txBody>
      </p:sp>
      <p:graphicFrame>
        <p:nvGraphicFramePr>
          <p:cNvPr id="481332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74868"/>
              </p:ext>
            </p:extLst>
          </p:nvPr>
        </p:nvGraphicFramePr>
        <p:xfrm>
          <a:off x="1371600" y="1219200"/>
          <a:ext cx="6400800" cy="2472392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837730"/>
                <a:gridCol w="4563070"/>
              </a:tblGrid>
              <a:tr h="529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E4E4E4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assigned value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E4E4E4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integer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int(expr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kind(integer_kind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int(expr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, kind=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kind(integer_kind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))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complex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cmplx(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expr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 ,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kind(complex_kind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cmplx(expr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, kind=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kind(comlex_kind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))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real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real(expr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kind(real_kind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real(expr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, kind=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kind(real_kind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/>
                          <a:cs typeface="Courier New"/>
                        </a:rPr>
                        <a:t>))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966" name="Text Box 58"/>
          <p:cNvSpPr txBox="1">
            <a:spLocks noChangeArrowheads="1"/>
          </p:cNvSpPr>
          <p:nvPr/>
        </p:nvSpPr>
        <p:spPr bwMode="auto">
          <a:xfrm>
            <a:off x="1371600" y="3810000"/>
            <a:ext cx="6400800" cy="224676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Arial" charset="0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integer(4) :: i4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integer(8) :: i8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real(4)    :: r4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real(8)    :: r8</a:t>
            </a:r>
          </a:p>
          <a:p>
            <a:pPr>
              <a:buFont typeface="Arial" charset="0"/>
              <a:buNone/>
            </a:pP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i4 = integer(r4)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r4 = real(i4)</a:t>
            </a:r>
          </a:p>
          <a:p>
            <a:pPr>
              <a:buFont typeface="Arial" charset="0"/>
              <a:buNone/>
            </a:pP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r8 = real(r4, kind=8)</a:t>
            </a:r>
          </a:p>
          <a:p>
            <a:pPr>
              <a:buFont typeface="Arial" charset="0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r8 = real(i8, kind=8) + real(r4, kind=8)</a:t>
            </a:r>
            <a:endParaRPr lang="en-US" sz="1400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4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46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logical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049754"/>
            <a:ext cx="8229600" cy="1877437"/>
          </a:xfrm>
        </p:spPr>
        <p:txBody>
          <a:bodyPr>
            <a:spAutoFit/>
          </a:bodyPr>
          <a:lstStyle/>
          <a:p>
            <a:r>
              <a:rPr lang="en-US" sz="2000" dirty="0" smtClean="0"/>
              <a:t>A Logical variable can assume two states: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.true.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.false.</a:t>
            </a:r>
          </a:p>
          <a:p>
            <a:r>
              <a:rPr lang="en-US" sz="2000" dirty="0" smtClean="0"/>
              <a:t>Common operators are:  </a:t>
            </a:r>
            <a:r>
              <a:rPr lang="en-US" sz="2000" b="1" dirty="0" smtClean="0">
                <a:solidFill>
                  <a:srgbClr val="000000"/>
                </a:solidFill>
                <a:latin typeface="Courier"/>
                <a:cs typeface="Courier"/>
              </a:rPr>
              <a:t>==! Equal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"/>
                <a:cs typeface="Courier"/>
              </a:rPr>
              <a:t>					                \=	! Not equal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"/>
                <a:cs typeface="Courier"/>
              </a:rPr>
              <a:t>					               .and.	! logical and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"/>
                <a:cs typeface="Courier"/>
              </a:rPr>
              <a:t>					               .or.	! logical or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2337" y="3078999"/>
            <a:ext cx="6858000" cy="280076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logical :: b1, b2, b3</a:t>
            </a:r>
          </a:p>
          <a:p>
            <a:endParaRPr lang="en-US" sz="1600" b="1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b1 = .true.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b2 = .false.</a:t>
            </a:r>
          </a:p>
          <a:p>
            <a:endParaRPr lang="en-US" sz="1600" b="1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b3 = b1 ==    b2  ! b3 is .false. 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b3 = b1 /=    b2  ! b3 is .true.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b3 = b1 .and. b2  ! b3 is .false.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b3 = b1 .or.  b2  ! b3 is .true.</a:t>
            </a:r>
          </a:p>
          <a:p>
            <a:endParaRPr lang="en-US" sz="1600" b="1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b3 = (b1 .or. b2) .and. b1  ! b3 is .true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2134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character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904863"/>
          </a:xfrm>
        </p:spPr>
        <p:txBody>
          <a:bodyPr wrap="square">
            <a:spAutoFit/>
          </a:bodyPr>
          <a:lstStyle/>
          <a:p>
            <a:r>
              <a:rPr lang="en-US" sz="2400" dirty="0" smtClean="0"/>
              <a:t>Only one operator: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//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//</a:t>
            </a:r>
            <a:r>
              <a:rPr lang="en-US" sz="2400" dirty="0" smtClean="0"/>
              <a:t> concatenates two character operands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7941" y="2819400"/>
            <a:ext cx="6858000" cy="206210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Courier"/>
                <a:cs typeface="Courier"/>
              </a:rPr>
              <a:t>character(len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=5)  :: a,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  <a:cs typeface="Courier"/>
              </a:rPr>
              <a:t>b</a:t>
            </a:r>
            <a:endParaRPr lang="en-US" sz="1600" b="1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b="1" dirty="0" err="1" smtClean="0">
                <a:solidFill>
                  <a:srgbClr val="000000"/>
                </a:solidFill>
                <a:latin typeface="Courier"/>
                <a:cs typeface="Courier"/>
              </a:rPr>
              <a:t>character(len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=10) ::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  <a:cs typeface="Courier"/>
              </a:rPr>
              <a:t>c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  <a:cs typeface="Courier"/>
              </a:rPr>
              <a:t>d</a:t>
            </a:r>
            <a:endParaRPr lang="en-US" sz="1600" b="1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1600" b="1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a = 'hello'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b = 'world!'</a:t>
            </a:r>
          </a:p>
          <a:p>
            <a:endParaRPr lang="en-US" sz="1600" b="1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b="1" dirty="0" err="1" smtClean="0">
                <a:solidFill>
                  <a:srgbClr val="000000"/>
                </a:solidFill>
                <a:latin typeface="Courier"/>
                <a:cs typeface="Courier"/>
              </a:rPr>
              <a:t>c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 = a //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  <a:cs typeface="Courier"/>
              </a:rPr>
              <a:t>b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		! c is "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  <a:cs typeface="Courier"/>
              </a:rPr>
              <a:t>helloworld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d = a // ' ' // b	! d is "hello world"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0010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</a:p>
        </p:txBody>
      </p:sp>
    </p:spTree>
    <p:extLst>
      <p:ext uri="{BB962C8B-B14F-4D97-AF65-F5344CB8AC3E}">
        <p14:creationId xmlns:p14="http://schemas.microsoft.com/office/powerpoint/2010/main" val="391255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inal Master Template Cle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690</Words>
  <Application>Microsoft Macintosh PowerPoint</Application>
  <PresentationFormat>On-screen Show (4:3)</PresentationFormat>
  <Paragraphs>150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Final Master Template Clean</vt:lpstr>
      <vt:lpstr>1_Office Theme</vt:lpstr>
      <vt:lpstr>Introduction to Scientific Programming</vt:lpstr>
      <vt:lpstr>Expressions and Assignments</vt:lpstr>
      <vt:lpstr>Scalar Numeric Expressions</vt:lpstr>
      <vt:lpstr>Scalar Numeric Expressions</vt:lpstr>
      <vt:lpstr>Scalar Numeric Expressions</vt:lpstr>
      <vt:lpstr>Type Conversion</vt:lpstr>
      <vt:lpstr>logical</vt:lpstr>
      <vt:lpstr>character</vt:lpstr>
      <vt:lpstr>License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Kantner</dc:creator>
  <cp:lastModifiedBy>Steven Kantner</cp:lastModifiedBy>
  <cp:revision>17</cp:revision>
  <dcterms:created xsi:type="dcterms:W3CDTF">2013-10-11T18:41:43Z</dcterms:created>
  <dcterms:modified xsi:type="dcterms:W3CDTF">2014-05-22T14:53:58Z</dcterms:modified>
</cp:coreProperties>
</file>