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2"/>
  </p:notesMasterIdLst>
  <p:sldIdLst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64" r:id="rId16"/>
    <p:sldId id="273" r:id="rId17"/>
    <p:sldId id="274" r:id="rId18"/>
    <p:sldId id="265" r:id="rId19"/>
    <p:sldId id="27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36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78364-413F-D44C-AAA9-45694FB87F7D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E454C-455F-ED44-A874-38EB0AC5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7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B2D9F-036F-764F-84A3-70A5F9FEE81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4688"/>
            <a:ext cx="4606925" cy="34544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2925"/>
            <a:ext cx="5083175" cy="4130675"/>
          </a:xfrm>
          <a:noFill/>
          <a:ln/>
        </p:spPr>
        <p:txBody>
          <a:bodyPr lIns="89312" tIns="44655" rIns="89312" bIns="44655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B2D9F-036F-764F-84A3-70A5F9FEE81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4688"/>
            <a:ext cx="4606925" cy="34544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2925"/>
            <a:ext cx="5083175" cy="4130675"/>
          </a:xfrm>
          <a:noFill/>
          <a:ln/>
        </p:spPr>
        <p:txBody>
          <a:bodyPr lIns="89312" tIns="44655" rIns="89312" bIns="44655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658AF2-7F31-824B-8FC2-4F5250DC947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B03D6-E52E-9540-A021-E30CEEDFF03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9A76A-C12E-0B48-B921-BF8395EFF4D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78E5B-5A83-3949-B62B-D62B099A1D80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use of labels is optional but is sometimes necessary for clarity, especially in nested if-statements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EF400-BBD4-8F42-8582-37822EA55DCF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C1EF2-2486-F048-8C75-4C6DA7684A8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AFC13-E8BB-5B43-A0E3-7F5F9EF2B92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F8247-44EB-3A41-8EE9-D16B093093D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stride can be specified to designate the skip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EAAF-CFC4-6343-B59C-C4558B55A506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syntax: &lt;data type&gt; :: &lt;variables&gt;</a:t>
            </a:r>
          </a:p>
          <a:p>
            <a:pPr eaLnBrk="1" hangingPunct="1"/>
            <a:r>
              <a:rPr lang="en-US" dirty="0">
                <a:latin typeface="Arial" charset="0"/>
              </a:rPr>
              <a:t>warn about implicit none. emphasize strong-typing.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baseline="0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27319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6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2154"/>
            <a:ext cx="6400800" cy="1439501"/>
          </a:xfrm>
        </p:spPr>
        <p:txBody>
          <a:bodyPr>
            <a:noAutofit/>
          </a:bodyPr>
          <a:lstStyle>
            <a:lvl1pPr marL="0" indent="0" algn="ctr">
              <a:buNone/>
              <a:defRPr lang="en-US" sz="4400" b="1" kern="1200" baseline="0" dirty="0">
                <a:solidFill>
                  <a:srgbClr val="CC55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077267"/>
            <a:ext cx="6400800" cy="687388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4749850"/>
            <a:ext cx="4724400" cy="5539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5A5A5A"/>
                </a:solidFill>
              </a:rPr>
              <a:t>© </a:t>
            </a:r>
            <a:r>
              <a:rPr lang="en-US" sz="1000" b="1" dirty="0">
                <a:solidFill>
                  <a:srgbClr val="5A5A5A"/>
                </a:solidFill>
              </a:rPr>
              <a:t>The University of Texas at Austin, </a:t>
            </a:r>
            <a:r>
              <a:rPr lang="en-US" sz="1000" b="1" dirty="0" smtClean="0">
                <a:solidFill>
                  <a:srgbClr val="5A5A5A"/>
                </a:solidFill>
              </a:rPr>
              <a:t>2014</a:t>
            </a:r>
          </a:p>
          <a:p>
            <a:pPr algn="ctr"/>
            <a:r>
              <a:rPr lang="en-US" sz="1000" b="1" dirty="0">
                <a:solidFill>
                  <a:srgbClr val="5A5A5A"/>
                </a:solidFill>
                <a:cs typeface="Courier New"/>
              </a:rPr>
              <a:t>Please see the final slide for Copyright and licensing information</a:t>
            </a:r>
            <a:endParaRPr lang="en-US" sz="1000" b="1" dirty="0">
              <a:solidFill>
                <a:srgbClr val="5A5A5A"/>
              </a:solidFill>
            </a:endParaRPr>
          </a:p>
          <a:p>
            <a:endParaRPr lang="en-US" sz="1000" b="1" dirty="0" smtClean="0">
              <a:solidFill>
                <a:schemeClr val="bg1">
                  <a:lumMod val="75000"/>
                </a:schemeClr>
              </a:solidFill>
              <a:cs typeface="Courier New"/>
            </a:endParaRPr>
          </a:p>
        </p:txBody>
      </p:sp>
      <p:pic>
        <p:nvPicPr>
          <p:cNvPr id="13" name="Picture 12" descr="by-n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15" y="5303848"/>
            <a:ext cx="1617462" cy="5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2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5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57200" y="656479"/>
            <a:ext cx="8229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0" i="1" kern="1200" dirty="0" smtClean="0">
                <a:solidFill>
                  <a:srgbClr val="002868"/>
                </a:solidFill>
                <a:latin typeface="+mn-lt"/>
                <a:ea typeface="+mn-ea"/>
                <a:cs typeface="+mn-cs"/>
              </a:rPr>
              <a:t>We gratefully acknowledge the sponsorship of Chevron Corporation, whose generous support of TACC has made possible this Scientific Computing Curriculum and other student-focused initiatives.</a:t>
            </a: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© The University of Texas at Austin, 2014</a:t>
            </a:r>
          </a:p>
          <a:p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This work is licensed under the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License. To view a copy of this license, visit </a:t>
            </a:r>
            <a:r>
              <a:rPr lang="en-US" sz="2000" b="0" dirty="0" smtClean="0">
                <a:solidFill>
                  <a:srgbClr val="002868"/>
                </a:solidFill>
                <a:hlinkClick r:id="rId2"/>
              </a:rPr>
              <a:t>http://creativecommons.org/licenses/by-nc/3.0/</a:t>
            </a: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endParaRPr lang="en-US" sz="2000" b="0" dirty="0" smtClean="0">
              <a:solidFill>
                <a:srgbClr val="002868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rgbClr val="002868"/>
                </a:solidFill>
              </a:rPr>
              <a:t>When attributing this work, please use the following text: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rgbClr val="002868"/>
                </a:solidFill>
              </a:rPr>
              <a:t>"</a:t>
            </a:r>
            <a:r>
              <a:rPr lang="en-US" sz="2000" b="0" i="1" dirty="0" smtClean="0">
                <a:solidFill>
                  <a:srgbClr val="002868"/>
                </a:solidFill>
              </a:rPr>
              <a:t>Introduction to Scientific Programming </a:t>
            </a:r>
            <a:r>
              <a:rPr lang="en-US" sz="2000" b="0" i="0" baseline="0" dirty="0" smtClean="0">
                <a:solidFill>
                  <a:srgbClr val="002868"/>
                </a:solidFill>
              </a:rPr>
              <a:t>course materials</a:t>
            </a:r>
            <a:r>
              <a:rPr lang="en-US" sz="2000" b="0" i="1" baseline="0" dirty="0" smtClean="0">
                <a:solidFill>
                  <a:srgbClr val="002868"/>
                </a:solidFill>
              </a:rPr>
              <a:t> </a:t>
            </a:r>
            <a:r>
              <a:rPr lang="en-US" sz="2000" b="0" dirty="0" smtClean="0">
                <a:solidFill>
                  <a:srgbClr val="002868"/>
                </a:solidFill>
              </a:rPr>
              <a:t>by The Texas Advanced Computing Center, 2014. Available under a Creative Commons Attribution Non-Commercial 3.0 </a:t>
            </a:r>
            <a:r>
              <a:rPr lang="en-US" sz="2000" b="0" dirty="0" err="1" smtClean="0">
                <a:solidFill>
                  <a:srgbClr val="002868"/>
                </a:solidFill>
              </a:rPr>
              <a:t>Unported</a:t>
            </a:r>
            <a:r>
              <a:rPr lang="en-US" sz="2000" b="0" dirty="0" smtClean="0">
                <a:solidFill>
                  <a:srgbClr val="002868"/>
                </a:solidFill>
              </a:rPr>
              <a:t> License"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91113"/>
            <a:ext cx="8229600" cy="1143000"/>
          </a:xfrm>
        </p:spPr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64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F9052F-77E4-E748-879E-8EC6087AFA97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2521-9B82-264C-9CDD-95AA8FE0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7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tran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FORTRAN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0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fi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MAKEFILE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9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mbl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ASSEMBLY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File: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main.asm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COPY CODE OUTPUT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415418" cy="369332"/>
          </a:xfr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9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mma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baseline="0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 smtClean="0">
                <a:latin typeface="Courier New"/>
                <a:cs typeface="Courier New"/>
              </a:rPr>
              <a:t>GRAMMAR TEXT BOX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34736" y="4273550"/>
            <a:ext cx="1957775" cy="369332"/>
          </a:xfrm>
          <a:solidFill>
            <a:schemeClr val="bg1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 smtClean="0"/>
              <a:t>Grammar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232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3881653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SOURCE CODE "A"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1840" y="3981450"/>
            <a:ext cx="3884960" cy="400110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>
              <a:defRPr lang="en-US" sz="2000" b="1" dirty="0" smtClean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indent="0" defTabSz="914400">
              <a:buFontTx/>
              <a:buNone/>
            </a:pPr>
            <a:r>
              <a:rPr lang="en-US" dirty="0" smtClean="0"/>
              <a:t>SOURCE CODE "B"</a:t>
            </a:r>
          </a:p>
        </p:txBody>
      </p:sp>
    </p:spTree>
    <p:extLst>
      <p:ext uri="{BB962C8B-B14F-4D97-AF65-F5344CB8AC3E}">
        <p14:creationId xmlns:p14="http://schemas.microsoft.com/office/powerpoint/2010/main" val="180312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685590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2614" y="6374482"/>
            <a:ext cx="1001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</a:t>
            </a:r>
            <a:fld id="{841DD5A8-0A33-574D-A685-641BA4443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8225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acc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550"/>
            <a:ext cx="1971431" cy="504145"/>
          </a:xfrm>
          <a:prstGeom prst="rect">
            <a:avLst/>
          </a:prstGeom>
        </p:spPr>
      </p:pic>
      <p:pic>
        <p:nvPicPr>
          <p:cNvPr id="10" name="Picture 9" descr="ut_ta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4"/>
          <a:stretch/>
        </p:blipFill>
        <p:spPr>
          <a:xfrm>
            <a:off x="3624529" y="6204413"/>
            <a:ext cx="5519471" cy="6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8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0028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8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Scientific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Constructs and 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7573354" y="0"/>
            <a:ext cx="1570646" cy="41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baseline="0">
                <a:solidFill>
                  <a:srgbClr val="CC55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868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Version 2014-1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as of 1 February 2014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1371600"/>
            <a:ext cx="4495800" cy="45284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program average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integer, parameter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3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dimension(n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 :: a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a(1) = 3.4    ! Data from somewhere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a(2) = 4.5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a(3) = 5.6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sum = 0.      ! Initialize sum = 0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do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=1,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sum = sum +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a(i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       ! Add up 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enddo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average = sum /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real(n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  ! Divide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sum, average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end program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5339" y="1371600"/>
            <a:ext cx="4495800" cy="30469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868"/>
                </a:solidFill>
              </a:rPr>
              <a:t>An array is a group of variables (or constants), all of the same type, that are referred to by single name. An individual value within the array is called an array element; it is identified by the name of the array together with a subscript. 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type, dimension(&lt;constant&gt;)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var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    </a:t>
            </a:r>
            <a:r>
              <a:rPr lang="en-US" sz="1600" dirty="0" smtClean="0">
                <a:solidFill>
                  <a:srgbClr val="002868"/>
                </a:solidFill>
              </a:rPr>
              <a:t>is an array of type real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a(1) </a:t>
            </a:r>
            <a:r>
              <a:rPr lang="en-US" sz="1600" dirty="0" smtClean="0">
                <a:solidFill>
                  <a:srgbClr val="002868"/>
                </a:solidFill>
              </a:rPr>
              <a:t>is the first array element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a(3) </a:t>
            </a:r>
            <a:r>
              <a:rPr lang="en-US" sz="1600" dirty="0" smtClean="0">
                <a:solidFill>
                  <a:srgbClr val="002868"/>
                </a:solidFill>
              </a:rPr>
              <a:t>is the third array element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5105400"/>
            <a:ext cx="3962400" cy="7612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Output:</a:t>
            </a:r>
          </a:p>
          <a:p>
            <a:r>
              <a:rPr lang="en-US" b="1" dirty="0">
                <a:latin typeface="Courier New"/>
                <a:cs typeface="Courier New"/>
              </a:rPr>
              <a:t> 13.5000, 4.500000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Architecture: Memory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81200" y="2209800"/>
            <a:ext cx="1447800" cy="121920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       CPU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(&amp;Registers)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24400" y="1828800"/>
            <a:ext cx="2819400" cy="198120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                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748923" cy="7694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00"/>
                </a:solidFill>
                <a:latin typeface="Courier New"/>
                <a:cs typeface="Courier New"/>
              </a:rPr>
              <a:t>⇔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62600" y="2529869"/>
            <a:ext cx="109491" cy="1371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6553200" y="2758469"/>
            <a:ext cx="109491" cy="13713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6019800" y="3215669"/>
            <a:ext cx="109491" cy="13713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>
          <a:xfrm>
            <a:off x="2209800" y="4114800"/>
            <a:ext cx="50292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868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Variables and arrays are stored somewhere: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c</a:t>
            </a: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scalar variables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	</a:t>
            </a:r>
            <a:r>
              <a:rPr lang="en-US" sz="2000" dirty="0" smtClean="0">
                <a:solidFill>
                  <a:schemeClr val="tx1"/>
                </a:solidFill>
              </a:rPr>
              <a:t>array variable, contiguous in memory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05400" y="2758469"/>
            <a:ext cx="871491" cy="1371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1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-29411" y="298499"/>
            <a:ext cx="464933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19919" y="33852"/>
            <a:ext cx="4495800" cy="607961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program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average_square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integer, parameter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m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30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real, dimension(m) :: squares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Read from keyboard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'Enter the maximum number'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read  *,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n_squares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'Input is',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n_squares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if 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n_squares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&gt; m) then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stop 'Error'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endif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Calculate and store squares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do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=1,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n_squares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squares(i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real(i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)**2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enddo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Calculate average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sum = 0.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do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=1,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n_squares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sum = sum +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squares(i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enddo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aver = sum /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real(n_squares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'average = ', aver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end program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138" y="1357811"/>
            <a:ext cx="3969153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868"/>
                </a:solidFill>
              </a:rPr>
              <a:t>What is the most important segment in this code?</a:t>
            </a:r>
          </a:p>
        </p:txBody>
      </p:sp>
    </p:spTree>
    <p:extLst>
      <p:ext uri="{BB962C8B-B14F-4D97-AF65-F5344CB8AC3E}">
        <p14:creationId xmlns:p14="http://schemas.microsoft.com/office/powerpoint/2010/main" val="8595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133600"/>
            <a:ext cx="7086600" cy="375487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program average</a:t>
            </a: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integer, parameter     ::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= 3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integer, parameter     ::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m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= 7</a:t>
            </a: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real,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dimension(n,m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   :: a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real, dimension(2,4,8) ::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b</a:t>
            </a: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end program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1219200"/>
            <a:ext cx="7391400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868"/>
                </a:solidFill>
              </a:rPr>
              <a:t>In this example, </a:t>
            </a:r>
            <a:r>
              <a:rPr lang="en-US" sz="2400" b="1" dirty="0" smtClean="0">
                <a:solidFill>
                  <a:schemeClr val="tx1"/>
                </a:solidFill>
                <a:latin typeface="Courier New" charset="0"/>
              </a:rPr>
              <a:t>a</a:t>
            </a:r>
            <a:r>
              <a:rPr lang="en-US" sz="2400" dirty="0" smtClean="0">
                <a:solidFill>
                  <a:srgbClr val="002868"/>
                </a:solidFill>
              </a:rPr>
              <a:t> is a 2D array with 3x7 elements, and 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</a:rPr>
              <a:t>b</a:t>
            </a:r>
            <a:r>
              <a:rPr lang="en-US" sz="2400" dirty="0" smtClean="0">
                <a:solidFill>
                  <a:srgbClr val="002868"/>
                </a:solidFill>
              </a:rPr>
              <a:t> is a 3D array with 2x4x8 elements</a:t>
            </a:r>
          </a:p>
        </p:txBody>
      </p:sp>
    </p:spTree>
    <p:extLst>
      <p:ext uri="{BB962C8B-B14F-4D97-AF65-F5344CB8AC3E}">
        <p14:creationId xmlns:p14="http://schemas.microsoft.com/office/powerpoint/2010/main" val="12412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2904264"/>
            <a:ext cx="5649495" cy="2985433"/>
          </a:xfrm>
        </p:spPr>
        <p:txBody>
          <a:bodyPr wrap="none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rdered collection of elements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ach element has an index</a:t>
            </a:r>
          </a:p>
          <a:p>
            <a:r>
              <a:rPr lang="en-US" sz="2000" dirty="0" smtClean="0"/>
              <a:t>Index may start at any integer number, not only 1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rray element may be of intrinsic or derived type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rray </a:t>
            </a:r>
            <a:r>
              <a:rPr lang="en-US" sz="2000" b="1" i="1" dirty="0" smtClean="0">
                <a:solidFill>
                  <a:srgbClr val="8F0824"/>
                </a:solidFill>
              </a:rPr>
              <a:t>size </a:t>
            </a:r>
            <a:r>
              <a:rPr lang="en-US" sz="2000" dirty="0" smtClean="0"/>
              <a:t>refers to the number of elements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number of dimensions is the </a:t>
            </a:r>
            <a:r>
              <a:rPr lang="en-US" sz="2000" b="1" i="1" dirty="0" smtClean="0">
                <a:solidFill>
                  <a:srgbClr val="8F0824"/>
                </a:solidFill>
              </a:rPr>
              <a:t>rank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size along a dimension is called an </a:t>
            </a:r>
            <a:r>
              <a:rPr lang="en-US" sz="2000" b="1" i="1" dirty="0" smtClean="0">
                <a:solidFill>
                  <a:srgbClr val="8F0824"/>
                </a:solidFill>
              </a:rPr>
              <a:t>extent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rray </a:t>
            </a:r>
            <a:r>
              <a:rPr lang="en-US" sz="2000" b="1" i="1" dirty="0" smtClean="0">
                <a:solidFill>
                  <a:srgbClr val="8F0824"/>
                </a:solidFill>
              </a:rPr>
              <a:t>shape </a:t>
            </a:r>
            <a:r>
              <a:rPr lang="en-US" sz="2000" dirty="0" smtClean="0"/>
              <a:t>is the sequence of extents</a:t>
            </a:r>
            <a:endParaRPr lang="en-US" sz="2000" dirty="0"/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533400" y="1676400"/>
            <a:ext cx="5410200" cy="120032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integer, dimension(0:7,2) :: indArray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...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indArray(myTaskID,1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 =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myStart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indArray(myTaskID,2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 =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myEnd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graphicFrame>
        <p:nvGraphicFramePr>
          <p:cNvPr id="47416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2251"/>
              </p:ext>
            </p:extLst>
          </p:nvPr>
        </p:nvGraphicFramePr>
        <p:xfrm>
          <a:off x="6248400" y="1676400"/>
          <a:ext cx="2438400" cy="176022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828800"/>
                <a:gridCol w="6096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indArray’s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size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indArray’s rank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extent along 1st dimension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indArray’s shape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(8,2)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9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Derived Data Types and Structures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1295400"/>
            <a:ext cx="4343400" cy="47500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type person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	! Declaration of a    		! derived type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             :: age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integer         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year_of_birth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character(len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=8) :: name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end type person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Declaration of a structure of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the derived type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8000"/>
                </a:solidFill>
                <a:latin typeface="Courier New" charset="0"/>
              </a:rPr>
              <a:t>type(person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)              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:: you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A structure can be an array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8000"/>
                </a:solidFill>
                <a:latin typeface="Courier New" charset="0"/>
              </a:rPr>
              <a:t>type(person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dimension(10) :: we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Elements are references by %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you%age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        = 29.2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you%year_of_birth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1990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you%name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       = 'John Doe'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'age = ',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you%age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'you = ', you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5800" y="1371600"/>
            <a:ext cx="4495800" cy="34470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868"/>
                </a:solidFill>
              </a:rPr>
              <a:t>A </a:t>
            </a:r>
            <a:r>
              <a:rPr lang="en-US" sz="2000" u="sng" dirty="0" smtClean="0">
                <a:solidFill>
                  <a:srgbClr val="002868"/>
                </a:solidFill>
              </a:rPr>
              <a:t>Derived Type </a:t>
            </a:r>
            <a:r>
              <a:rPr lang="en-US" sz="2000" dirty="0" smtClean="0">
                <a:solidFill>
                  <a:srgbClr val="002868"/>
                </a:solidFill>
              </a:rPr>
              <a:t>is similar to an array. Like an array, a single derived type can have multiple components. Unlike an array, the components of a derived type may have different types. One component may be an integer (array), while the next component is a real (array), the next a character (array), and so forth. 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2868"/>
                </a:solidFill>
              </a:rPr>
              <a:t>Components are accessed with percent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</a:rPr>
              <a:t>structure%component</a:t>
            </a:r>
            <a:endParaRPr lang="en-US" sz="2000" b="1" dirty="0" smtClean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5257800"/>
            <a:ext cx="4495800" cy="7612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Output: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age =    29.20000</a:t>
            </a:r>
          </a:p>
          <a:p>
            <a:r>
              <a:rPr lang="en-US" b="1" dirty="0">
                <a:latin typeface="Courier New"/>
                <a:cs typeface="Courier New"/>
              </a:rPr>
              <a:t> you =    29.20000    1990 John Doe</a:t>
            </a:r>
          </a:p>
        </p:txBody>
      </p:sp>
    </p:spTree>
    <p:extLst>
      <p:ext uri="{BB962C8B-B14F-4D97-AF65-F5344CB8AC3E}">
        <p14:creationId xmlns:p14="http://schemas.microsoft.com/office/powerpoint/2010/main" val="6206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 Types and Structures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1676400"/>
            <a:ext cx="7543800" cy="375487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! more examples of how to use structures</a:t>
            </a: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we(1)%age           = 'John Doe'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we(1)%age           =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you%age</a:t>
            </a: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we(1)%year_of_birth =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you%year_of_birth</a:t>
            </a: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we(1)%name          =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you%name</a:t>
            </a: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we(2) = you   ! copies all components</a:t>
            </a:r>
          </a:p>
          <a:p>
            <a:pPr>
              <a:lnSpc>
                <a:spcPct val="90000"/>
              </a:lnSpc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we(3)%age = 1.5 * we(3)%age</a:t>
            </a:r>
          </a:p>
        </p:txBody>
      </p:sp>
    </p:spTree>
    <p:extLst>
      <p:ext uri="{BB962C8B-B14F-4D97-AF65-F5344CB8AC3E}">
        <p14:creationId xmlns:p14="http://schemas.microsoft.com/office/powerpoint/2010/main" val="9098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Derived Data Types - Structures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049232"/>
            <a:ext cx="8229600" cy="4498975"/>
          </a:xfrm>
        </p:spPr>
        <p:txBody>
          <a:bodyPr>
            <a:spAutoFit/>
          </a:bodyPr>
          <a:lstStyle/>
          <a:p>
            <a:r>
              <a:rPr lang="en-US" sz="2400" dirty="0" smtClean="0"/>
              <a:t>Composed of one or more components</a:t>
            </a:r>
          </a:p>
          <a:p>
            <a:r>
              <a:rPr lang="en-US" sz="2400" dirty="0" smtClean="0"/>
              <a:t>Components may also be arrays or of a derived type</a:t>
            </a:r>
            <a:endParaRPr lang="en-US" sz="2400" dirty="0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600200" y="2057400"/>
            <a:ext cx="6418156" cy="397031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! Declaration of the type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/>
                <a:cs typeface="Courier New"/>
              </a:rPr>
              <a:t>particle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integer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: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: partID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   real, dimension(3) :: pos, vel, force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end type </a:t>
            </a:r>
            <a:r>
              <a:rPr lang="en-US" sz="1800" b="1" dirty="0" smtClean="0">
                <a:solidFill>
                  <a:srgbClr val="008000"/>
                </a:solidFill>
                <a:latin typeface="Courier New"/>
                <a:cs typeface="Courier New"/>
              </a:rPr>
              <a:t>particle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! Declaration of variables of a type</a:t>
            </a:r>
          </a:p>
          <a:p>
            <a:pPr>
              <a:buFontTx/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008000"/>
                </a:solidFill>
                <a:latin typeface="Courier New"/>
                <a:cs typeface="Courier New"/>
              </a:rPr>
              <a:t>particle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) :: p1, p2</a:t>
            </a:r>
            <a:endParaRPr lang="en-US" sz="1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! Usage</a:t>
            </a: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p1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partID = 1</a:t>
            </a: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p1%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pos    = 0.0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; p1%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vel = 0.0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; p1%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force = 0.0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p1%pos(1) = 1.5</a:t>
            </a:r>
            <a:endParaRPr lang="en-US" sz="1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p2 = p1</a:t>
            </a:r>
            <a:r>
              <a:rPr lang="en-US" sz="1800" b="1" dirty="0">
                <a:solidFill>
                  <a:srgbClr val="000000"/>
                </a:solidFill>
                <a:latin typeface="Courier New"/>
                <a:cs typeface="Courier New"/>
              </a:rPr>
              <a:t>; p2%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partID = 2</a:t>
            </a:r>
            <a:endParaRPr lang="en-US" sz="18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75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9738"/>
            <a:ext cx="8229600" cy="1143000"/>
          </a:xfrm>
        </p:spPr>
        <p:txBody>
          <a:bodyPr/>
          <a:lstStyle/>
          <a:p>
            <a:r>
              <a:rPr lang="en-US" dirty="0"/>
              <a:t>Derived Data Types and Structures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990600"/>
            <a:ext cx="9144000" cy="519321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structures can contain arrays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! and other structures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FF66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type data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integer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nx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ny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nz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            ! Number of points in X, Y and Z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real, dimension(10,10,10) :: value  ! 3D array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type data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FF0000"/>
                </a:solidFill>
                <a:latin typeface="Courier New" charset="0"/>
              </a:rPr>
              <a:t>type(data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)</a:t>
            </a: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:: set1, &amp;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            set2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type </a:t>
            </a:r>
            <a:r>
              <a:rPr lang="en-US" sz="1600" b="1" dirty="0" err="1" smtClean="0">
                <a:solidFill>
                  <a:srgbClr val="008000"/>
                </a:solidFill>
                <a:latin typeface="Courier New" charset="0"/>
              </a:rPr>
              <a:t>more_data</a:t>
            </a:r>
            <a:endParaRPr lang="en-US" sz="1600" b="1" dirty="0" smtClean="0">
              <a:solidFill>
                <a:srgbClr val="008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real, dimension(20,20) 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y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charset="0"/>
              </a:rPr>
              <a:t>type(data</a:t>
            </a:r>
            <a:r>
              <a:rPr lang="en-US" sz="1600" b="1" dirty="0" smtClean="0">
                <a:solidFill>
                  <a:srgbClr val="FF0000"/>
                </a:solidFill>
                <a:latin typeface="Courier New" charset="0"/>
              </a:rPr>
              <a:t>)</a:t>
            </a:r>
            <a:r>
              <a:rPr lang="en-US" sz="1600" b="1" dirty="0" smtClean="0">
                <a:solidFill>
                  <a:srgbClr val="FF6600"/>
                </a:solidFill>
                <a:latin typeface="Courier New" charset="0"/>
              </a:rPr>
              <a:t>           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::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d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end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type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more_data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8000"/>
                </a:solidFill>
                <a:latin typeface="Courier New" charset="0"/>
              </a:rPr>
              <a:t>type(more_data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:: more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set1%nx = 5; set2%value(1,1,1) = 7.3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more%y(1,1) = 5.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more%d%nx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7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more%d%value(2,4,5) = 7.3</a:t>
            </a:r>
          </a:p>
        </p:txBody>
      </p:sp>
    </p:spTree>
    <p:extLst>
      <p:ext uri="{BB962C8B-B14F-4D97-AF65-F5344CB8AC3E}">
        <p14:creationId xmlns:p14="http://schemas.microsoft.com/office/powerpoint/2010/main" val="39972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28671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Part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400" dirty="0" smtClean="0"/>
              <a:t>Control constructs</a:t>
            </a:r>
          </a:p>
          <a:p>
            <a:pPr marL="857250" lvl="1" indent="-457200"/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if, else if, else,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endif</a:t>
            </a:r>
            <a:endParaRPr lang="en-US" sz="2000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857250" lvl="1" indent="-457200"/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select case, case, end select</a:t>
            </a:r>
          </a:p>
          <a:p>
            <a:pPr marL="857250" lvl="1" indent="-457200"/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do, </a:t>
            </a:r>
            <a:r>
              <a:rPr lang="en-US" sz="20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enddo</a:t>
            </a:r>
            <a:r>
              <a:rPr lang="en-US" sz="2000" b="1" dirty="0" smtClean="0">
                <a:solidFill>
                  <a:schemeClr val="tx1"/>
                </a:solidFill>
                <a:latin typeface="Courier New"/>
                <a:cs typeface="Courier New"/>
              </a:rPr>
              <a:t>, cycle, exit</a:t>
            </a:r>
          </a:p>
          <a:p>
            <a:pPr marL="457200" indent="-457200"/>
            <a:r>
              <a:rPr lang="en-US" sz="2400" dirty="0" smtClean="0"/>
              <a:t>Arrays</a:t>
            </a:r>
          </a:p>
          <a:p>
            <a:pPr marL="857250" lvl="1" indent="-457200"/>
            <a:r>
              <a:rPr lang="en-US" sz="2000" dirty="0" smtClean="0"/>
              <a:t>static arrays, dimension</a:t>
            </a:r>
          </a:p>
          <a:p>
            <a:pPr marL="457200" indent="-457200"/>
            <a:r>
              <a:rPr lang="en-US" sz="2400" dirty="0" smtClean="0"/>
              <a:t>Subprograms</a:t>
            </a:r>
          </a:p>
          <a:p>
            <a:pPr marL="857250" lvl="1" indent="-457200"/>
            <a:r>
              <a:rPr lang="en-US" sz="2000" dirty="0" smtClean="0"/>
              <a:t>Functions and Subroutines</a:t>
            </a:r>
          </a:p>
          <a:p>
            <a:pPr marL="857250" lvl="1" indent="-457200">
              <a:buNone/>
            </a:pPr>
            <a:endParaRPr lang="en-US" sz="1600" dirty="0" smtClean="0"/>
          </a:p>
          <a:p>
            <a:pPr marL="457200" indent="-457200"/>
            <a:r>
              <a:rPr lang="en-US" sz="2400" dirty="0" smtClean="0"/>
              <a:t>Full story</a:t>
            </a:r>
          </a:p>
          <a:p>
            <a:pPr marL="857250" lvl="1" indent="-457200"/>
            <a:r>
              <a:rPr lang="en-US" sz="2000" dirty="0" smtClean="0"/>
              <a:t>Control constructs</a:t>
            </a:r>
          </a:p>
          <a:p>
            <a:pPr marL="857250" lvl="1" indent="-457200"/>
            <a:r>
              <a:rPr lang="en-US" sz="2000" dirty="0" smtClean="0"/>
              <a:t>Arrays</a:t>
            </a:r>
          </a:p>
          <a:p>
            <a:pPr marL="857250" lvl="1" indent="-457200"/>
            <a:r>
              <a:rPr lang="en-US" sz="2000" dirty="0" smtClean="0"/>
              <a:t>Structures</a:t>
            </a:r>
          </a:p>
          <a:p>
            <a:pPr marL="857250" lvl="1" indent="-457200"/>
            <a:r>
              <a:rPr lang="en-US" sz="2054" dirty="0" smtClean="0"/>
              <a:t>Subprograms: Functions and Subroutines</a:t>
            </a:r>
          </a:p>
          <a:p>
            <a:pPr marL="857250" lvl="1" indent="-457200"/>
            <a:endParaRPr lang="en-US" sz="1600" dirty="0" smtClean="0">
              <a:solidFill>
                <a:srgbClr val="002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1"/>
          </p:nvPr>
        </p:nvSpPr>
        <p:spPr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33400" indent="-53340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[label0:] if (logical expression) then</a:t>
            </a:r>
          </a:p>
          <a:p>
            <a:pPr marL="533400" indent="-53340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{if-block}</a:t>
            </a:r>
          </a:p>
          <a:p>
            <a:pPr marL="533400" indent="-53340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[else if (logical expression) then</a:t>
            </a:r>
          </a:p>
          <a:p>
            <a:pPr marL="533400" indent="-53340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{else-if-block}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]</a:t>
            </a:r>
          </a:p>
          <a:p>
            <a:pPr marL="533400" indent="-53340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[else</a:t>
            </a:r>
          </a:p>
          <a:p>
            <a:pPr marL="533400" indent="-53340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{else block}</a:t>
            </a: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]</a:t>
            </a:r>
          </a:p>
          <a:p>
            <a:pPr marL="533400" indent="-533400"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end if [label0]</a:t>
            </a:r>
            <a:endParaRPr lang="en-US" sz="20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4343400"/>
            <a:ext cx="8229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457200" indent="-457200">
              <a:buFont typeface="Arial"/>
              <a:buChar char="•"/>
              <a:defRPr sz="2400">
                <a:solidFill>
                  <a:srgbClr val="002868"/>
                </a:solidFill>
              </a:defRPr>
            </a:lvl1pPr>
          </a:lstStyle>
          <a:p>
            <a:r>
              <a:rPr lang="en-US" sz="2000" dirty="0"/>
              <a:t>Use labels in complicated (and/or long) if or do constructs</a:t>
            </a:r>
          </a:p>
          <a:p>
            <a:pPr lvl="1"/>
            <a:r>
              <a:rPr lang="en-US" sz="2000" dirty="0">
                <a:solidFill>
                  <a:srgbClr val="002868"/>
                </a:solidFill>
              </a:rPr>
              <a:t>In case that an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endif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2868"/>
                </a:solidFill>
              </a:rPr>
              <a:t>or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enddo</a:t>
            </a:r>
            <a:r>
              <a:rPr lang="en-US" sz="2000" dirty="0">
                <a:solidFill>
                  <a:srgbClr val="002868"/>
                </a:solidFill>
              </a:rPr>
              <a:t> is missing, the compiler will be able to tell which one is missing</a:t>
            </a:r>
          </a:p>
          <a:p>
            <a:r>
              <a:rPr lang="en-US" sz="2000" dirty="0"/>
              <a:t>Always indent code in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if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do</a:t>
            </a:r>
            <a:r>
              <a:rPr lang="en-US" sz="2000" dirty="0"/>
              <a:t> constructs</a:t>
            </a:r>
          </a:p>
        </p:txBody>
      </p:sp>
    </p:spTree>
    <p:extLst>
      <p:ext uri="{BB962C8B-B14F-4D97-AF65-F5344CB8AC3E}">
        <p14:creationId xmlns:p14="http://schemas.microsoft.com/office/powerpoint/2010/main" val="19503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2136338"/>
            <a:ext cx="3962400" cy="230832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real 	 :: x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omplex :: root</a:t>
            </a:r>
          </a:p>
          <a:p>
            <a:endParaRPr lang="en-US" b="1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imag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: if (x &lt; 0.0) then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root=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cmplx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(0.0,sqrt(-x))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else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root=cmplx(sqrt(x),0.0)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end if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imag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endParaRPr lang="en-US" dirty="0"/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4724400" y="2133600"/>
            <a:ext cx="4114800" cy="313932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integer :: n, factorial</a:t>
            </a:r>
          </a:p>
          <a:p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&lt; 0) 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print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"n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should be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positive"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exit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else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== 0) 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factorial=1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else if (n &gt;= 1) 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...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end if</a:t>
            </a:r>
          </a:p>
        </p:txBody>
      </p:sp>
      <p:sp>
        <p:nvSpPr>
          <p:cNvPr id="93190" name="Line 5"/>
          <p:cNvSpPr>
            <a:spLocks noChangeShapeType="1"/>
          </p:cNvSpPr>
          <p:nvPr/>
        </p:nvSpPr>
        <p:spPr bwMode="auto">
          <a:xfrm>
            <a:off x="228600" y="1752600"/>
            <a:ext cx="30480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191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152525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>
                <a:solidFill>
                  <a:srgbClr val="002868"/>
                </a:solidFill>
              </a:rPr>
              <a:t>optional label</a:t>
            </a:r>
            <a:r>
              <a:rPr lang="en-US" sz="1800" dirty="0" smtClean="0">
                <a:solidFill>
                  <a:srgbClr val="002868"/>
                </a:solidFill>
              </a:rPr>
              <a:t> </a:t>
            </a:r>
            <a:endParaRPr lang="en-US" sz="1800" dirty="0">
              <a:solidFill>
                <a:srgbClr val="0028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SELECT 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1"/>
          </p:nvPr>
        </p:nvSpPr>
        <p:spPr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[label:] select case (expression)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[case selector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block]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[case default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block]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end select [label]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380" y="4267200"/>
            <a:ext cx="7512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buFont typeface="Arial" charset="0"/>
              <a:buNone/>
              <a:defRPr sz="2800">
                <a:solidFill>
                  <a:srgbClr val="002868"/>
                </a:solidFill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expression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may be integer or character (or logical)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selector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is list of non-overlapping values  </a:t>
            </a:r>
          </a:p>
        </p:txBody>
      </p:sp>
    </p:spTree>
    <p:extLst>
      <p:ext uri="{BB962C8B-B14F-4D97-AF65-F5344CB8AC3E}">
        <p14:creationId xmlns:p14="http://schemas.microsoft.com/office/powerpoint/2010/main" val="3838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SELECT 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1"/>
          </p:nvPr>
        </p:nvSpPr>
        <p:spPr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select case (n)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case (:-1)    ! Range from smallest integer to -1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   print*, "n should be positive"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   exit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case (0:)     ! Range from 0 to largest integer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   factorial=1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800" b="1" i="1" dirty="0" smtClean="0">
                <a:solidFill>
                  <a:srgbClr val="000000"/>
                </a:solidFill>
                <a:latin typeface="Courier New" charset="0"/>
              </a:rPr>
              <a:t>&lt;factorial code&gt;</a:t>
            </a:r>
            <a:endParaRPr lang="en-US" sz="18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end select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DO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1"/>
          </p:nvPr>
        </p:nvSpPr>
        <p:spPr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[label:] do variable=expr1, expr2[, expr3]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block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      end do [label]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032" y="3880211"/>
            <a:ext cx="7535759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buFont typeface="Arial" charset="0"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z="2800" dirty="0"/>
              <a:t> 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variable</a:t>
            </a:r>
            <a:r>
              <a:rPr lang="en-US" sz="2800" dirty="0"/>
              <a:t> is a scalar integer variable</a:t>
            </a:r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expr1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expr2</a:t>
            </a:r>
            <a:r>
              <a:rPr lang="en-US" sz="2800" dirty="0"/>
              <a:t> &amp; </a:t>
            </a: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expr3</a:t>
            </a:r>
            <a:r>
              <a:rPr lang="en-US" sz="2800" dirty="0"/>
              <a:t> are integer expressions</a:t>
            </a:r>
          </a:p>
        </p:txBody>
      </p:sp>
    </p:spTree>
    <p:extLst>
      <p:ext uri="{BB962C8B-B14F-4D97-AF65-F5344CB8AC3E}">
        <p14:creationId xmlns:p14="http://schemas.microsoft.com/office/powerpoint/2010/main" val="20632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DO</a:t>
            </a:r>
            <a:endParaRPr lang="en-US" dirty="0"/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304800" y="3581400"/>
            <a:ext cx="4572000" cy="175432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</a:rPr>
              <a:t>dotp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 = 0.0</a:t>
            </a:r>
            <a:endParaRPr lang="en-US" sz="1800" b="1" dirty="0">
              <a:solidFill>
                <a:srgbClr val="000000"/>
              </a:solidFill>
              <a:latin typeface="Courier New" charset="0"/>
            </a:endParaRP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do i=1,n,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3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</a:rPr>
              <a:t>dotp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</a:rPr>
              <a:t>dotp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+a(i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)  *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</a:rPr>
              <a:t>b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</a:rPr>
              <a:t>dotp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 = dotp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+a(i+1)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* b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(i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+1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</a:rPr>
              <a:t>dotp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 = dotp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+a(i+2)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</a:rPr>
              <a:t>* b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(i+2)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end do</a:t>
            </a:r>
          </a:p>
        </p:txBody>
      </p:sp>
      <p:sp>
        <p:nvSpPr>
          <p:cNvPr id="101382" name="Text Box 5"/>
          <p:cNvSpPr txBox="1">
            <a:spLocks noChangeArrowheads="1"/>
          </p:cNvSpPr>
          <p:nvPr/>
        </p:nvSpPr>
        <p:spPr bwMode="auto">
          <a:xfrm>
            <a:off x="3962400" y="1828800"/>
            <a:ext cx="5181600" cy="96949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900" dirty="0" smtClean="0"/>
              <a:t> when </a:t>
            </a:r>
            <a:r>
              <a:rPr lang="en-US" sz="1900" b="1" dirty="0">
                <a:latin typeface="Courier New"/>
                <a:cs typeface="Courier New"/>
              </a:rPr>
              <a:t>n</a:t>
            </a:r>
            <a:r>
              <a:rPr lang="en-US" sz="1900" dirty="0"/>
              <a:t>&lt;</a:t>
            </a:r>
            <a:r>
              <a:rPr lang="en-US" sz="1900" dirty="0" smtClean="0"/>
              <a:t>=1, </a:t>
            </a:r>
            <a:r>
              <a:rPr lang="en-US" sz="1900" dirty="0"/>
              <a:t>loop is not executed </a:t>
            </a:r>
            <a:endParaRPr lang="en-US" sz="1900" dirty="0" smtClean="0"/>
          </a:p>
          <a:p>
            <a:pPr>
              <a:buFont typeface="Arial"/>
              <a:buChar char="•"/>
            </a:pPr>
            <a:r>
              <a:rPr lang="en-US" sz="1900" dirty="0" smtClean="0"/>
              <a:t> lower </a:t>
            </a:r>
            <a:r>
              <a:rPr lang="en-US" sz="1900" dirty="0"/>
              <a:t>and upper limits could be any valid</a:t>
            </a:r>
            <a:r>
              <a:rPr lang="en-US" sz="1900" dirty="0" smtClean="0"/>
              <a:t> 	expression </a:t>
            </a:r>
            <a:r>
              <a:rPr lang="en-US" sz="1900" dirty="0"/>
              <a:t>that evaluates to an integer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029200" y="4038600"/>
            <a:ext cx="3749744" cy="67710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buFont typeface="Arial"/>
              <a:buChar char="•"/>
              <a:defRPr sz="1900"/>
            </a:lvl1pPr>
          </a:lstStyle>
          <a:p>
            <a:r>
              <a:rPr lang="en-US" dirty="0"/>
              <a:t> this is an example of loop unrolling</a:t>
            </a:r>
          </a:p>
          <a:p>
            <a:r>
              <a:rPr lang="en-US" dirty="0"/>
              <a:t> assumes </a:t>
            </a:r>
            <a:r>
              <a:rPr lang="en-US" b="1" dirty="0" err="1">
                <a:latin typeface="Courier New"/>
                <a:cs typeface="Courier New"/>
              </a:rPr>
              <a:t>n</a:t>
            </a:r>
            <a:r>
              <a:rPr lang="en-US" dirty="0"/>
              <a:t> is divisible by 3</a:t>
            </a:r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 flipH="1">
            <a:off x="1828800" y="3429000"/>
            <a:ext cx="3657600" cy="685800"/>
          </a:xfrm>
          <a:prstGeom prst="line">
            <a:avLst/>
          </a:prstGeom>
          <a:noFill/>
          <a:ln w="19050">
            <a:solidFill>
              <a:srgbClr val="00286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5410200" y="3124200"/>
            <a:ext cx="24444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2868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1800" dirty="0">
                <a:solidFill>
                  <a:srgbClr val="002868"/>
                </a:solidFill>
              </a:rPr>
              <a:t>stride</a:t>
            </a:r>
            <a:r>
              <a:rPr lang="en-US" sz="1800" dirty="0" smtClean="0">
                <a:solidFill>
                  <a:srgbClr val="002868"/>
                </a:solidFill>
              </a:rPr>
              <a:t> of </a:t>
            </a:r>
            <a:r>
              <a:rPr lang="en-US" sz="1800" dirty="0">
                <a:solidFill>
                  <a:srgbClr val="002868"/>
                </a:solidFill>
              </a:rPr>
              <a:t>3.</a:t>
            </a:r>
            <a:r>
              <a:rPr lang="en-US" sz="1800" dirty="0" smtClean="0">
                <a:solidFill>
                  <a:srgbClr val="002868"/>
                </a:solidFill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800" dirty="0" smtClean="0">
                <a:solidFill>
                  <a:srgbClr val="002868"/>
                </a:solidFill>
              </a:rPr>
              <a:t>stride</a:t>
            </a:r>
            <a:r>
              <a:rPr lang="en-US" sz="1800" dirty="0">
                <a:solidFill>
                  <a:srgbClr val="002868"/>
                </a:solidFill>
              </a:rPr>
              <a:t>=</a:t>
            </a:r>
            <a:r>
              <a:rPr lang="en-US" sz="1800" dirty="0" smtClean="0">
                <a:solidFill>
                  <a:srgbClr val="002868"/>
                </a:solidFill>
              </a:rPr>
              <a:t>1, if </a:t>
            </a:r>
            <a:r>
              <a:rPr lang="en-US" sz="1800" dirty="0">
                <a:solidFill>
                  <a:srgbClr val="002868"/>
                </a:solidFill>
              </a:rPr>
              <a:t>not </a:t>
            </a:r>
            <a:r>
              <a:rPr lang="en-US" sz="1800" dirty="0" smtClean="0">
                <a:solidFill>
                  <a:srgbClr val="002868"/>
                </a:solidFill>
              </a:rPr>
              <a:t>specified </a:t>
            </a:r>
            <a:endParaRPr lang="en-US" sz="1800" dirty="0">
              <a:solidFill>
                <a:srgbClr val="00286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674673"/>
            <a:ext cx="3429000" cy="120032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indent="-342900">
              <a:lnSpc>
                <a:spcPct val="100000"/>
              </a:lnSpc>
              <a:buFontTx/>
              <a:buNone/>
              <a:defRPr b="1">
                <a:solidFill>
                  <a:srgbClr val="000000"/>
                </a:solidFill>
                <a:latin typeface="Courier New" charset="0"/>
              </a:defRPr>
            </a:lvl1pPr>
          </a:lstStyle>
          <a:p>
            <a:r>
              <a:rPr lang="en-US" dirty="0"/>
              <a:t>factorial=1</a:t>
            </a:r>
          </a:p>
          <a:p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=2,n</a:t>
            </a:r>
          </a:p>
          <a:p>
            <a:r>
              <a:rPr lang="en-US" dirty="0"/>
              <a:t>  factorial=factorial*i</a:t>
            </a:r>
          </a:p>
          <a:p>
            <a:r>
              <a:rPr lang="en-US" dirty="0"/>
              <a:t>end do</a:t>
            </a:r>
          </a:p>
        </p:txBody>
      </p:sp>
    </p:spTree>
    <p:extLst>
      <p:ext uri="{BB962C8B-B14F-4D97-AF65-F5344CB8AC3E}">
        <p14:creationId xmlns:p14="http://schemas.microsoft.com/office/powerpoint/2010/main" val="38234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447800"/>
            <a:ext cx="4343400" cy="319882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program average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real :: a,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b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, sum, average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 = 3.4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b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4.5</a:t>
            </a:r>
          </a:p>
          <a:p>
            <a:pPr>
              <a:lnSpc>
                <a:spcPct val="9000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ourier New" charset="0"/>
              </a:rPr>
              <a:t>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= 5.6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sum     = a + b + c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average = sum / 3.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print *, sum, average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end program</a:t>
            </a:r>
            <a:endParaRPr lang="en-US" sz="16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1371600"/>
            <a:ext cx="4267200" cy="218521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868"/>
                </a:solidFill>
              </a:rPr>
              <a:t>This works to calculate the average of 3 variables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), </a:t>
            </a:r>
            <a:r>
              <a:rPr lang="en-US" sz="2000" dirty="0" smtClean="0">
                <a:solidFill>
                  <a:srgbClr val="002868"/>
                </a:solidFill>
              </a:rPr>
              <a:t>but …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rgbClr val="002868"/>
                </a:solidFill>
              </a:rPr>
              <a:t>How would we deal with an example that has more than 3 variables, say 100?</a:t>
            </a:r>
          </a:p>
          <a:p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953000"/>
            <a:ext cx="4343400" cy="7612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13.5000, 4.500000</a:t>
            </a:r>
          </a:p>
          <a:p>
            <a:pPr>
              <a:lnSpc>
                <a:spcPct val="90000"/>
              </a:lnSpc>
            </a:pP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inal Master Template Cl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1427</Words>
  <Application>Microsoft Office PowerPoint</Application>
  <PresentationFormat>On-screen Show (4:3)</PresentationFormat>
  <Paragraphs>327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1_Office Theme</vt:lpstr>
      <vt:lpstr>Final Master Template Clean</vt:lpstr>
      <vt:lpstr>Introduction to Scientific Programming</vt:lpstr>
      <vt:lpstr>Fortran Part 2</vt:lpstr>
      <vt:lpstr>IF</vt:lpstr>
      <vt:lpstr>IF</vt:lpstr>
      <vt:lpstr>SELECT CASE</vt:lpstr>
      <vt:lpstr>SELECT CASE</vt:lpstr>
      <vt:lpstr>DO</vt:lpstr>
      <vt:lpstr>DO</vt:lpstr>
      <vt:lpstr>Arrays</vt:lpstr>
      <vt:lpstr>Arrays</vt:lpstr>
      <vt:lpstr>Computer Architecture: Memory</vt:lpstr>
      <vt:lpstr>Arrays</vt:lpstr>
      <vt:lpstr>Multi-Dimensional Arrays</vt:lpstr>
      <vt:lpstr>Arrays</vt:lpstr>
      <vt:lpstr>Derived Data Types and Structures</vt:lpstr>
      <vt:lpstr>Derived Data Types and Structures</vt:lpstr>
      <vt:lpstr>Derived Data Types - Structures</vt:lpstr>
      <vt:lpstr>Derived Data Types and Structures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Scientific Programming</dc:title>
  <dc:creator>Steven Kantner</dc:creator>
  <cp:lastModifiedBy>Steven Kantner</cp:lastModifiedBy>
  <cp:revision>18</cp:revision>
  <cp:lastPrinted>2014-02-20T17:32:56Z</cp:lastPrinted>
  <dcterms:created xsi:type="dcterms:W3CDTF">2013-10-11T21:14:40Z</dcterms:created>
  <dcterms:modified xsi:type="dcterms:W3CDTF">2014-05-22T20:35:07Z</dcterms:modified>
</cp:coreProperties>
</file>