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sldIdLst>
    <p:sldId id="256" r:id="rId2"/>
    <p:sldId id="294" r:id="rId3"/>
    <p:sldId id="296" r:id="rId4"/>
    <p:sldId id="295" r:id="rId5"/>
    <p:sldId id="260" r:id="rId6"/>
    <p:sldId id="267" r:id="rId7"/>
    <p:sldId id="266" r:id="rId8"/>
    <p:sldId id="297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6" r:id="rId17"/>
    <p:sldId id="277" r:id="rId18"/>
    <p:sldId id="284" r:id="rId19"/>
    <p:sldId id="285" r:id="rId20"/>
    <p:sldId id="286" r:id="rId21"/>
    <p:sldId id="301" r:id="rId22"/>
    <p:sldId id="302" r:id="rId23"/>
    <p:sldId id="271" r:id="rId24"/>
    <p:sldId id="287" r:id="rId25"/>
    <p:sldId id="288" r:id="rId26"/>
    <p:sldId id="279" r:id="rId27"/>
    <p:sldId id="303" r:id="rId28"/>
    <p:sldId id="289" r:id="rId29"/>
    <p:sldId id="292" r:id="rId30"/>
    <p:sldId id="298" r:id="rId31"/>
    <p:sldId id="299" r:id="rId32"/>
    <p:sldId id="300" r:id="rId33"/>
    <p:sldId id="290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00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4" autoAdjust="0"/>
    <p:restoredTop sz="99474" autoAdjust="0"/>
  </p:normalViewPr>
  <p:slideViewPr>
    <p:cSldViewPr>
      <p:cViewPr>
        <p:scale>
          <a:sx n="80" d="100"/>
          <a:sy n="80" d="100"/>
        </p:scale>
        <p:origin x="-22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0AC311-5B03-4F3D-84C9-049D587B7B5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B9927B-C918-42D0-959D-99FD9810C27E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j-lt"/>
            </a:rPr>
            <a:t>Undergraduate</a:t>
          </a:r>
          <a:endParaRPr lang="en-US" sz="1600" b="1" dirty="0">
            <a:solidFill>
              <a:schemeClr val="tx1"/>
            </a:solidFill>
            <a:latin typeface="+mj-lt"/>
          </a:endParaRPr>
        </a:p>
      </dgm:t>
    </dgm:pt>
    <dgm:pt modelId="{3CB997FA-06C9-49B1-B66B-CF349D3A8AC2}" type="parTrans" cxnId="{AD372050-5681-4AC6-8196-9A9402D80059}">
      <dgm:prSet/>
      <dgm:spPr/>
      <dgm:t>
        <a:bodyPr/>
        <a:lstStyle/>
        <a:p>
          <a:endParaRPr lang="en-US"/>
        </a:p>
      </dgm:t>
    </dgm:pt>
    <dgm:pt modelId="{03AE81EF-5930-4F56-92AF-CBE269E400C7}" type="sibTrans" cxnId="{AD372050-5681-4AC6-8196-9A9402D80059}">
      <dgm:prSet/>
      <dgm:spPr/>
      <dgm:t>
        <a:bodyPr/>
        <a:lstStyle/>
        <a:p>
          <a:endParaRPr lang="en-US"/>
        </a:p>
      </dgm:t>
    </dgm:pt>
    <dgm:pt modelId="{94298637-BCF0-4D7B-AC85-33142AF4E55C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j-lt"/>
            </a:rPr>
            <a:t>Masters</a:t>
          </a:r>
          <a:endParaRPr lang="en-US" sz="1600" b="1" dirty="0">
            <a:solidFill>
              <a:schemeClr val="tx1"/>
            </a:solidFill>
            <a:latin typeface="+mj-lt"/>
          </a:endParaRPr>
        </a:p>
      </dgm:t>
    </dgm:pt>
    <dgm:pt modelId="{6A90397D-7E67-4FEE-ACA9-3BF9C13ADDE9}" type="parTrans" cxnId="{C7EF93E7-19FF-488D-8848-3E2F999F5622}">
      <dgm:prSet/>
      <dgm:spPr/>
      <dgm:t>
        <a:bodyPr/>
        <a:lstStyle/>
        <a:p>
          <a:endParaRPr lang="en-US"/>
        </a:p>
      </dgm:t>
    </dgm:pt>
    <dgm:pt modelId="{422B611F-1607-4FA4-9D8C-2DF6D5BBEB35}" type="sibTrans" cxnId="{C7EF93E7-19FF-488D-8848-3E2F999F5622}">
      <dgm:prSet/>
      <dgm:spPr/>
      <dgm:t>
        <a:bodyPr/>
        <a:lstStyle/>
        <a:p>
          <a:endParaRPr lang="en-US"/>
        </a:p>
      </dgm:t>
    </dgm:pt>
    <dgm:pt modelId="{3C9A69AC-133E-4855-B26D-9FEE8CB8D953}">
      <dgm:prSet custT="1"/>
      <dgm:spPr/>
      <dgm:t>
        <a:bodyPr/>
        <a:lstStyle/>
        <a:p>
          <a:r>
            <a:rPr lang="en-US" sz="1400" dirty="0" smtClean="0">
              <a:latin typeface="+mj-lt"/>
            </a:rPr>
            <a:t>Completed first course with a passing grade and has at least one additional quarter of registration, and</a:t>
          </a:r>
          <a:endParaRPr lang="en-US" sz="1400" dirty="0">
            <a:latin typeface="+mj-lt"/>
          </a:endParaRPr>
        </a:p>
      </dgm:t>
    </dgm:pt>
    <dgm:pt modelId="{A5AB7CD2-2317-480B-89AE-3A99E734C262}" type="parTrans" cxnId="{915DF0DE-151C-4046-B046-75DA0508EB0D}">
      <dgm:prSet/>
      <dgm:spPr/>
      <dgm:t>
        <a:bodyPr/>
        <a:lstStyle/>
        <a:p>
          <a:endParaRPr lang="en-US"/>
        </a:p>
      </dgm:t>
    </dgm:pt>
    <dgm:pt modelId="{AD95E035-2248-4392-9F60-3DCDD65D7324}" type="sibTrans" cxnId="{915DF0DE-151C-4046-B046-75DA0508EB0D}">
      <dgm:prSet/>
      <dgm:spPr/>
      <dgm:t>
        <a:bodyPr/>
        <a:lstStyle/>
        <a:p>
          <a:endParaRPr lang="en-US"/>
        </a:p>
      </dgm:t>
    </dgm:pt>
    <dgm:pt modelId="{DEBF1341-1FFD-4D3B-A9C3-855F33D0F418}">
      <dgm:prSet custT="1"/>
      <dgm:spPr/>
      <dgm:t>
        <a:bodyPr/>
        <a:lstStyle/>
        <a:p>
          <a:r>
            <a:rPr lang="en-US" sz="1400" dirty="0" smtClean="0">
              <a:latin typeface="+mj-lt"/>
            </a:rPr>
            <a:t>Have cumulative GPA  greater  than  or equal to 2.00, and </a:t>
          </a:r>
          <a:endParaRPr lang="en-US" sz="1400" dirty="0">
            <a:latin typeface="+mj-lt"/>
          </a:endParaRPr>
        </a:p>
      </dgm:t>
    </dgm:pt>
    <dgm:pt modelId="{FB054CF3-17D4-47DE-A521-6CB705BA9C97}" type="parTrans" cxnId="{1F7E0591-1BA9-4CB3-ACFE-B9EABF17D3A7}">
      <dgm:prSet/>
      <dgm:spPr/>
      <dgm:t>
        <a:bodyPr/>
        <a:lstStyle/>
        <a:p>
          <a:endParaRPr lang="en-US"/>
        </a:p>
      </dgm:t>
    </dgm:pt>
    <dgm:pt modelId="{A8FF0D3E-36B2-4072-861B-3A00A665A5AE}" type="sibTrans" cxnId="{1F7E0591-1BA9-4CB3-ACFE-B9EABF17D3A7}">
      <dgm:prSet/>
      <dgm:spPr/>
      <dgm:t>
        <a:bodyPr/>
        <a:lstStyle/>
        <a:p>
          <a:endParaRPr lang="en-US"/>
        </a:p>
      </dgm:t>
    </dgm:pt>
    <dgm:pt modelId="{0117E1E8-D350-4911-903D-EC510B424D3D}">
      <dgm:prSet custT="1"/>
      <dgm:spPr/>
      <dgm:t>
        <a:bodyPr/>
        <a:lstStyle/>
        <a:p>
          <a:r>
            <a:rPr lang="en-US" sz="1400" dirty="0" smtClean="0">
              <a:latin typeface="+mj-lt"/>
            </a:rPr>
            <a:t>Have cumulative earned credits equal to or  above 50</a:t>
          </a:r>
          <a:r>
            <a:rPr lang="en-US" sz="1400" baseline="30000" dirty="0" smtClean="0">
              <a:latin typeface="+mj-lt"/>
            </a:rPr>
            <a:t>th</a:t>
          </a:r>
          <a:r>
            <a:rPr lang="en-US" sz="1400" dirty="0" smtClean="0">
              <a:latin typeface="+mj-lt"/>
            </a:rPr>
            <a:t> percentile value (~13 credits) of  their cohort class. This takes approximately five quarters. </a:t>
          </a:r>
          <a:endParaRPr lang="en-US" sz="1400" dirty="0">
            <a:latin typeface="+mj-lt"/>
          </a:endParaRPr>
        </a:p>
      </dgm:t>
    </dgm:pt>
    <dgm:pt modelId="{47B466CF-8E7D-4DE9-8593-37CD4AC32546}" type="parTrans" cxnId="{FE9E61E6-6AD5-45DB-A552-1D0F1529834F}">
      <dgm:prSet/>
      <dgm:spPr/>
      <dgm:t>
        <a:bodyPr/>
        <a:lstStyle/>
        <a:p>
          <a:endParaRPr lang="en-US"/>
        </a:p>
      </dgm:t>
    </dgm:pt>
    <dgm:pt modelId="{81CE29A5-7588-4645-BEB3-FFBED89E5EFC}" type="sibTrans" cxnId="{FE9E61E6-6AD5-45DB-A552-1D0F1529834F}">
      <dgm:prSet/>
      <dgm:spPr/>
      <dgm:t>
        <a:bodyPr/>
        <a:lstStyle/>
        <a:p>
          <a:endParaRPr lang="en-US"/>
        </a:p>
      </dgm:t>
    </dgm:pt>
    <dgm:pt modelId="{D92ABAF0-DBCA-4B48-B6B3-8449AED3BC0F}">
      <dgm:prSet custT="1"/>
      <dgm:spPr/>
      <dgm:t>
        <a:bodyPr/>
        <a:lstStyle/>
        <a:p>
          <a:r>
            <a:rPr lang="en-US" sz="1400" dirty="0" smtClean="0">
              <a:latin typeface="+mj-lt"/>
            </a:rPr>
            <a:t>Have cumulative GPA  greater than  or equal to 3.00, and</a:t>
          </a:r>
          <a:endParaRPr lang="en-US" sz="1400" dirty="0">
            <a:latin typeface="+mj-lt"/>
          </a:endParaRPr>
        </a:p>
      </dgm:t>
    </dgm:pt>
    <dgm:pt modelId="{62F34479-B8A9-4620-BA44-FC295E1D336A}" type="parTrans" cxnId="{81607384-8E31-4FB3-81A0-6DAD240CF38B}">
      <dgm:prSet/>
      <dgm:spPr/>
      <dgm:t>
        <a:bodyPr/>
        <a:lstStyle/>
        <a:p>
          <a:endParaRPr lang="en-US"/>
        </a:p>
      </dgm:t>
    </dgm:pt>
    <dgm:pt modelId="{09461CA7-65C4-4C01-8A0F-257B9C7DFFC6}" type="sibTrans" cxnId="{81607384-8E31-4FB3-81A0-6DAD240CF38B}">
      <dgm:prSet/>
      <dgm:spPr/>
      <dgm:t>
        <a:bodyPr/>
        <a:lstStyle/>
        <a:p>
          <a:endParaRPr lang="en-US"/>
        </a:p>
      </dgm:t>
    </dgm:pt>
    <dgm:pt modelId="{911E1A4E-1C57-4C5A-8739-10DD0A179972}">
      <dgm:prSet phldrT="[Text]" custT="1"/>
      <dgm:spPr/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+mj-lt"/>
            </a:rPr>
            <a:t>Doctorate/PhD</a:t>
          </a:r>
          <a:endParaRPr lang="en-US" sz="1600" b="1" dirty="0">
            <a:solidFill>
              <a:schemeClr val="tx1"/>
            </a:solidFill>
            <a:latin typeface="+mj-lt"/>
          </a:endParaRPr>
        </a:p>
      </dgm:t>
    </dgm:pt>
    <dgm:pt modelId="{0E39CD18-6352-455E-A46D-7160D7B25EA6}" type="sibTrans" cxnId="{B42E6736-F676-493F-ADAB-2981C5AECE35}">
      <dgm:prSet/>
      <dgm:spPr/>
      <dgm:t>
        <a:bodyPr/>
        <a:lstStyle/>
        <a:p>
          <a:endParaRPr lang="en-US"/>
        </a:p>
      </dgm:t>
    </dgm:pt>
    <dgm:pt modelId="{472C40D5-F61C-4890-A0F2-C92CF6672A30}" type="parTrans" cxnId="{B42E6736-F676-493F-ADAB-2981C5AECE35}">
      <dgm:prSet/>
      <dgm:spPr/>
      <dgm:t>
        <a:bodyPr/>
        <a:lstStyle/>
        <a:p>
          <a:endParaRPr lang="en-US"/>
        </a:p>
      </dgm:t>
    </dgm:pt>
    <dgm:pt modelId="{93075A18-71D3-4550-989F-6F64A26DF802}">
      <dgm:prSet custT="1"/>
      <dgm:spPr/>
      <dgm:t>
        <a:bodyPr/>
        <a:lstStyle/>
        <a:p>
          <a:r>
            <a:rPr lang="en-US" sz="1400" dirty="0" smtClean="0">
              <a:latin typeface="+mj-lt"/>
            </a:rPr>
            <a:t>Have cumulative GPA  greater than  or equal to 3.00, and</a:t>
          </a:r>
          <a:endParaRPr lang="en-US" sz="1400" dirty="0">
            <a:latin typeface="+mj-lt"/>
          </a:endParaRPr>
        </a:p>
      </dgm:t>
    </dgm:pt>
    <dgm:pt modelId="{760E31F9-DDD9-4BE1-A09E-CAD521C4C5BD}" type="parTrans" cxnId="{16E0FEE5-2347-4F7D-8227-48FF328F0F43}">
      <dgm:prSet/>
      <dgm:spPr/>
      <dgm:t>
        <a:bodyPr/>
        <a:lstStyle/>
        <a:p>
          <a:endParaRPr lang="en-US"/>
        </a:p>
      </dgm:t>
    </dgm:pt>
    <dgm:pt modelId="{6AABAF11-874A-453B-A158-2756A6E90F54}" type="sibTrans" cxnId="{16E0FEE5-2347-4F7D-8227-48FF328F0F43}">
      <dgm:prSet/>
      <dgm:spPr/>
      <dgm:t>
        <a:bodyPr/>
        <a:lstStyle/>
        <a:p>
          <a:endParaRPr lang="en-US"/>
        </a:p>
      </dgm:t>
    </dgm:pt>
    <dgm:pt modelId="{843DF47A-563C-42A0-991C-A224A7B2A10C}">
      <dgm:prSet custT="1"/>
      <dgm:spPr/>
      <dgm:t>
        <a:bodyPr/>
        <a:lstStyle/>
        <a:p>
          <a:r>
            <a:rPr lang="en-US" sz="1400" dirty="0" smtClean="0">
              <a:latin typeface="+mj-lt"/>
            </a:rPr>
            <a:t>Have cumulative earned credits equal to or  above 50</a:t>
          </a:r>
          <a:r>
            <a:rPr lang="en-US" sz="1400" baseline="30000" dirty="0" smtClean="0">
              <a:latin typeface="+mj-lt"/>
            </a:rPr>
            <a:t>th</a:t>
          </a:r>
          <a:r>
            <a:rPr lang="en-US" sz="1400" dirty="0" smtClean="0">
              <a:latin typeface="+mj-lt"/>
            </a:rPr>
            <a:t> percentile value (~14 credits) of  their cohort class. This takes approximately five quarters. </a:t>
          </a:r>
          <a:endParaRPr lang="en-US" sz="1400" dirty="0">
            <a:latin typeface="+mj-lt"/>
          </a:endParaRPr>
        </a:p>
      </dgm:t>
    </dgm:pt>
    <dgm:pt modelId="{5F90B247-678F-4620-BB27-3646F0D2F2E8}" type="parTrans" cxnId="{D35A130A-E3B9-4C4C-832E-763153533245}">
      <dgm:prSet/>
      <dgm:spPr/>
      <dgm:t>
        <a:bodyPr/>
        <a:lstStyle/>
        <a:p>
          <a:endParaRPr lang="en-US"/>
        </a:p>
      </dgm:t>
    </dgm:pt>
    <dgm:pt modelId="{55D3099D-1114-4216-960C-0087C6AAFE15}" type="sibTrans" cxnId="{D35A130A-E3B9-4C4C-832E-763153533245}">
      <dgm:prSet/>
      <dgm:spPr/>
      <dgm:t>
        <a:bodyPr/>
        <a:lstStyle/>
        <a:p>
          <a:endParaRPr lang="en-US"/>
        </a:p>
      </dgm:t>
    </dgm:pt>
    <dgm:pt modelId="{D7E458F9-7DDF-4883-83C9-BC9AFBF6D1A2}">
      <dgm:prSet custT="1"/>
      <dgm:spPr/>
      <dgm:t>
        <a:bodyPr/>
        <a:lstStyle/>
        <a:p>
          <a:r>
            <a:rPr lang="en-US" sz="1400" dirty="0" smtClean="0">
              <a:latin typeface="+mj-lt"/>
            </a:rPr>
            <a:t>Have cumulative earned credits equal to or  above 50</a:t>
          </a:r>
          <a:r>
            <a:rPr lang="en-US" sz="1400" baseline="30000" dirty="0" smtClean="0">
              <a:latin typeface="+mj-lt"/>
            </a:rPr>
            <a:t>th</a:t>
          </a:r>
          <a:r>
            <a:rPr lang="en-US" sz="1400" dirty="0" smtClean="0">
              <a:latin typeface="+mj-lt"/>
            </a:rPr>
            <a:t> percentile value (~10 credits) of  their cohort class. This takes approximately five quarters. </a:t>
          </a:r>
          <a:endParaRPr lang="en-US" sz="1400" dirty="0">
            <a:latin typeface="+mj-lt"/>
          </a:endParaRPr>
        </a:p>
      </dgm:t>
    </dgm:pt>
    <dgm:pt modelId="{31D3AF0B-CEA9-4DAD-B8E5-627D84505180}" type="parTrans" cxnId="{4B72583E-0537-49F8-9BBB-75E586021913}">
      <dgm:prSet/>
      <dgm:spPr/>
      <dgm:t>
        <a:bodyPr/>
        <a:lstStyle/>
        <a:p>
          <a:endParaRPr lang="en-US"/>
        </a:p>
      </dgm:t>
    </dgm:pt>
    <dgm:pt modelId="{137D4366-D0BF-45CF-B0A1-4DEA2FF36FC7}" type="sibTrans" cxnId="{4B72583E-0537-49F8-9BBB-75E586021913}">
      <dgm:prSet/>
      <dgm:spPr/>
      <dgm:t>
        <a:bodyPr/>
        <a:lstStyle/>
        <a:p>
          <a:endParaRPr lang="en-US"/>
        </a:p>
      </dgm:t>
    </dgm:pt>
    <dgm:pt modelId="{28BEAB05-3D66-4583-BE0E-1DDC25C995D8}" type="pres">
      <dgm:prSet presAssocID="{5F0AC311-5B03-4F3D-84C9-049D587B7B5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137297F-A5A9-4538-93D2-F5621DF69A56}" type="pres">
      <dgm:prSet presAssocID="{34B9927B-C918-42D0-959D-99FD9810C27E}" presName="parentLin" presStyleCnt="0"/>
      <dgm:spPr/>
    </dgm:pt>
    <dgm:pt modelId="{9EE02399-ABE4-4F19-A08E-91178C739E64}" type="pres">
      <dgm:prSet presAssocID="{34B9927B-C918-42D0-959D-99FD9810C27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8DB49FC-253F-4744-8CE3-C62A6DD4F7E3}" type="pres">
      <dgm:prSet presAssocID="{34B9927B-C918-42D0-959D-99FD9810C27E}" presName="parentText" presStyleLbl="node1" presStyleIdx="0" presStyleCnt="3" custScaleY="42722" custLinFactNeighborX="9091" custLinFactNeighborY="100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E1C7A-DDD9-41C1-89B3-BC6B75C0D6AA}" type="pres">
      <dgm:prSet presAssocID="{34B9927B-C918-42D0-959D-99FD9810C27E}" presName="negativeSpace" presStyleCnt="0"/>
      <dgm:spPr/>
    </dgm:pt>
    <dgm:pt modelId="{A10F4342-8954-4C5F-8827-0844680FF6BD}" type="pres">
      <dgm:prSet presAssocID="{34B9927B-C918-42D0-959D-99FD9810C27E}" presName="childText" presStyleLbl="conFgAcc1" presStyleIdx="0" presStyleCnt="3" custScaleY="99786" custLinFactNeighborY="-314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BB1FFD-F90E-44AD-A008-20F5063EE826}" type="pres">
      <dgm:prSet presAssocID="{03AE81EF-5930-4F56-92AF-CBE269E400C7}" presName="spaceBetweenRectangles" presStyleCnt="0"/>
      <dgm:spPr/>
    </dgm:pt>
    <dgm:pt modelId="{DD8E1D78-F5B2-4461-8C65-09BA56446FD1}" type="pres">
      <dgm:prSet presAssocID="{94298637-BCF0-4D7B-AC85-33142AF4E55C}" presName="parentLin" presStyleCnt="0"/>
      <dgm:spPr/>
    </dgm:pt>
    <dgm:pt modelId="{4AD3EA9D-F31C-4CA8-A4D2-D167E80DACBF}" type="pres">
      <dgm:prSet presAssocID="{94298637-BCF0-4D7B-AC85-33142AF4E55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D2276A6-124B-43E9-A519-FCDB2827CB8A}" type="pres">
      <dgm:prSet presAssocID="{94298637-BCF0-4D7B-AC85-33142AF4E55C}" presName="parentText" presStyleLbl="node1" presStyleIdx="1" presStyleCnt="3" custScaleX="102208" custScaleY="46352" custLinFactNeighborX="-9091" custLinFactNeighborY="64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93C7C-4C11-436C-971F-4BAD72DC2786}" type="pres">
      <dgm:prSet presAssocID="{94298637-BCF0-4D7B-AC85-33142AF4E55C}" presName="negativeSpace" presStyleCnt="0"/>
      <dgm:spPr/>
    </dgm:pt>
    <dgm:pt modelId="{397EE44B-FAAF-4A0F-89FC-CD30C80AB9B4}" type="pres">
      <dgm:prSet presAssocID="{94298637-BCF0-4D7B-AC85-33142AF4E55C}" presName="childText" presStyleLbl="conFgAcc1" presStyleIdx="1" presStyleCnt="3" custScaleY="117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2E0B-7CF5-4EB9-B6DA-C8419C04A595}" type="pres">
      <dgm:prSet presAssocID="{422B611F-1607-4FA4-9D8C-2DF6D5BBEB35}" presName="spaceBetweenRectangles" presStyleCnt="0"/>
      <dgm:spPr/>
    </dgm:pt>
    <dgm:pt modelId="{C56F6543-60F7-4698-BD72-50A263967A50}" type="pres">
      <dgm:prSet presAssocID="{911E1A4E-1C57-4C5A-8739-10DD0A179972}" presName="parentLin" presStyleCnt="0"/>
      <dgm:spPr/>
    </dgm:pt>
    <dgm:pt modelId="{9800E82D-C08F-4250-A6E0-3D6FE1A12051}" type="pres">
      <dgm:prSet presAssocID="{911E1A4E-1C57-4C5A-8739-10DD0A179972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D4A614A-2E58-4A86-88CD-177741E5CA89}" type="pres">
      <dgm:prSet presAssocID="{911E1A4E-1C57-4C5A-8739-10DD0A179972}" presName="parentText" presStyleLbl="node1" presStyleIdx="2" presStyleCnt="3" custScaleX="102598" custScaleY="494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1D1233-03B9-4C0D-BFBE-797A3B7A134B}" type="pres">
      <dgm:prSet presAssocID="{911E1A4E-1C57-4C5A-8739-10DD0A179972}" presName="negativeSpace" presStyleCnt="0"/>
      <dgm:spPr/>
    </dgm:pt>
    <dgm:pt modelId="{94B439D4-F0A9-412C-963E-40F97348253C}" type="pres">
      <dgm:prSet presAssocID="{911E1A4E-1C57-4C5A-8739-10DD0A179972}" presName="childText" presStyleLbl="conFgAcc1" presStyleIdx="2" presStyleCnt="3" custLinFactNeighborX="-909" custLinFactNeighborY="-157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05C7E2-EA36-4794-BEF5-B1F37EBD6037}" type="presOf" srcId="{94298637-BCF0-4D7B-AC85-33142AF4E55C}" destId="{8D2276A6-124B-43E9-A519-FCDB2827CB8A}" srcOrd="1" destOrd="0" presId="urn:microsoft.com/office/officeart/2005/8/layout/list1"/>
    <dgm:cxn modelId="{C7EF93E7-19FF-488D-8848-3E2F999F5622}" srcId="{5F0AC311-5B03-4F3D-84C9-049D587B7B57}" destId="{94298637-BCF0-4D7B-AC85-33142AF4E55C}" srcOrd="1" destOrd="0" parTransId="{6A90397D-7E67-4FEE-ACA9-3BF9C13ADDE9}" sibTransId="{422B611F-1607-4FA4-9D8C-2DF6D5BBEB35}"/>
    <dgm:cxn modelId="{4B555691-1EB1-4F5C-8468-C32547C06D9D}" type="presOf" srcId="{5F0AC311-5B03-4F3D-84C9-049D587B7B57}" destId="{28BEAB05-3D66-4583-BE0E-1DDC25C995D8}" srcOrd="0" destOrd="0" presId="urn:microsoft.com/office/officeart/2005/8/layout/list1"/>
    <dgm:cxn modelId="{1F7E0591-1BA9-4CB3-ACFE-B9EABF17D3A7}" srcId="{34B9927B-C918-42D0-959D-99FD9810C27E}" destId="{DEBF1341-1FFD-4D3B-A9C3-855F33D0F418}" srcOrd="1" destOrd="0" parTransId="{FB054CF3-17D4-47DE-A521-6CB705BA9C97}" sibTransId="{A8FF0D3E-36B2-4072-861B-3A00A665A5AE}"/>
    <dgm:cxn modelId="{67CAED3F-FDB1-4576-90BB-70DACDD01A5A}" type="presOf" srcId="{911E1A4E-1C57-4C5A-8739-10DD0A179972}" destId="{9800E82D-C08F-4250-A6E0-3D6FE1A12051}" srcOrd="0" destOrd="0" presId="urn:microsoft.com/office/officeart/2005/8/layout/list1"/>
    <dgm:cxn modelId="{4B72583E-0537-49F8-9BBB-75E586021913}" srcId="{94298637-BCF0-4D7B-AC85-33142AF4E55C}" destId="{D7E458F9-7DDF-4883-83C9-BC9AFBF6D1A2}" srcOrd="1" destOrd="0" parTransId="{31D3AF0B-CEA9-4DAD-B8E5-627D84505180}" sibTransId="{137D4366-D0BF-45CF-B0A1-4DEA2FF36FC7}"/>
    <dgm:cxn modelId="{EA80CB0C-94F1-4D70-98D7-6B685505913E}" type="presOf" srcId="{94298637-BCF0-4D7B-AC85-33142AF4E55C}" destId="{4AD3EA9D-F31C-4CA8-A4D2-D167E80DACBF}" srcOrd="0" destOrd="0" presId="urn:microsoft.com/office/officeart/2005/8/layout/list1"/>
    <dgm:cxn modelId="{915DF0DE-151C-4046-B046-75DA0508EB0D}" srcId="{34B9927B-C918-42D0-959D-99FD9810C27E}" destId="{3C9A69AC-133E-4855-B26D-9FEE8CB8D953}" srcOrd="0" destOrd="0" parTransId="{A5AB7CD2-2317-480B-89AE-3A99E734C262}" sibTransId="{AD95E035-2248-4392-9F60-3DCDD65D7324}"/>
    <dgm:cxn modelId="{3AF3828A-84B2-4CF3-8180-7594980B018A}" type="presOf" srcId="{D7E458F9-7DDF-4883-83C9-BC9AFBF6D1A2}" destId="{397EE44B-FAAF-4A0F-89FC-CD30C80AB9B4}" srcOrd="0" destOrd="1" presId="urn:microsoft.com/office/officeart/2005/8/layout/list1"/>
    <dgm:cxn modelId="{AD372050-5681-4AC6-8196-9A9402D80059}" srcId="{5F0AC311-5B03-4F3D-84C9-049D587B7B57}" destId="{34B9927B-C918-42D0-959D-99FD9810C27E}" srcOrd="0" destOrd="0" parTransId="{3CB997FA-06C9-49B1-B66B-CF349D3A8AC2}" sibTransId="{03AE81EF-5930-4F56-92AF-CBE269E400C7}"/>
    <dgm:cxn modelId="{16E0FEE5-2347-4F7D-8227-48FF328F0F43}" srcId="{911E1A4E-1C57-4C5A-8739-10DD0A179972}" destId="{93075A18-71D3-4550-989F-6F64A26DF802}" srcOrd="0" destOrd="0" parTransId="{760E31F9-DDD9-4BE1-A09E-CAD521C4C5BD}" sibTransId="{6AABAF11-874A-453B-A158-2756A6E90F54}"/>
    <dgm:cxn modelId="{48AC3952-941A-4182-A5D2-429EF23F7DFD}" type="presOf" srcId="{0117E1E8-D350-4911-903D-EC510B424D3D}" destId="{A10F4342-8954-4C5F-8827-0844680FF6BD}" srcOrd="0" destOrd="2" presId="urn:microsoft.com/office/officeart/2005/8/layout/list1"/>
    <dgm:cxn modelId="{444049D1-3D63-4843-9882-C97F528879E0}" type="presOf" srcId="{843DF47A-563C-42A0-991C-A224A7B2A10C}" destId="{94B439D4-F0A9-412C-963E-40F97348253C}" srcOrd="0" destOrd="1" presId="urn:microsoft.com/office/officeart/2005/8/layout/list1"/>
    <dgm:cxn modelId="{50544784-F766-4EB0-A969-BC80C0632223}" type="presOf" srcId="{911E1A4E-1C57-4C5A-8739-10DD0A179972}" destId="{6D4A614A-2E58-4A86-88CD-177741E5CA89}" srcOrd="1" destOrd="0" presId="urn:microsoft.com/office/officeart/2005/8/layout/list1"/>
    <dgm:cxn modelId="{DDF79F30-5C44-4993-9588-867D7FA2A22B}" type="presOf" srcId="{DEBF1341-1FFD-4D3B-A9C3-855F33D0F418}" destId="{A10F4342-8954-4C5F-8827-0844680FF6BD}" srcOrd="0" destOrd="1" presId="urn:microsoft.com/office/officeart/2005/8/layout/list1"/>
    <dgm:cxn modelId="{6F47C1FA-021A-4FE0-A31C-EBA143B08AB1}" type="presOf" srcId="{93075A18-71D3-4550-989F-6F64A26DF802}" destId="{94B439D4-F0A9-412C-963E-40F97348253C}" srcOrd="0" destOrd="0" presId="urn:microsoft.com/office/officeart/2005/8/layout/list1"/>
    <dgm:cxn modelId="{D35A130A-E3B9-4C4C-832E-763153533245}" srcId="{911E1A4E-1C57-4C5A-8739-10DD0A179972}" destId="{843DF47A-563C-42A0-991C-A224A7B2A10C}" srcOrd="1" destOrd="0" parTransId="{5F90B247-678F-4620-BB27-3646F0D2F2E8}" sibTransId="{55D3099D-1114-4216-960C-0087C6AAFE15}"/>
    <dgm:cxn modelId="{FE9E61E6-6AD5-45DB-A552-1D0F1529834F}" srcId="{34B9927B-C918-42D0-959D-99FD9810C27E}" destId="{0117E1E8-D350-4911-903D-EC510B424D3D}" srcOrd="2" destOrd="0" parTransId="{47B466CF-8E7D-4DE9-8593-37CD4AC32546}" sibTransId="{81CE29A5-7588-4645-BEB3-FFBED89E5EFC}"/>
    <dgm:cxn modelId="{81607384-8E31-4FB3-81A0-6DAD240CF38B}" srcId="{94298637-BCF0-4D7B-AC85-33142AF4E55C}" destId="{D92ABAF0-DBCA-4B48-B6B3-8449AED3BC0F}" srcOrd="0" destOrd="0" parTransId="{62F34479-B8A9-4620-BA44-FC295E1D336A}" sibTransId="{09461CA7-65C4-4C01-8A0F-257B9C7DFFC6}"/>
    <dgm:cxn modelId="{FE9EFFD2-0264-4657-AC02-A69E991FF787}" type="presOf" srcId="{3C9A69AC-133E-4855-B26D-9FEE8CB8D953}" destId="{A10F4342-8954-4C5F-8827-0844680FF6BD}" srcOrd="0" destOrd="0" presId="urn:microsoft.com/office/officeart/2005/8/layout/list1"/>
    <dgm:cxn modelId="{B98E1EA3-6ACF-43A2-9EED-C765D26BF63E}" type="presOf" srcId="{D92ABAF0-DBCA-4B48-B6B3-8449AED3BC0F}" destId="{397EE44B-FAAF-4A0F-89FC-CD30C80AB9B4}" srcOrd="0" destOrd="0" presId="urn:microsoft.com/office/officeart/2005/8/layout/list1"/>
    <dgm:cxn modelId="{600D0B29-1041-4DD4-83A8-D909BC5D3F22}" type="presOf" srcId="{34B9927B-C918-42D0-959D-99FD9810C27E}" destId="{9EE02399-ABE4-4F19-A08E-91178C739E64}" srcOrd="0" destOrd="0" presId="urn:microsoft.com/office/officeart/2005/8/layout/list1"/>
    <dgm:cxn modelId="{B42E6736-F676-493F-ADAB-2981C5AECE35}" srcId="{5F0AC311-5B03-4F3D-84C9-049D587B7B57}" destId="{911E1A4E-1C57-4C5A-8739-10DD0A179972}" srcOrd="2" destOrd="0" parTransId="{472C40D5-F61C-4890-A0F2-C92CF6672A30}" sibTransId="{0E39CD18-6352-455E-A46D-7160D7B25EA6}"/>
    <dgm:cxn modelId="{34CD4148-5EFA-4624-8EBC-F26A0B6A73BD}" type="presOf" srcId="{34B9927B-C918-42D0-959D-99FD9810C27E}" destId="{28DB49FC-253F-4744-8CE3-C62A6DD4F7E3}" srcOrd="1" destOrd="0" presId="urn:microsoft.com/office/officeart/2005/8/layout/list1"/>
    <dgm:cxn modelId="{4634143F-DDDB-4D87-8F7F-117C8A7E1C86}" type="presParOf" srcId="{28BEAB05-3D66-4583-BE0E-1DDC25C995D8}" destId="{0137297F-A5A9-4538-93D2-F5621DF69A56}" srcOrd="0" destOrd="0" presId="urn:microsoft.com/office/officeart/2005/8/layout/list1"/>
    <dgm:cxn modelId="{59BC58C5-5148-4C13-832C-DE00DE79FC04}" type="presParOf" srcId="{0137297F-A5A9-4538-93D2-F5621DF69A56}" destId="{9EE02399-ABE4-4F19-A08E-91178C739E64}" srcOrd="0" destOrd="0" presId="urn:microsoft.com/office/officeart/2005/8/layout/list1"/>
    <dgm:cxn modelId="{1908C90D-C082-4380-9255-81518F0CE7FB}" type="presParOf" srcId="{0137297F-A5A9-4538-93D2-F5621DF69A56}" destId="{28DB49FC-253F-4744-8CE3-C62A6DD4F7E3}" srcOrd="1" destOrd="0" presId="urn:microsoft.com/office/officeart/2005/8/layout/list1"/>
    <dgm:cxn modelId="{CA7B3B15-AA6E-4F77-8F93-08BE006CB4E7}" type="presParOf" srcId="{28BEAB05-3D66-4583-BE0E-1DDC25C995D8}" destId="{849E1C7A-DDD9-41C1-89B3-BC6B75C0D6AA}" srcOrd="1" destOrd="0" presId="urn:microsoft.com/office/officeart/2005/8/layout/list1"/>
    <dgm:cxn modelId="{47372E9B-4784-4EE7-BED5-05DABB6A5BD2}" type="presParOf" srcId="{28BEAB05-3D66-4583-BE0E-1DDC25C995D8}" destId="{A10F4342-8954-4C5F-8827-0844680FF6BD}" srcOrd="2" destOrd="0" presId="urn:microsoft.com/office/officeart/2005/8/layout/list1"/>
    <dgm:cxn modelId="{F4765F8D-A80F-4935-A0E4-DC2368C966E5}" type="presParOf" srcId="{28BEAB05-3D66-4583-BE0E-1DDC25C995D8}" destId="{95BB1FFD-F90E-44AD-A008-20F5063EE826}" srcOrd="3" destOrd="0" presId="urn:microsoft.com/office/officeart/2005/8/layout/list1"/>
    <dgm:cxn modelId="{DE073458-05E4-4932-A179-3895C4847345}" type="presParOf" srcId="{28BEAB05-3D66-4583-BE0E-1DDC25C995D8}" destId="{DD8E1D78-F5B2-4461-8C65-09BA56446FD1}" srcOrd="4" destOrd="0" presId="urn:microsoft.com/office/officeart/2005/8/layout/list1"/>
    <dgm:cxn modelId="{01372CB7-92F4-4011-890A-108F7E92D964}" type="presParOf" srcId="{DD8E1D78-F5B2-4461-8C65-09BA56446FD1}" destId="{4AD3EA9D-F31C-4CA8-A4D2-D167E80DACBF}" srcOrd="0" destOrd="0" presId="urn:microsoft.com/office/officeart/2005/8/layout/list1"/>
    <dgm:cxn modelId="{65CAFCB4-B380-4297-BE66-1D865A08C471}" type="presParOf" srcId="{DD8E1D78-F5B2-4461-8C65-09BA56446FD1}" destId="{8D2276A6-124B-43E9-A519-FCDB2827CB8A}" srcOrd="1" destOrd="0" presId="urn:microsoft.com/office/officeart/2005/8/layout/list1"/>
    <dgm:cxn modelId="{6EE69463-EFAE-494F-BF3C-310106865D52}" type="presParOf" srcId="{28BEAB05-3D66-4583-BE0E-1DDC25C995D8}" destId="{9C593C7C-4C11-436C-971F-4BAD72DC2786}" srcOrd="5" destOrd="0" presId="urn:microsoft.com/office/officeart/2005/8/layout/list1"/>
    <dgm:cxn modelId="{672C464F-4238-42DB-9243-5B76FBB40373}" type="presParOf" srcId="{28BEAB05-3D66-4583-BE0E-1DDC25C995D8}" destId="{397EE44B-FAAF-4A0F-89FC-CD30C80AB9B4}" srcOrd="6" destOrd="0" presId="urn:microsoft.com/office/officeart/2005/8/layout/list1"/>
    <dgm:cxn modelId="{7C030ECF-7386-4DF6-8681-00C3A8E4F9F4}" type="presParOf" srcId="{28BEAB05-3D66-4583-BE0E-1DDC25C995D8}" destId="{E0132E0B-7CF5-4EB9-B6DA-C8419C04A595}" srcOrd="7" destOrd="0" presId="urn:microsoft.com/office/officeart/2005/8/layout/list1"/>
    <dgm:cxn modelId="{ADFBA89A-E499-4266-9EC8-D7ECEDFAB38D}" type="presParOf" srcId="{28BEAB05-3D66-4583-BE0E-1DDC25C995D8}" destId="{C56F6543-60F7-4698-BD72-50A263967A50}" srcOrd="8" destOrd="0" presId="urn:microsoft.com/office/officeart/2005/8/layout/list1"/>
    <dgm:cxn modelId="{9AD18B8B-91DB-4903-A7AF-996543D42E8F}" type="presParOf" srcId="{C56F6543-60F7-4698-BD72-50A263967A50}" destId="{9800E82D-C08F-4250-A6E0-3D6FE1A12051}" srcOrd="0" destOrd="0" presId="urn:microsoft.com/office/officeart/2005/8/layout/list1"/>
    <dgm:cxn modelId="{92EBE3BC-3562-43A3-83EB-4DD9CF3CC4F0}" type="presParOf" srcId="{C56F6543-60F7-4698-BD72-50A263967A50}" destId="{6D4A614A-2E58-4A86-88CD-177741E5CA89}" srcOrd="1" destOrd="0" presId="urn:microsoft.com/office/officeart/2005/8/layout/list1"/>
    <dgm:cxn modelId="{BD5D36AA-9CC8-40CE-AD7E-0D7AA57E20D5}" type="presParOf" srcId="{28BEAB05-3D66-4583-BE0E-1DDC25C995D8}" destId="{E51D1233-03B9-4C0D-BFBE-797A3B7A134B}" srcOrd="9" destOrd="0" presId="urn:microsoft.com/office/officeart/2005/8/layout/list1"/>
    <dgm:cxn modelId="{E07961A2-2074-4FC4-912A-F25C3AF51930}" type="presParOf" srcId="{28BEAB05-3D66-4583-BE0E-1DDC25C995D8}" destId="{94B439D4-F0A9-412C-963E-40F97348253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3C585F-C0EE-46CB-A3CA-859B7D011AAF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3646D7-58A7-4B75-AF55-9CF68866F32A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Model objective</a:t>
          </a:r>
          <a:endParaRPr lang="en-US" sz="1200" b="1" dirty="0">
            <a:solidFill>
              <a:schemeClr val="tx1"/>
            </a:solidFill>
          </a:endParaRPr>
        </a:p>
      </dgm:t>
    </dgm:pt>
    <dgm:pt modelId="{D8E8F2AC-3919-4946-A218-632622C8765E}" type="parTrans" cxnId="{C4B3C58D-8A01-4ADB-B05B-3819DF1F7318}">
      <dgm:prSet/>
      <dgm:spPr/>
      <dgm:t>
        <a:bodyPr/>
        <a:lstStyle/>
        <a:p>
          <a:endParaRPr lang="en-US"/>
        </a:p>
      </dgm:t>
    </dgm:pt>
    <dgm:pt modelId="{233EB69B-A914-4EA1-AFFD-F46663C2DC04}" type="sibTrans" cxnId="{C4B3C58D-8A01-4ADB-B05B-3819DF1F7318}">
      <dgm:prSet/>
      <dgm:spPr/>
      <dgm:t>
        <a:bodyPr/>
        <a:lstStyle/>
        <a:p>
          <a:endParaRPr lang="en-US" dirty="0"/>
        </a:p>
      </dgm:t>
    </dgm:pt>
    <dgm:pt modelId="{376DB31E-D8C0-4810-BD4A-CE96DC016201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Select Cases</a:t>
          </a:r>
          <a:endParaRPr lang="en-US" sz="1200" b="1" dirty="0">
            <a:solidFill>
              <a:schemeClr val="tx1"/>
            </a:solidFill>
          </a:endParaRPr>
        </a:p>
      </dgm:t>
    </dgm:pt>
    <dgm:pt modelId="{05AEC07C-F437-4E29-9B10-D60B7A14EAE1}" type="parTrans" cxnId="{85C78AD9-1BC7-4510-8381-76545AE27F84}">
      <dgm:prSet/>
      <dgm:spPr/>
      <dgm:t>
        <a:bodyPr/>
        <a:lstStyle/>
        <a:p>
          <a:endParaRPr lang="en-US"/>
        </a:p>
      </dgm:t>
    </dgm:pt>
    <dgm:pt modelId="{EDCA0749-4343-4840-8231-CDD081344DC1}" type="sibTrans" cxnId="{85C78AD9-1BC7-4510-8381-76545AE27F84}">
      <dgm:prSet/>
      <dgm:spPr/>
      <dgm:t>
        <a:bodyPr/>
        <a:lstStyle/>
        <a:p>
          <a:endParaRPr lang="en-US" dirty="0"/>
        </a:p>
      </dgm:t>
    </dgm:pt>
    <dgm:pt modelId="{DBD9F2D8-0C83-417E-A703-E49C190C39F6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Extract inputs</a:t>
          </a:r>
          <a:endParaRPr lang="en-US" sz="1200" b="1" dirty="0">
            <a:solidFill>
              <a:schemeClr val="tx1"/>
            </a:solidFill>
          </a:endParaRPr>
        </a:p>
      </dgm:t>
    </dgm:pt>
    <dgm:pt modelId="{F4BD67C3-6EAD-4936-AC36-6BB3324328BF}" type="parTrans" cxnId="{7FFB604E-A1D2-48C5-9BE4-302A479F15ED}">
      <dgm:prSet/>
      <dgm:spPr/>
      <dgm:t>
        <a:bodyPr/>
        <a:lstStyle/>
        <a:p>
          <a:endParaRPr lang="en-US"/>
        </a:p>
      </dgm:t>
    </dgm:pt>
    <dgm:pt modelId="{B771158A-BFCC-4F7B-8E31-640602A5B3F4}" type="sibTrans" cxnId="{7FFB604E-A1D2-48C5-9BE4-302A479F15ED}">
      <dgm:prSet/>
      <dgm:spPr/>
      <dgm:t>
        <a:bodyPr/>
        <a:lstStyle/>
        <a:p>
          <a:endParaRPr lang="en-US" dirty="0"/>
        </a:p>
      </dgm:t>
    </dgm:pt>
    <dgm:pt modelId="{F0C9B314-2FA9-4C6C-B4AC-437834EB4188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Validate the input</a:t>
          </a:r>
          <a:endParaRPr lang="en-US" sz="1100" b="1" dirty="0">
            <a:solidFill>
              <a:schemeClr val="tx1"/>
            </a:solidFill>
          </a:endParaRPr>
        </a:p>
      </dgm:t>
    </dgm:pt>
    <dgm:pt modelId="{DC589F01-AC34-4F9B-8F46-81DCAB7CDE85}" type="parTrans" cxnId="{8D85DC57-85B7-4934-89A1-E3872BFEB7B5}">
      <dgm:prSet/>
      <dgm:spPr/>
      <dgm:t>
        <a:bodyPr/>
        <a:lstStyle/>
        <a:p>
          <a:endParaRPr lang="en-US"/>
        </a:p>
      </dgm:t>
    </dgm:pt>
    <dgm:pt modelId="{B23912AC-B8B4-45DD-8260-3B0A2EED780D}" type="sibTrans" cxnId="{8D85DC57-85B7-4934-89A1-E3872BFEB7B5}">
      <dgm:prSet/>
      <dgm:spPr/>
      <dgm:t>
        <a:bodyPr/>
        <a:lstStyle/>
        <a:p>
          <a:endParaRPr lang="en-US" dirty="0"/>
        </a:p>
      </dgm:t>
    </dgm:pt>
    <dgm:pt modelId="{D77D0D4E-ED61-4536-A2C0-3F450DEA9130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Repair the input</a:t>
          </a:r>
          <a:endParaRPr lang="en-US" sz="1200" b="1" dirty="0">
            <a:solidFill>
              <a:schemeClr val="tx1"/>
            </a:solidFill>
          </a:endParaRPr>
        </a:p>
      </dgm:t>
    </dgm:pt>
    <dgm:pt modelId="{E7A2D828-D0AE-4102-AA0D-74B67356CBB7}" type="parTrans" cxnId="{3945EDD6-2CCB-46AB-82B7-AF6957B62E26}">
      <dgm:prSet/>
      <dgm:spPr/>
      <dgm:t>
        <a:bodyPr/>
        <a:lstStyle/>
        <a:p>
          <a:endParaRPr lang="en-US"/>
        </a:p>
      </dgm:t>
    </dgm:pt>
    <dgm:pt modelId="{65389234-E2C5-4E2C-B71C-A6CAE496960D}" type="sibTrans" cxnId="{3945EDD6-2CCB-46AB-82B7-AF6957B62E26}">
      <dgm:prSet/>
      <dgm:spPr/>
      <dgm:t>
        <a:bodyPr/>
        <a:lstStyle/>
        <a:p>
          <a:endParaRPr lang="en-US" dirty="0"/>
        </a:p>
      </dgm:t>
    </dgm:pt>
    <dgm:pt modelId="{BC7BEB52-6031-46FD-87A7-0607A8E9CAA5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Transformed the inputs</a:t>
          </a:r>
          <a:endParaRPr lang="en-US" sz="1100" b="1" dirty="0">
            <a:solidFill>
              <a:schemeClr val="tx1"/>
            </a:solidFill>
          </a:endParaRPr>
        </a:p>
      </dgm:t>
    </dgm:pt>
    <dgm:pt modelId="{DDCE919A-DB2E-4B38-A19F-A8BA828D1B06}" type="parTrans" cxnId="{96A588D0-9DBD-42DE-8BBB-5DE4F9C9BCA7}">
      <dgm:prSet/>
      <dgm:spPr/>
      <dgm:t>
        <a:bodyPr/>
        <a:lstStyle/>
        <a:p>
          <a:endParaRPr lang="en-US"/>
        </a:p>
      </dgm:t>
    </dgm:pt>
    <dgm:pt modelId="{4B0CB5B8-DFFF-44D6-B67B-EF861F4F8EBB}" type="sibTrans" cxnId="{96A588D0-9DBD-42DE-8BBB-5DE4F9C9BCA7}">
      <dgm:prSet/>
      <dgm:spPr/>
      <dgm:t>
        <a:bodyPr/>
        <a:lstStyle/>
        <a:p>
          <a:endParaRPr lang="en-US" dirty="0"/>
        </a:p>
      </dgm:t>
    </dgm:pt>
    <dgm:pt modelId="{D819CDE0-05D7-4A80-AD8F-0DC34392FBE1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Apply Model method</a:t>
          </a:r>
          <a:endParaRPr lang="en-US" sz="1100" b="1" dirty="0">
            <a:solidFill>
              <a:schemeClr val="tx1"/>
            </a:solidFill>
          </a:endParaRPr>
        </a:p>
      </dgm:t>
    </dgm:pt>
    <dgm:pt modelId="{956F196E-EF90-4C7F-920C-5522EB847432}" type="parTrans" cxnId="{C5AEE8AD-4CC6-4772-9A4B-9548C4AE61C6}">
      <dgm:prSet/>
      <dgm:spPr/>
      <dgm:t>
        <a:bodyPr/>
        <a:lstStyle/>
        <a:p>
          <a:endParaRPr lang="en-US"/>
        </a:p>
      </dgm:t>
    </dgm:pt>
    <dgm:pt modelId="{E201E619-0CB9-42F0-935D-54A4CA8D0660}" type="sibTrans" cxnId="{C5AEE8AD-4CC6-4772-9A4B-9548C4AE61C6}">
      <dgm:prSet/>
      <dgm:spPr/>
      <dgm:t>
        <a:bodyPr/>
        <a:lstStyle/>
        <a:p>
          <a:endParaRPr lang="en-US" dirty="0"/>
        </a:p>
      </dgm:t>
    </dgm:pt>
    <dgm:pt modelId="{767FF35F-A06E-4473-B42C-855C65CA2C56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Generate deployment methods</a:t>
          </a:r>
          <a:endParaRPr lang="en-US" sz="1100" b="1" dirty="0">
            <a:solidFill>
              <a:schemeClr val="tx1"/>
            </a:solidFill>
          </a:endParaRPr>
        </a:p>
      </dgm:t>
    </dgm:pt>
    <dgm:pt modelId="{6ABAD14E-A722-451B-B099-ED99CB741611}" type="parTrans" cxnId="{A6F49B24-0AF5-40E6-B54B-B10F458B4486}">
      <dgm:prSet/>
      <dgm:spPr/>
      <dgm:t>
        <a:bodyPr/>
        <a:lstStyle/>
        <a:p>
          <a:endParaRPr lang="en-US"/>
        </a:p>
      </dgm:t>
    </dgm:pt>
    <dgm:pt modelId="{BA1BF129-5738-46F7-9580-D6485DFC7096}" type="sibTrans" cxnId="{A6F49B24-0AF5-40E6-B54B-B10F458B4486}">
      <dgm:prSet/>
      <dgm:spPr/>
      <dgm:t>
        <a:bodyPr/>
        <a:lstStyle/>
        <a:p>
          <a:endParaRPr lang="en-US" dirty="0"/>
        </a:p>
      </dgm:t>
    </dgm:pt>
    <dgm:pt modelId="{B3078F7B-AC31-4069-97BE-6CC048D06D7F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Integrate deployment into production</a:t>
          </a:r>
          <a:endParaRPr lang="en-US" sz="1100" b="1" dirty="0">
            <a:solidFill>
              <a:schemeClr val="tx1"/>
            </a:solidFill>
          </a:endParaRPr>
        </a:p>
      </dgm:t>
    </dgm:pt>
    <dgm:pt modelId="{DDAE79D7-FE40-4C5A-8EB4-2DCA4E9E123B}" type="parTrans" cxnId="{45D9BA9C-DB2A-4E98-A539-3ED094C5E424}">
      <dgm:prSet/>
      <dgm:spPr/>
      <dgm:t>
        <a:bodyPr/>
        <a:lstStyle/>
        <a:p>
          <a:endParaRPr lang="en-US"/>
        </a:p>
      </dgm:t>
    </dgm:pt>
    <dgm:pt modelId="{94F5D1B1-AED9-41E2-9F1A-4B1F84621752}" type="sibTrans" cxnId="{45D9BA9C-DB2A-4E98-A539-3ED094C5E424}">
      <dgm:prSet/>
      <dgm:spPr/>
      <dgm:t>
        <a:bodyPr/>
        <a:lstStyle/>
        <a:p>
          <a:endParaRPr lang="en-US" dirty="0"/>
        </a:p>
      </dgm:t>
    </dgm:pt>
    <dgm:pt modelId="{29997702-40EF-45F9-899B-7D6B9DC27C75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Gather results</a:t>
          </a:r>
          <a:endParaRPr lang="en-US" sz="1200" b="1" dirty="0">
            <a:solidFill>
              <a:schemeClr val="tx1"/>
            </a:solidFill>
          </a:endParaRPr>
        </a:p>
      </dgm:t>
    </dgm:pt>
    <dgm:pt modelId="{38132A7E-6B54-46C5-93C0-CA58554E1D5D}" type="parTrans" cxnId="{31BD1836-3602-4758-9C82-615B143D5226}">
      <dgm:prSet/>
      <dgm:spPr/>
      <dgm:t>
        <a:bodyPr/>
        <a:lstStyle/>
        <a:p>
          <a:endParaRPr lang="en-US"/>
        </a:p>
      </dgm:t>
    </dgm:pt>
    <dgm:pt modelId="{E276E05D-7574-470D-B755-677E61497B61}" type="sibTrans" cxnId="{31BD1836-3602-4758-9C82-615B143D5226}">
      <dgm:prSet/>
      <dgm:spPr/>
      <dgm:t>
        <a:bodyPr/>
        <a:lstStyle/>
        <a:p>
          <a:endParaRPr lang="en-US" dirty="0"/>
        </a:p>
      </dgm:t>
    </dgm:pt>
    <dgm:pt modelId="{B586D063-0555-4B7E-8423-EC28CCD19192}">
      <dgm:prSet phldrT="[Text]" custT="1"/>
      <dgm:spPr/>
      <dgm:t>
        <a:bodyPr/>
        <a:lstStyle/>
        <a:p>
          <a:r>
            <a:rPr lang="en-US" sz="1200" b="1" dirty="0" smtClean="0">
              <a:solidFill>
                <a:schemeClr val="tx1"/>
              </a:solidFill>
            </a:rPr>
            <a:t>Assess observed results</a:t>
          </a:r>
          <a:endParaRPr lang="en-US" sz="1200" b="1" dirty="0">
            <a:solidFill>
              <a:schemeClr val="tx1"/>
            </a:solidFill>
          </a:endParaRPr>
        </a:p>
      </dgm:t>
    </dgm:pt>
    <dgm:pt modelId="{104F5431-3280-401F-A0F5-BB1155F797CB}" type="parTrans" cxnId="{6D3E8135-A3EF-4247-854E-5A62BF122F2E}">
      <dgm:prSet/>
      <dgm:spPr/>
      <dgm:t>
        <a:bodyPr/>
        <a:lstStyle/>
        <a:p>
          <a:endParaRPr lang="en-US"/>
        </a:p>
      </dgm:t>
    </dgm:pt>
    <dgm:pt modelId="{E563AAFD-9B17-4248-80FC-3BB859C1FFD6}" type="sibTrans" cxnId="{6D3E8135-A3EF-4247-854E-5A62BF122F2E}">
      <dgm:prSet/>
      <dgm:spPr/>
      <dgm:t>
        <a:bodyPr/>
        <a:lstStyle/>
        <a:p>
          <a:endParaRPr lang="en-US" dirty="0"/>
        </a:p>
      </dgm:t>
    </dgm:pt>
    <dgm:pt modelId="{E5718342-BABE-4B98-B529-9A2158FEBB2D}">
      <dgm:prSet phldrT="[Text]" custT="1"/>
      <dgm:spPr/>
      <dgm:t>
        <a:bodyPr/>
        <a:lstStyle/>
        <a:p>
          <a:r>
            <a:rPr lang="en-US" sz="1100" b="1" dirty="0" smtClean="0">
              <a:solidFill>
                <a:schemeClr val="tx1"/>
              </a:solidFill>
            </a:rPr>
            <a:t>Refine Model objective</a:t>
          </a:r>
          <a:endParaRPr lang="en-US" sz="1100" b="1" dirty="0">
            <a:solidFill>
              <a:schemeClr val="tx1"/>
            </a:solidFill>
          </a:endParaRPr>
        </a:p>
      </dgm:t>
    </dgm:pt>
    <dgm:pt modelId="{E8BAC723-D5A4-4638-8F2E-70AB02FDF36E}" type="parTrans" cxnId="{2C1F8F8D-AF28-4723-8A80-3EBBE22C6823}">
      <dgm:prSet/>
      <dgm:spPr/>
      <dgm:t>
        <a:bodyPr/>
        <a:lstStyle/>
        <a:p>
          <a:endParaRPr lang="en-US"/>
        </a:p>
      </dgm:t>
    </dgm:pt>
    <dgm:pt modelId="{817B9338-B2FF-4D5E-8FB5-633DD1129FBD}" type="sibTrans" cxnId="{2C1F8F8D-AF28-4723-8A80-3EBBE22C6823}">
      <dgm:prSet/>
      <dgm:spPr/>
      <dgm:t>
        <a:bodyPr/>
        <a:lstStyle/>
        <a:p>
          <a:endParaRPr lang="en-US" dirty="0"/>
        </a:p>
      </dgm:t>
    </dgm:pt>
    <dgm:pt modelId="{25D27D89-220B-48F5-A975-A112423BF28E}" type="pres">
      <dgm:prSet presAssocID="{E83C585F-C0EE-46CB-A3CA-859B7D011AA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4B9B47-1D21-4101-ABE3-A008CE003E68}" type="pres">
      <dgm:prSet presAssocID="{4E3646D7-58A7-4B75-AF55-9CF68866F32A}" presName="node" presStyleLbl="node1" presStyleIdx="0" presStyleCnt="12" custScaleX="189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3F0DE5-116F-48AA-9192-0C781645F57D}" type="pres">
      <dgm:prSet presAssocID="{4E3646D7-58A7-4B75-AF55-9CF68866F32A}" presName="spNode" presStyleCnt="0"/>
      <dgm:spPr/>
    </dgm:pt>
    <dgm:pt modelId="{2EDE3FAB-7712-4920-8ED7-0818C8A27506}" type="pres">
      <dgm:prSet presAssocID="{233EB69B-A914-4EA1-AFFD-F46663C2DC04}" presName="sibTrans" presStyleLbl="sibTrans1D1" presStyleIdx="0" presStyleCnt="12"/>
      <dgm:spPr/>
      <dgm:t>
        <a:bodyPr/>
        <a:lstStyle/>
        <a:p>
          <a:endParaRPr lang="en-US"/>
        </a:p>
      </dgm:t>
    </dgm:pt>
    <dgm:pt modelId="{E7D96EA9-F6F8-4CFF-8D0A-218E1A04495C}" type="pres">
      <dgm:prSet presAssocID="{376DB31E-D8C0-4810-BD4A-CE96DC016201}" presName="node" presStyleLbl="node1" presStyleIdx="1" presStyleCnt="12" custScaleX="189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B74320-C5E7-431B-824E-9EAAE39D176D}" type="pres">
      <dgm:prSet presAssocID="{376DB31E-D8C0-4810-BD4A-CE96DC016201}" presName="spNode" presStyleCnt="0"/>
      <dgm:spPr/>
    </dgm:pt>
    <dgm:pt modelId="{0604D00F-A6E2-4B72-BCA6-3E2B47C2059D}" type="pres">
      <dgm:prSet presAssocID="{EDCA0749-4343-4840-8231-CDD081344DC1}" presName="sibTrans" presStyleLbl="sibTrans1D1" presStyleIdx="1" presStyleCnt="12"/>
      <dgm:spPr/>
      <dgm:t>
        <a:bodyPr/>
        <a:lstStyle/>
        <a:p>
          <a:endParaRPr lang="en-US"/>
        </a:p>
      </dgm:t>
    </dgm:pt>
    <dgm:pt modelId="{B3B99A0B-65FF-4E37-A7A8-60ADC04CD749}" type="pres">
      <dgm:prSet presAssocID="{DBD9F2D8-0C83-417E-A703-E49C190C39F6}" presName="node" presStyleLbl="node1" presStyleIdx="2" presStyleCnt="12" custScaleX="189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A59A1-F504-4FB9-9315-E51B6C619D36}" type="pres">
      <dgm:prSet presAssocID="{DBD9F2D8-0C83-417E-A703-E49C190C39F6}" presName="spNode" presStyleCnt="0"/>
      <dgm:spPr/>
    </dgm:pt>
    <dgm:pt modelId="{CA5ADF78-4015-45F9-90B9-11ECCC0DA022}" type="pres">
      <dgm:prSet presAssocID="{B771158A-BFCC-4F7B-8E31-640602A5B3F4}" presName="sibTrans" presStyleLbl="sibTrans1D1" presStyleIdx="2" presStyleCnt="12"/>
      <dgm:spPr/>
      <dgm:t>
        <a:bodyPr/>
        <a:lstStyle/>
        <a:p>
          <a:endParaRPr lang="en-US"/>
        </a:p>
      </dgm:t>
    </dgm:pt>
    <dgm:pt modelId="{3CB9376E-5702-4904-988E-EBB222F6630B}" type="pres">
      <dgm:prSet presAssocID="{F0C9B314-2FA9-4C6C-B4AC-437834EB4188}" presName="node" presStyleLbl="node1" presStyleIdx="3" presStyleCnt="12" custScaleX="189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4A417-D823-4C75-9699-0FCAD15FEDC5}" type="pres">
      <dgm:prSet presAssocID="{F0C9B314-2FA9-4C6C-B4AC-437834EB4188}" presName="spNode" presStyleCnt="0"/>
      <dgm:spPr/>
    </dgm:pt>
    <dgm:pt modelId="{A4336E9F-925A-4FDC-91A4-ACC988AB4B3F}" type="pres">
      <dgm:prSet presAssocID="{B23912AC-B8B4-45DD-8260-3B0A2EED780D}" presName="sibTrans" presStyleLbl="sibTrans1D1" presStyleIdx="3" presStyleCnt="12"/>
      <dgm:spPr/>
      <dgm:t>
        <a:bodyPr/>
        <a:lstStyle/>
        <a:p>
          <a:endParaRPr lang="en-US"/>
        </a:p>
      </dgm:t>
    </dgm:pt>
    <dgm:pt modelId="{551088A7-65DE-41CA-8919-D82C71DDBA4E}" type="pres">
      <dgm:prSet presAssocID="{D77D0D4E-ED61-4536-A2C0-3F450DEA9130}" presName="node" presStyleLbl="node1" presStyleIdx="4" presStyleCnt="12" custScaleX="189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17E463-628F-49D8-A8C7-80F7F37047F0}" type="pres">
      <dgm:prSet presAssocID="{D77D0D4E-ED61-4536-A2C0-3F450DEA9130}" presName="spNode" presStyleCnt="0"/>
      <dgm:spPr/>
    </dgm:pt>
    <dgm:pt modelId="{477E8C53-73F0-46D2-90AC-C12AC53DC360}" type="pres">
      <dgm:prSet presAssocID="{65389234-E2C5-4E2C-B71C-A6CAE496960D}" presName="sibTrans" presStyleLbl="sibTrans1D1" presStyleIdx="4" presStyleCnt="12"/>
      <dgm:spPr/>
      <dgm:t>
        <a:bodyPr/>
        <a:lstStyle/>
        <a:p>
          <a:endParaRPr lang="en-US"/>
        </a:p>
      </dgm:t>
    </dgm:pt>
    <dgm:pt modelId="{5348E9C6-22F6-40E9-B1A5-080593E9B2CC}" type="pres">
      <dgm:prSet presAssocID="{BC7BEB52-6031-46FD-87A7-0607A8E9CAA5}" presName="node" presStyleLbl="node1" presStyleIdx="5" presStyleCnt="12" custScaleX="189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DDE0F-A052-4187-A797-A7D1D0F090FA}" type="pres">
      <dgm:prSet presAssocID="{BC7BEB52-6031-46FD-87A7-0607A8E9CAA5}" presName="spNode" presStyleCnt="0"/>
      <dgm:spPr/>
    </dgm:pt>
    <dgm:pt modelId="{C334BA25-C59E-4A2D-8600-FA40D8C0273B}" type="pres">
      <dgm:prSet presAssocID="{4B0CB5B8-DFFF-44D6-B67B-EF861F4F8EBB}" presName="sibTrans" presStyleLbl="sibTrans1D1" presStyleIdx="5" presStyleCnt="12"/>
      <dgm:spPr/>
      <dgm:t>
        <a:bodyPr/>
        <a:lstStyle/>
        <a:p>
          <a:endParaRPr lang="en-US"/>
        </a:p>
      </dgm:t>
    </dgm:pt>
    <dgm:pt modelId="{C8D95C71-62B0-4A8A-96F1-CE7F83D8D852}" type="pres">
      <dgm:prSet presAssocID="{D819CDE0-05D7-4A80-AD8F-0DC34392FBE1}" presName="node" presStyleLbl="node1" presStyleIdx="6" presStyleCnt="12" custScaleX="189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3B122D-D3DB-4AB8-96A4-6D95106F8EDD}" type="pres">
      <dgm:prSet presAssocID="{D819CDE0-05D7-4A80-AD8F-0DC34392FBE1}" presName="spNode" presStyleCnt="0"/>
      <dgm:spPr/>
    </dgm:pt>
    <dgm:pt modelId="{392271E2-668E-4CC5-8E6C-82C8426A967D}" type="pres">
      <dgm:prSet presAssocID="{E201E619-0CB9-42F0-935D-54A4CA8D0660}" presName="sibTrans" presStyleLbl="sibTrans1D1" presStyleIdx="6" presStyleCnt="12"/>
      <dgm:spPr/>
      <dgm:t>
        <a:bodyPr/>
        <a:lstStyle/>
        <a:p>
          <a:endParaRPr lang="en-US"/>
        </a:p>
      </dgm:t>
    </dgm:pt>
    <dgm:pt modelId="{B7CDBCFC-4819-459F-826A-828947847426}" type="pres">
      <dgm:prSet presAssocID="{767FF35F-A06E-4473-B42C-855C65CA2C56}" presName="node" presStyleLbl="node1" presStyleIdx="7" presStyleCnt="12" custScaleX="189343" custRadScaleRad="100685" custRadScaleInc="-121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ED08C6-45F8-471F-9204-6FA606F0D44C}" type="pres">
      <dgm:prSet presAssocID="{767FF35F-A06E-4473-B42C-855C65CA2C56}" presName="spNode" presStyleCnt="0"/>
      <dgm:spPr/>
    </dgm:pt>
    <dgm:pt modelId="{24D7459F-E863-4E8C-92B0-924265092703}" type="pres">
      <dgm:prSet presAssocID="{BA1BF129-5738-46F7-9580-D6485DFC7096}" presName="sibTrans" presStyleLbl="sibTrans1D1" presStyleIdx="7" presStyleCnt="12"/>
      <dgm:spPr/>
      <dgm:t>
        <a:bodyPr/>
        <a:lstStyle/>
        <a:p>
          <a:endParaRPr lang="en-US"/>
        </a:p>
      </dgm:t>
    </dgm:pt>
    <dgm:pt modelId="{6EB5CE39-2467-42FF-860D-D1BB39539DD9}" type="pres">
      <dgm:prSet presAssocID="{B3078F7B-AC31-4069-97BE-6CC048D06D7F}" presName="node" presStyleLbl="node1" presStyleIdx="8" presStyleCnt="12" custScaleX="189343" custRadScaleRad="99527" custRadScaleInc="-125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EEAD1-23E4-4F4E-9E8E-4CF9D9998869}" type="pres">
      <dgm:prSet presAssocID="{B3078F7B-AC31-4069-97BE-6CC048D06D7F}" presName="spNode" presStyleCnt="0"/>
      <dgm:spPr/>
    </dgm:pt>
    <dgm:pt modelId="{CC9C411D-3CBA-48CB-99EC-0A39F861F974}" type="pres">
      <dgm:prSet presAssocID="{94F5D1B1-AED9-41E2-9F1A-4B1F84621752}" presName="sibTrans" presStyleLbl="sibTrans1D1" presStyleIdx="8" presStyleCnt="12"/>
      <dgm:spPr/>
      <dgm:t>
        <a:bodyPr/>
        <a:lstStyle/>
        <a:p>
          <a:endParaRPr lang="en-US"/>
        </a:p>
      </dgm:t>
    </dgm:pt>
    <dgm:pt modelId="{1EB1512E-1719-4D7E-906B-1C6E867218F9}" type="pres">
      <dgm:prSet presAssocID="{29997702-40EF-45F9-899B-7D6B9DC27C75}" presName="node" presStyleLbl="node1" presStyleIdx="9" presStyleCnt="12" custScaleX="189343" custRadScaleRad="98491" custRadScaleInc="-9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77D2F0-40F6-40B5-8B40-55EEEFBFC650}" type="pres">
      <dgm:prSet presAssocID="{29997702-40EF-45F9-899B-7D6B9DC27C75}" presName="spNode" presStyleCnt="0"/>
      <dgm:spPr/>
    </dgm:pt>
    <dgm:pt modelId="{726B0BB8-E4AA-46D5-81FA-59C10234ACBB}" type="pres">
      <dgm:prSet presAssocID="{E276E05D-7574-470D-B755-677E61497B61}" presName="sibTrans" presStyleLbl="sibTrans1D1" presStyleIdx="9" presStyleCnt="12"/>
      <dgm:spPr/>
      <dgm:t>
        <a:bodyPr/>
        <a:lstStyle/>
        <a:p>
          <a:endParaRPr lang="en-US"/>
        </a:p>
      </dgm:t>
    </dgm:pt>
    <dgm:pt modelId="{681E492D-43DA-49FB-93E4-560D4E53C459}" type="pres">
      <dgm:prSet presAssocID="{B586D063-0555-4B7E-8423-EC28CCD19192}" presName="node" presStyleLbl="node1" presStyleIdx="10" presStyleCnt="12" custScaleX="189343" custRadScaleRad="97862" custRadScaleInc="-38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84F925-6F11-4EC0-9F0B-0B54465D70C0}" type="pres">
      <dgm:prSet presAssocID="{B586D063-0555-4B7E-8423-EC28CCD19192}" presName="spNode" presStyleCnt="0"/>
      <dgm:spPr/>
    </dgm:pt>
    <dgm:pt modelId="{ED9330F2-4188-4EE7-8D0A-17076A928EDF}" type="pres">
      <dgm:prSet presAssocID="{E563AAFD-9B17-4248-80FC-3BB859C1FFD6}" presName="sibTrans" presStyleLbl="sibTrans1D1" presStyleIdx="10" presStyleCnt="12"/>
      <dgm:spPr/>
      <dgm:t>
        <a:bodyPr/>
        <a:lstStyle/>
        <a:p>
          <a:endParaRPr lang="en-US"/>
        </a:p>
      </dgm:t>
    </dgm:pt>
    <dgm:pt modelId="{FF0AA922-CE42-41B0-86A6-33097A699C67}" type="pres">
      <dgm:prSet presAssocID="{E5718342-BABE-4B98-B529-9A2158FEBB2D}" presName="node" presStyleLbl="node1" presStyleIdx="11" presStyleCnt="12" custScaleX="1893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2184C-13B3-4D92-BCA5-59A1F1DA1B50}" type="pres">
      <dgm:prSet presAssocID="{E5718342-BABE-4B98-B529-9A2158FEBB2D}" presName="spNode" presStyleCnt="0"/>
      <dgm:spPr/>
    </dgm:pt>
    <dgm:pt modelId="{24402CCE-AEF9-4B9E-BF12-9F8E421FC00D}" type="pres">
      <dgm:prSet presAssocID="{817B9338-B2FF-4D5E-8FB5-633DD1129FBD}" presName="sibTrans" presStyleLbl="sibTrans1D1" presStyleIdx="11" presStyleCnt="12"/>
      <dgm:spPr/>
      <dgm:t>
        <a:bodyPr/>
        <a:lstStyle/>
        <a:p>
          <a:endParaRPr lang="en-US"/>
        </a:p>
      </dgm:t>
    </dgm:pt>
  </dgm:ptLst>
  <dgm:cxnLst>
    <dgm:cxn modelId="{39C1CB6A-F301-49C2-97B4-FAF061A4D598}" type="presOf" srcId="{BA1BF129-5738-46F7-9580-D6485DFC7096}" destId="{24D7459F-E863-4E8C-92B0-924265092703}" srcOrd="0" destOrd="0" presId="urn:microsoft.com/office/officeart/2005/8/layout/cycle6"/>
    <dgm:cxn modelId="{2C1F8F8D-AF28-4723-8A80-3EBBE22C6823}" srcId="{E83C585F-C0EE-46CB-A3CA-859B7D011AAF}" destId="{E5718342-BABE-4B98-B529-9A2158FEBB2D}" srcOrd="11" destOrd="0" parTransId="{E8BAC723-D5A4-4638-8F2E-70AB02FDF36E}" sibTransId="{817B9338-B2FF-4D5E-8FB5-633DD1129FBD}"/>
    <dgm:cxn modelId="{45D9BA9C-DB2A-4E98-A539-3ED094C5E424}" srcId="{E83C585F-C0EE-46CB-A3CA-859B7D011AAF}" destId="{B3078F7B-AC31-4069-97BE-6CC048D06D7F}" srcOrd="8" destOrd="0" parTransId="{DDAE79D7-FE40-4C5A-8EB4-2DCA4E9E123B}" sibTransId="{94F5D1B1-AED9-41E2-9F1A-4B1F84621752}"/>
    <dgm:cxn modelId="{B9B4D820-3306-4B82-ADC2-5249FAD7493C}" type="presOf" srcId="{817B9338-B2FF-4D5E-8FB5-633DD1129FBD}" destId="{24402CCE-AEF9-4B9E-BF12-9F8E421FC00D}" srcOrd="0" destOrd="0" presId="urn:microsoft.com/office/officeart/2005/8/layout/cycle6"/>
    <dgm:cxn modelId="{80259058-0A4D-450F-9CC2-DEAC9FF6F442}" type="presOf" srcId="{DBD9F2D8-0C83-417E-A703-E49C190C39F6}" destId="{B3B99A0B-65FF-4E37-A7A8-60ADC04CD749}" srcOrd="0" destOrd="0" presId="urn:microsoft.com/office/officeart/2005/8/layout/cycle6"/>
    <dgm:cxn modelId="{FEEAB4CB-8FDD-4277-9A42-CDAB6FC1E42F}" type="presOf" srcId="{E201E619-0CB9-42F0-935D-54A4CA8D0660}" destId="{392271E2-668E-4CC5-8E6C-82C8426A967D}" srcOrd="0" destOrd="0" presId="urn:microsoft.com/office/officeart/2005/8/layout/cycle6"/>
    <dgm:cxn modelId="{2DBE6758-B560-4E7A-80CD-90CF0B00A79C}" type="presOf" srcId="{94F5D1B1-AED9-41E2-9F1A-4B1F84621752}" destId="{CC9C411D-3CBA-48CB-99EC-0A39F861F974}" srcOrd="0" destOrd="0" presId="urn:microsoft.com/office/officeart/2005/8/layout/cycle6"/>
    <dgm:cxn modelId="{C5AEE8AD-4CC6-4772-9A4B-9548C4AE61C6}" srcId="{E83C585F-C0EE-46CB-A3CA-859B7D011AAF}" destId="{D819CDE0-05D7-4A80-AD8F-0DC34392FBE1}" srcOrd="6" destOrd="0" parTransId="{956F196E-EF90-4C7F-920C-5522EB847432}" sibTransId="{E201E619-0CB9-42F0-935D-54A4CA8D0660}"/>
    <dgm:cxn modelId="{EA7DB94C-6334-4E4B-B7E3-B5C1AB66754C}" type="presOf" srcId="{E83C585F-C0EE-46CB-A3CA-859B7D011AAF}" destId="{25D27D89-220B-48F5-A975-A112423BF28E}" srcOrd="0" destOrd="0" presId="urn:microsoft.com/office/officeart/2005/8/layout/cycle6"/>
    <dgm:cxn modelId="{03B93A73-738C-4BE4-B06E-2F2E2E65450E}" type="presOf" srcId="{B3078F7B-AC31-4069-97BE-6CC048D06D7F}" destId="{6EB5CE39-2467-42FF-860D-D1BB39539DD9}" srcOrd="0" destOrd="0" presId="urn:microsoft.com/office/officeart/2005/8/layout/cycle6"/>
    <dgm:cxn modelId="{A6F49B24-0AF5-40E6-B54B-B10F458B4486}" srcId="{E83C585F-C0EE-46CB-A3CA-859B7D011AAF}" destId="{767FF35F-A06E-4473-B42C-855C65CA2C56}" srcOrd="7" destOrd="0" parTransId="{6ABAD14E-A722-451B-B099-ED99CB741611}" sibTransId="{BA1BF129-5738-46F7-9580-D6485DFC7096}"/>
    <dgm:cxn modelId="{78F82395-6AF9-4D55-BA5A-453E6EAF8B1C}" type="presOf" srcId="{29997702-40EF-45F9-899B-7D6B9DC27C75}" destId="{1EB1512E-1719-4D7E-906B-1C6E867218F9}" srcOrd="0" destOrd="0" presId="urn:microsoft.com/office/officeart/2005/8/layout/cycle6"/>
    <dgm:cxn modelId="{00A26229-E12E-45BE-8523-22003EC9F690}" type="presOf" srcId="{BC7BEB52-6031-46FD-87A7-0607A8E9CAA5}" destId="{5348E9C6-22F6-40E9-B1A5-080593E9B2CC}" srcOrd="0" destOrd="0" presId="urn:microsoft.com/office/officeart/2005/8/layout/cycle6"/>
    <dgm:cxn modelId="{C4B3C58D-8A01-4ADB-B05B-3819DF1F7318}" srcId="{E83C585F-C0EE-46CB-A3CA-859B7D011AAF}" destId="{4E3646D7-58A7-4B75-AF55-9CF68866F32A}" srcOrd="0" destOrd="0" parTransId="{D8E8F2AC-3919-4946-A218-632622C8765E}" sibTransId="{233EB69B-A914-4EA1-AFFD-F46663C2DC04}"/>
    <dgm:cxn modelId="{F5ED113C-0A7C-4DA1-A4C4-68104B327890}" type="presOf" srcId="{D819CDE0-05D7-4A80-AD8F-0DC34392FBE1}" destId="{C8D95C71-62B0-4A8A-96F1-CE7F83D8D852}" srcOrd="0" destOrd="0" presId="urn:microsoft.com/office/officeart/2005/8/layout/cycle6"/>
    <dgm:cxn modelId="{7CB35010-042B-4D8B-A365-D23838C19790}" type="presOf" srcId="{4E3646D7-58A7-4B75-AF55-9CF68866F32A}" destId="{5E4B9B47-1D21-4101-ABE3-A008CE003E68}" srcOrd="0" destOrd="0" presId="urn:microsoft.com/office/officeart/2005/8/layout/cycle6"/>
    <dgm:cxn modelId="{31BD1836-3602-4758-9C82-615B143D5226}" srcId="{E83C585F-C0EE-46CB-A3CA-859B7D011AAF}" destId="{29997702-40EF-45F9-899B-7D6B9DC27C75}" srcOrd="9" destOrd="0" parTransId="{38132A7E-6B54-46C5-93C0-CA58554E1D5D}" sibTransId="{E276E05D-7574-470D-B755-677E61497B61}"/>
    <dgm:cxn modelId="{21D327D7-B4FF-47F4-B47A-FCC6DFBC1A46}" type="presOf" srcId="{E276E05D-7574-470D-B755-677E61497B61}" destId="{726B0BB8-E4AA-46D5-81FA-59C10234ACBB}" srcOrd="0" destOrd="0" presId="urn:microsoft.com/office/officeart/2005/8/layout/cycle6"/>
    <dgm:cxn modelId="{DA8BA7DA-1037-4E0C-A0F5-D388E6373EA7}" type="presOf" srcId="{233EB69B-A914-4EA1-AFFD-F46663C2DC04}" destId="{2EDE3FAB-7712-4920-8ED7-0818C8A27506}" srcOrd="0" destOrd="0" presId="urn:microsoft.com/office/officeart/2005/8/layout/cycle6"/>
    <dgm:cxn modelId="{5096974A-E6FE-4ADC-B2D4-4635B3150FE2}" type="presOf" srcId="{4B0CB5B8-DFFF-44D6-B67B-EF861F4F8EBB}" destId="{C334BA25-C59E-4A2D-8600-FA40D8C0273B}" srcOrd="0" destOrd="0" presId="urn:microsoft.com/office/officeart/2005/8/layout/cycle6"/>
    <dgm:cxn modelId="{7FFB604E-A1D2-48C5-9BE4-302A479F15ED}" srcId="{E83C585F-C0EE-46CB-A3CA-859B7D011AAF}" destId="{DBD9F2D8-0C83-417E-A703-E49C190C39F6}" srcOrd="2" destOrd="0" parTransId="{F4BD67C3-6EAD-4936-AC36-6BB3324328BF}" sibTransId="{B771158A-BFCC-4F7B-8E31-640602A5B3F4}"/>
    <dgm:cxn modelId="{FB88A233-6A1A-40F1-A9FD-6C6785D6A45C}" type="presOf" srcId="{65389234-E2C5-4E2C-B71C-A6CAE496960D}" destId="{477E8C53-73F0-46D2-90AC-C12AC53DC360}" srcOrd="0" destOrd="0" presId="urn:microsoft.com/office/officeart/2005/8/layout/cycle6"/>
    <dgm:cxn modelId="{3FF04085-B1BE-4EFD-A0DF-84FC8A40709B}" type="presOf" srcId="{D77D0D4E-ED61-4536-A2C0-3F450DEA9130}" destId="{551088A7-65DE-41CA-8919-D82C71DDBA4E}" srcOrd="0" destOrd="0" presId="urn:microsoft.com/office/officeart/2005/8/layout/cycle6"/>
    <dgm:cxn modelId="{513503F3-2CE3-41F3-BCE1-668EFD47C136}" type="presOf" srcId="{B586D063-0555-4B7E-8423-EC28CCD19192}" destId="{681E492D-43DA-49FB-93E4-560D4E53C459}" srcOrd="0" destOrd="0" presId="urn:microsoft.com/office/officeart/2005/8/layout/cycle6"/>
    <dgm:cxn modelId="{6D3E8135-A3EF-4247-854E-5A62BF122F2E}" srcId="{E83C585F-C0EE-46CB-A3CA-859B7D011AAF}" destId="{B586D063-0555-4B7E-8423-EC28CCD19192}" srcOrd="10" destOrd="0" parTransId="{104F5431-3280-401F-A0F5-BB1155F797CB}" sibTransId="{E563AAFD-9B17-4248-80FC-3BB859C1FFD6}"/>
    <dgm:cxn modelId="{85C78AD9-1BC7-4510-8381-76545AE27F84}" srcId="{E83C585F-C0EE-46CB-A3CA-859B7D011AAF}" destId="{376DB31E-D8C0-4810-BD4A-CE96DC016201}" srcOrd="1" destOrd="0" parTransId="{05AEC07C-F437-4E29-9B10-D60B7A14EAE1}" sibTransId="{EDCA0749-4343-4840-8231-CDD081344DC1}"/>
    <dgm:cxn modelId="{96A588D0-9DBD-42DE-8BBB-5DE4F9C9BCA7}" srcId="{E83C585F-C0EE-46CB-A3CA-859B7D011AAF}" destId="{BC7BEB52-6031-46FD-87A7-0607A8E9CAA5}" srcOrd="5" destOrd="0" parTransId="{DDCE919A-DB2E-4B38-A19F-A8BA828D1B06}" sibTransId="{4B0CB5B8-DFFF-44D6-B67B-EF861F4F8EBB}"/>
    <dgm:cxn modelId="{8D85DC57-85B7-4934-89A1-E3872BFEB7B5}" srcId="{E83C585F-C0EE-46CB-A3CA-859B7D011AAF}" destId="{F0C9B314-2FA9-4C6C-B4AC-437834EB4188}" srcOrd="3" destOrd="0" parTransId="{DC589F01-AC34-4F9B-8F46-81DCAB7CDE85}" sibTransId="{B23912AC-B8B4-45DD-8260-3B0A2EED780D}"/>
    <dgm:cxn modelId="{A8292656-BD06-4D2F-A0FB-CC570894D403}" type="presOf" srcId="{767FF35F-A06E-4473-B42C-855C65CA2C56}" destId="{B7CDBCFC-4819-459F-826A-828947847426}" srcOrd="0" destOrd="0" presId="urn:microsoft.com/office/officeart/2005/8/layout/cycle6"/>
    <dgm:cxn modelId="{6180D4F8-C5E6-4144-AB67-5D5AF98EE173}" type="presOf" srcId="{B23912AC-B8B4-45DD-8260-3B0A2EED780D}" destId="{A4336E9F-925A-4FDC-91A4-ACC988AB4B3F}" srcOrd="0" destOrd="0" presId="urn:microsoft.com/office/officeart/2005/8/layout/cycle6"/>
    <dgm:cxn modelId="{7C795DC8-B973-4545-A836-DCE5FB92CDDD}" type="presOf" srcId="{EDCA0749-4343-4840-8231-CDD081344DC1}" destId="{0604D00F-A6E2-4B72-BCA6-3E2B47C2059D}" srcOrd="0" destOrd="0" presId="urn:microsoft.com/office/officeart/2005/8/layout/cycle6"/>
    <dgm:cxn modelId="{4606B3DE-6DB7-4B0C-BCFE-BB43924323BD}" type="presOf" srcId="{E563AAFD-9B17-4248-80FC-3BB859C1FFD6}" destId="{ED9330F2-4188-4EE7-8D0A-17076A928EDF}" srcOrd="0" destOrd="0" presId="urn:microsoft.com/office/officeart/2005/8/layout/cycle6"/>
    <dgm:cxn modelId="{DF450057-5C72-4481-A03F-70493F9920FE}" type="presOf" srcId="{B771158A-BFCC-4F7B-8E31-640602A5B3F4}" destId="{CA5ADF78-4015-45F9-90B9-11ECCC0DA022}" srcOrd="0" destOrd="0" presId="urn:microsoft.com/office/officeart/2005/8/layout/cycle6"/>
    <dgm:cxn modelId="{A108BE5C-32D7-4C40-93FE-C69F6E7DF534}" type="presOf" srcId="{376DB31E-D8C0-4810-BD4A-CE96DC016201}" destId="{E7D96EA9-F6F8-4CFF-8D0A-218E1A04495C}" srcOrd="0" destOrd="0" presId="urn:microsoft.com/office/officeart/2005/8/layout/cycle6"/>
    <dgm:cxn modelId="{EE623B04-1DEE-4D29-865A-20B81B231FA1}" type="presOf" srcId="{E5718342-BABE-4B98-B529-9A2158FEBB2D}" destId="{FF0AA922-CE42-41B0-86A6-33097A699C67}" srcOrd="0" destOrd="0" presId="urn:microsoft.com/office/officeart/2005/8/layout/cycle6"/>
    <dgm:cxn modelId="{5397C5AF-064F-4616-A8D7-0053EDC0C13B}" type="presOf" srcId="{F0C9B314-2FA9-4C6C-B4AC-437834EB4188}" destId="{3CB9376E-5702-4904-988E-EBB222F6630B}" srcOrd="0" destOrd="0" presId="urn:microsoft.com/office/officeart/2005/8/layout/cycle6"/>
    <dgm:cxn modelId="{3945EDD6-2CCB-46AB-82B7-AF6957B62E26}" srcId="{E83C585F-C0EE-46CB-A3CA-859B7D011AAF}" destId="{D77D0D4E-ED61-4536-A2C0-3F450DEA9130}" srcOrd="4" destOrd="0" parTransId="{E7A2D828-D0AE-4102-AA0D-74B67356CBB7}" sibTransId="{65389234-E2C5-4E2C-B71C-A6CAE496960D}"/>
    <dgm:cxn modelId="{FC3C537D-34FF-41F0-8498-DEE2BAC0B383}" type="presParOf" srcId="{25D27D89-220B-48F5-A975-A112423BF28E}" destId="{5E4B9B47-1D21-4101-ABE3-A008CE003E68}" srcOrd="0" destOrd="0" presId="urn:microsoft.com/office/officeart/2005/8/layout/cycle6"/>
    <dgm:cxn modelId="{F94CEB41-E026-47CC-97C1-EEA7BBA6FA34}" type="presParOf" srcId="{25D27D89-220B-48F5-A975-A112423BF28E}" destId="{243F0DE5-116F-48AA-9192-0C781645F57D}" srcOrd="1" destOrd="0" presId="urn:microsoft.com/office/officeart/2005/8/layout/cycle6"/>
    <dgm:cxn modelId="{C70DD684-596D-4170-92A9-41BEA23213A0}" type="presParOf" srcId="{25D27D89-220B-48F5-A975-A112423BF28E}" destId="{2EDE3FAB-7712-4920-8ED7-0818C8A27506}" srcOrd="2" destOrd="0" presId="urn:microsoft.com/office/officeart/2005/8/layout/cycle6"/>
    <dgm:cxn modelId="{C2761C5D-183D-4B5D-91FC-A444E621EE79}" type="presParOf" srcId="{25D27D89-220B-48F5-A975-A112423BF28E}" destId="{E7D96EA9-F6F8-4CFF-8D0A-218E1A04495C}" srcOrd="3" destOrd="0" presId="urn:microsoft.com/office/officeart/2005/8/layout/cycle6"/>
    <dgm:cxn modelId="{F427A8B1-E311-485A-A3F0-375796542E54}" type="presParOf" srcId="{25D27D89-220B-48F5-A975-A112423BF28E}" destId="{A5B74320-C5E7-431B-824E-9EAAE39D176D}" srcOrd="4" destOrd="0" presId="urn:microsoft.com/office/officeart/2005/8/layout/cycle6"/>
    <dgm:cxn modelId="{2D882E78-D27B-4882-9959-D1454DA8B42F}" type="presParOf" srcId="{25D27D89-220B-48F5-A975-A112423BF28E}" destId="{0604D00F-A6E2-4B72-BCA6-3E2B47C2059D}" srcOrd="5" destOrd="0" presId="urn:microsoft.com/office/officeart/2005/8/layout/cycle6"/>
    <dgm:cxn modelId="{EA1445D5-67CF-41C9-9FA4-1FEE108F5872}" type="presParOf" srcId="{25D27D89-220B-48F5-A975-A112423BF28E}" destId="{B3B99A0B-65FF-4E37-A7A8-60ADC04CD749}" srcOrd="6" destOrd="0" presId="urn:microsoft.com/office/officeart/2005/8/layout/cycle6"/>
    <dgm:cxn modelId="{FBD14AED-5669-4782-8B88-007A03C5E880}" type="presParOf" srcId="{25D27D89-220B-48F5-A975-A112423BF28E}" destId="{B36A59A1-F504-4FB9-9315-E51B6C619D36}" srcOrd="7" destOrd="0" presId="urn:microsoft.com/office/officeart/2005/8/layout/cycle6"/>
    <dgm:cxn modelId="{81FAA625-BAF9-41D0-A023-B893EA162CFF}" type="presParOf" srcId="{25D27D89-220B-48F5-A975-A112423BF28E}" destId="{CA5ADF78-4015-45F9-90B9-11ECCC0DA022}" srcOrd="8" destOrd="0" presId="urn:microsoft.com/office/officeart/2005/8/layout/cycle6"/>
    <dgm:cxn modelId="{146D84BD-78D4-4EE7-A38A-40D1FCD3DF73}" type="presParOf" srcId="{25D27D89-220B-48F5-A975-A112423BF28E}" destId="{3CB9376E-5702-4904-988E-EBB222F6630B}" srcOrd="9" destOrd="0" presId="urn:microsoft.com/office/officeart/2005/8/layout/cycle6"/>
    <dgm:cxn modelId="{D20E922C-59C2-46A3-844B-51DF4C82452D}" type="presParOf" srcId="{25D27D89-220B-48F5-A975-A112423BF28E}" destId="{8D74A417-D823-4C75-9699-0FCAD15FEDC5}" srcOrd="10" destOrd="0" presId="urn:microsoft.com/office/officeart/2005/8/layout/cycle6"/>
    <dgm:cxn modelId="{A54A95DF-CC4F-4864-BE42-5B2C28F3278A}" type="presParOf" srcId="{25D27D89-220B-48F5-A975-A112423BF28E}" destId="{A4336E9F-925A-4FDC-91A4-ACC988AB4B3F}" srcOrd="11" destOrd="0" presId="urn:microsoft.com/office/officeart/2005/8/layout/cycle6"/>
    <dgm:cxn modelId="{75777AC9-13C5-4047-A9E1-9FDF245C7DF6}" type="presParOf" srcId="{25D27D89-220B-48F5-A975-A112423BF28E}" destId="{551088A7-65DE-41CA-8919-D82C71DDBA4E}" srcOrd="12" destOrd="0" presId="urn:microsoft.com/office/officeart/2005/8/layout/cycle6"/>
    <dgm:cxn modelId="{47D83ADF-B230-4632-BF95-721A16C24FEE}" type="presParOf" srcId="{25D27D89-220B-48F5-A975-A112423BF28E}" destId="{F217E463-628F-49D8-A8C7-80F7F37047F0}" srcOrd="13" destOrd="0" presId="urn:microsoft.com/office/officeart/2005/8/layout/cycle6"/>
    <dgm:cxn modelId="{3FD38737-C447-4EAC-A09E-EAC4A2ED0C12}" type="presParOf" srcId="{25D27D89-220B-48F5-A975-A112423BF28E}" destId="{477E8C53-73F0-46D2-90AC-C12AC53DC360}" srcOrd="14" destOrd="0" presId="urn:microsoft.com/office/officeart/2005/8/layout/cycle6"/>
    <dgm:cxn modelId="{5EC32CEE-A7F0-4B2F-9F79-8308B00BCF64}" type="presParOf" srcId="{25D27D89-220B-48F5-A975-A112423BF28E}" destId="{5348E9C6-22F6-40E9-B1A5-080593E9B2CC}" srcOrd="15" destOrd="0" presId="urn:microsoft.com/office/officeart/2005/8/layout/cycle6"/>
    <dgm:cxn modelId="{7EC86DE2-26F1-4C84-921A-1A31B6B475A5}" type="presParOf" srcId="{25D27D89-220B-48F5-A975-A112423BF28E}" destId="{B7FDDE0F-A052-4187-A797-A7D1D0F090FA}" srcOrd="16" destOrd="0" presId="urn:microsoft.com/office/officeart/2005/8/layout/cycle6"/>
    <dgm:cxn modelId="{A5848A1B-DA02-4B39-B920-0D80B759F946}" type="presParOf" srcId="{25D27D89-220B-48F5-A975-A112423BF28E}" destId="{C334BA25-C59E-4A2D-8600-FA40D8C0273B}" srcOrd="17" destOrd="0" presId="urn:microsoft.com/office/officeart/2005/8/layout/cycle6"/>
    <dgm:cxn modelId="{F61DA1BA-ECDF-4B24-B05F-4485D7EFA1FE}" type="presParOf" srcId="{25D27D89-220B-48F5-A975-A112423BF28E}" destId="{C8D95C71-62B0-4A8A-96F1-CE7F83D8D852}" srcOrd="18" destOrd="0" presId="urn:microsoft.com/office/officeart/2005/8/layout/cycle6"/>
    <dgm:cxn modelId="{711481C0-1579-4CAB-AB10-28CD65B7A461}" type="presParOf" srcId="{25D27D89-220B-48F5-A975-A112423BF28E}" destId="{463B122D-D3DB-4AB8-96A4-6D95106F8EDD}" srcOrd="19" destOrd="0" presId="urn:microsoft.com/office/officeart/2005/8/layout/cycle6"/>
    <dgm:cxn modelId="{573D32F3-BA46-4761-8040-41B56069BD6E}" type="presParOf" srcId="{25D27D89-220B-48F5-A975-A112423BF28E}" destId="{392271E2-668E-4CC5-8E6C-82C8426A967D}" srcOrd="20" destOrd="0" presId="urn:microsoft.com/office/officeart/2005/8/layout/cycle6"/>
    <dgm:cxn modelId="{F5DCD034-0CF9-4329-B06F-07DB556C3B23}" type="presParOf" srcId="{25D27D89-220B-48F5-A975-A112423BF28E}" destId="{B7CDBCFC-4819-459F-826A-828947847426}" srcOrd="21" destOrd="0" presId="urn:microsoft.com/office/officeart/2005/8/layout/cycle6"/>
    <dgm:cxn modelId="{5FF06EF4-7CA7-468C-A66C-97A98A557F87}" type="presParOf" srcId="{25D27D89-220B-48F5-A975-A112423BF28E}" destId="{5DED08C6-45F8-471F-9204-6FA606F0D44C}" srcOrd="22" destOrd="0" presId="urn:microsoft.com/office/officeart/2005/8/layout/cycle6"/>
    <dgm:cxn modelId="{0E978068-0FF8-4F97-B344-4AFB5E45DDEF}" type="presParOf" srcId="{25D27D89-220B-48F5-A975-A112423BF28E}" destId="{24D7459F-E863-4E8C-92B0-924265092703}" srcOrd="23" destOrd="0" presId="urn:microsoft.com/office/officeart/2005/8/layout/cycle6"/>
    <dgm:cxn modelId="{ED50C8F0-0CD9-4A04-9CB3-9E484C465325}" type="presParOf" srcId="{25D27D89-220B-48F5-A975-A112423BF28E}" destId="{6EB5CE39-2467-42FF-860D-D1BB39539DD9}" srcOrd="24" destOrd="0" presId="urn:microsoft.com/office/officeart/2005/8/layout/cycle6"/>
    <dgm:cxn modelId="{40CB1B2A-9E9B-4171-BA9C-81D51F453B76}" type="presParOf" srcId="{25D27D89-220B-48F5-A975-A112423BF28E}" destId="{64EEEAD1-23E4-4F4E-9E8E-4CF9D9998869}" srcOrd="25" destOrd="0" presId="urn:microsoft.com/office/officeart/2005/8/layout/cycle6"/>
    <dgm:cxn modelId="{99C80A59-316A-47DA-A904-F62E60BADC06}" type="presParOf" srcId="{25D27D89-220B-48F5-A975-A112423BF28E}" destId="{CC9C411D-3CBA-48CB-99EC-0A39F861F974}" srcOrd="26" destOrd="0" presId="urn:microsoft.com/office/officeart/2005/8/layout/cycle6"/>
    <dgm:cxn modelId="{1BA0BFD7-B38D-40B0-82F5-6DAB9B3E2CD3}" type="presParOf" srcId="{25D27D89-220B-48F5-A975-A112423BF28E}" destId="{1EB1512E-1719-4D7E-906B-1C6E867218F9}" srcOrd="27" destOrd="0" presId="urn:microsoft.com/office/officeart/2005/8/layout/cycle6"/>
    <dgm:cxn modelId="{6CD2E930-E9FF-4385-9C1C-DFEA2CDC5E9C}" type="presParOf" srcId="{25D27D89-220B-48F5-A975-A112423BF28E}" destId="{2077D2F0-40F6-40B5-8B40-55EEEFBFC650}" srcOrd="28" destOrd="0" presId="urn:microsoft.com/office/officeart/2005/8/layout/cycle6"/>
    <dgm:cxn modelId="{672DCDFA-2EF4-40A2-A22C-C0DED668FCF9}" type="presParOf" srcId="{25D27D89-220B-48F5-A975-A112423BF28E}" destId="{726B0BB8-E4AA-46D5-81FA-59C10234ACBB}" srcOrd="29" destOrd="0" presId="urn:microsoft.com/office/officeart/2005/8/layout/cycle6"/>
    <dgm:cxn modelId="{F26FE468-F9EA-4ADD-A4A1-2106FB74A736}" type="presParOf" srcId="{25D27D89-220B-48F5-A975-A112423BF28E}" destId="{681E492D-43DA-49FB-93E4-560D4E53C459}" srcOrd="30" destOrd="0" presId="urn:microsoft.com/office/officeart/2005/8/layout/cycle6"/>
    <dgm:cxn modelId="{9877B2FD-4C1A-4EC7-996E-4D8C299B2D0F}" type="presParOf" srcId="{25D27D89-220B-48F5-A975-A112423BF28E}" destId="{6A84F925-6F11-4EC0-9F0B-0B54465D70C0}" srcOrd="31" destOrd="0" presId="urn:microsoft.com/office/officeart/2005/8/layout/cycle6"/>
    <dgm:cxn modelId="{85A23233-955B-4C73-9E71-9B072E4E1E4B}" type="presParOf" srcId="{25D27D89-220B-48F5-A975-A112423BF28E}" destId="{ED9330F2-4188-4EE7-8D0A-17076A928EDF}" srcOrd="32" destOrd="0" presId="urn:microsoft.com/office/officeart/2005/8/layout/cycle6"/>
    <dgm:cxn modelId="{32AC32E4-325F-4072-8803-9BF2938B5060}" type="presParOf" srcId="{25D27D89-220B-48F5-A975-A112423BF28E}" destId="{FF0AA922-CE42-41B0-86A6-33097A699C67}" srcOrd="33" destOrd="0" presId="urn:microsoft.com/office/officeart/2005/8/layout/cycle6"/>
    <dgm:cxn modelId="{C031288D-5561-4C89-9F15-E6AA81504969}" type="presParOf" srcId="{25D27D89-220B-48F5-A975-A112423BF28E}" destId="{D602184C-13B3-4D92-BCA5-59A1F1DA1B50}" srcOrd="34" destOrd="0" presId="urn:microsoft.com/office/officeart/2005/8/layout/cycle6"/>
    <dgm:cxn modelId="{2E655CEF-782E-467A-90B1-70710FC65A17}" type="presParOf" srcId="{25D27D89-220B-48F5-A975-A112423BF28E}" destId="{24402CCE-AEF9-4B9E-BF12-9F8E421FC00D}" srcOrd="3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0B6769-DF6F-4F34-B5B2-D78115D909C4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F3938-2E80-402A-B62B-BB5B0006E1C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Input2</a:t>
          </a:r>
          <a:endParaRPr lang="en-US" dirty="0">
            <a:solidFill>
              <a:schemeClr val="tx1"/>
            </a:solidFill>
          </a:endParaRPr>
        </a:p>
      </dgm:t>
    </dgm:pt>
    <dgm:pt modelId="{B57243BC-E757-4BC1-BAE3-FDB4EE767D54}" type="parTrans" cxnId="{3E23FFF9-948E-4470-B218-D048B31F6DDF}">
      <dgm:prSet/>
      <dgm:spPr/>
      <dgm:t>
        <a:bodyPr/>
        <a:lstStyle/>
        <a:p>
          <a:endParaRPr lang="en-US"/>
        </a:p>
      </dgm:t>
    </dgm:pt>
    <dgm:pt modelId="{3F19EA75-1F42-4752-AD1C-0367A3D4668C}" type="sibTrans" cxnId="{3E23FFF9-948E-4470-B218-D048B31F6DDF}">
      <dgm:prSet/>
      <dgm:spPr/>
      <dgm:t>
        <a:bodyPr/>
        <a:lstStyle/>
        <a:p>
          <a:endParaRPr lang="en-US"/>
        </a:p>
      </dgm:t>
    </dgm:pt>
    <dgm:pt modelId="{F98A691C-C290-4D4F-8B58-62844D1E9E9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Input1</a:t>
          </a:r>
          <a:endParaRPr lang="en-US" dirty="0">
            <a:solidFill>
              <a:schemeClr val="tx1"/>
            </a:solidFill>
          </a:endParaRPr>
        </a:p>
      </dgm:t>
    </dgm:pt>
    <dgm:pt modelId="{1405964B-DBEB-4E92-9C7A-5E8EC07E14CF}" type="parTrans" cxnId="{B9F73657-54D8-4A72-9969-C3BFCD72B4ED}">
      <dgm:prSet/>
      <dgm:spPr/>
      <dgm:t>
        <a:bodyPr/>
        <a:lstStyle/>
        <a:p>
          <a:endParaRPr lang="en-US"/>
        </a:p>
      </dgm:t>
    </dgm:pt>
    <dgm:pt modelId="{57197BD1-DE5A-4823-881C-AD52152C5782}" type="sibTrans" cxnId="{B9F73657-54D8-4A72-9969-C3BFCD72B4ED}">
      <dgm:prSet/>
      <dgm:spPr/>
      <dgm:t>
        <a:bodyPr/>
        <a:lstStyle/>
        <a:p>
          <a:endParaRPr lang="en-US"/>
        </a:p>
      </dgm:t>
    </dgm:pt>
    <dgm:pt modelId="{5C97EA58-AEAE-498C-9A6C-EDA33D00CFD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Input3</a:t>
          </a:r>
          <a:endParaRPr lang="en-US" dirty="0">
            <a:solidFill>
              <a:schemeClr val="tx1"/>
            </a:solidFill>
          </a:endParaRPr>
        </a:p>
      </dgm:t>
    </dgm:pt>
    <dgm:pt modelId="{FF280FB7-0642-4DBB-9724-9D37C492ED3A}" type="parTrans" cxnId="{E8814A24-A368-4736-8BF2-0ED34315D4F2}">
      <dgm:prSet/>
      <dgm:spPr/>
      <dgm:t>
        <a:bodyPr/>
        <a:lstStyle/>
        <a:p>
          <a:endParaRPr lang="en-US"/>
        </a:p>
      </dgm:t>
    </dgm:pt>
    <dgm:pt modelId="{B55FE41A-B03F-4681-95EA-C648260625DD}" type="sibTrans" cxnId="{E8814A24-A368-4736-8BF2-0ED34315D4F2}">
      <dgm:prSet/>
      <dgm:spPr/>
      <dgm:t>
        <a:bodyPr/>
        <a:lstStyle/>
        <a:p>
          <a:endParaRPr lang="en-US"/>
        </a:p>
      </dgm:t>
    </dgm:pt>
    <dgm:pt modelId="{2101F53D-6A81-4A80-9BD0-E3F47E00A9F3}">
      <dgm:prSet phldrT="[Text]" custT="1"/>
      <dgm:spPr/>
      <dgm:t>
        <a:bodyPr/>
        <a:lstStyle/>
        <a:p>
          <a:r>
            <a:rPr lang="en-US" sz="1600" dirty="0" smtClean="0"/>
            <a:t>Variable reduction process</a:t>
          </a:r>
          <a:endParaRPr lang="en-US" sz="1600" dirty="0"/>
        </a:p>
      </dgm:t>
    </dgm:pt>
    <dgm:pt modelId="{FB9E81E8-F1C2-4BE7-93CB-D4FC60D9D99D}" type="parTrans" cxnId="{66C091F4-15E5-44E1-96ED-A90D0B7A9EE0}">
      <dgm:prSet/>
      <dgm:spPr/>
      <dgm:t>
        <a:bodyPr/>
        <a:lstStyle/>
        <a:p>
          <a:endParaRPr lang="en-US"/>
        </a:p>
      </dgm:t>
    </dgm:pt>
    <dgm:pt modelId="{F9D83362-34A6-487C-ADD7-57AA89D5E5B2}" type="sibTrans" cxnId="{66C091F4-15E5-44E1-96ED-A90D0B7A9EE0}">
      <dgm:prSet/>
      <dgm:spPr/>
      <dgm:t>
        <a:bodyPr/>
        <a:lstStyle/>
        <a:p>
          <a:endParaRPr lang="en-US"/>
        </a:p>
      </dgm:t>
    </dgm:pt>
    <dgm:pt modelId="{F2F43835-DB9C-4C20-AB4F-B5DDF30F234F}">
      <dgm:prSet phldrT="[Text]"/>
      <dgm:spPr/>
      <dgm:t>
        <a:bodyPr/>
        <a:lstStyle/>
        <a:p>
          <a:endParaRPr lang="en-US" dirty="0"/>
        </a:p>
      </dgm:t>
    </dgm:pt>
    <dgm:pt modelId="{07E5E8C8-1CA0-4D6C-9CD6-E11323B5ABB9}" type="parTrans" cxnId="{F13B7B54-C872-4013-BC4E-F9E80407AC83}">
      <dgm:prSet/>
      <dgm:spPr/>
      <dgm:t>
        <a:bodyPr/>
        <a:lstStyle/>
        <a:p>
          <a:endParaRPr lang="en-US"/>
        </a:p>
      </dgm:t>
    </dgm:pt>
    <dgm:pt modelId="{12F594FA-3EF9-438C-BF6B-D9DCC02D4B24}" type="sibTrans" cxnId="{F13B7B54-C872-4013-BC4E-F9E80407AC83}">
      <dgm:prSet/>
      <dgm:spPr/>
      <dgm:t>
        <a:bodyPr/>
        <a:lstStyle/>
        <a:p>
          <a:endParaRPr lang="en-US"/>
        </a:p>
      </dgm:t>
    </dgm:pt>
    <dgm:pt modelId="{4CC8AC44-09B4-4C4D-8E31-D12CB5079B0C}">
      <dgm:prSet phldrT="[Text]"/>
      <dgm:spPr/>
      <dgm:t>
        <a:bodyPr/>
        <a:lstStyle/>
        <a:p>
          <a:endParaRPr lang="en-US" dirty="0"/>
        </a:p>
      </dgm:t>
    </dgm:pt>
    <dgm:pt modelId="{50DC8A96-3723-4D2F-A6C8-B4D9D389C080}" type="parTrans" cxnId="{56F0EB7A-9FB0-4531-A567-BC36C77A48A4}">
      <dgm:prSet/>
      <dgm:spPr/>
      <dgm:t>
        <a:bodyPr/>
        <a:lstStyle/>
        <a:p>
          <a:endParaRPr lang="en-US"/>
        </a:p>
      </dgm:t>
    </dgm:pt>
    <dgm:pt modelId="{4FF0F179-0362-4724-9651-A04543EB3641}" type="sibTrans" cxnId="{56F0EB7A-9FB0-4531-A567-BC36C77A48A4}">
      <dgm:prSet/>
      <dgm:spPr/>
      <dgm:t>
        <a:bodyPr/>
        <a:lstStyle/>
        <a:p>
          <a:endParaRPr lang="en-US"/>
        </a:p>
      </dgm:t>
    </dgm:pt>
    <dgm:pt modelId="{78A8A890-3713-4C19-9FC4-F77C9827FB1B}">
      <dgm:prSet phldrT="[Text]" custScaleY="60034" custLinFactY="-200000" custLinFactNeighborX="-5722" custLinFactNeighborY="-250808"/>
      <dgm:spPr/>
      <dgm:t>
        <a:bodyPr/>
        <a:lstStyle/>
        <a:p>
          <a:endParaRPr lang="en-US" dirty="0"/>
        </a:p>
      </dgm:t>
    </dgm:pt>
    <dgm:pt modelId="{AF36AB9E-571F-4BA5-87EC-697E5F255CB0}" type="parTrans" cxnId="{BBF67B16-ED75-4CFA-B032-FF4215466F03}">
      <dgm:prSet/>
      <dgm:spPr/>
      <dgm:t>
        <a:bodyPr/>
        <a:lstStyle/>
        <a:p>
          <a:endParaRPr lang="en-US"/>
        </a:p>
      </dgm:t>
    </dgm:pt>
    <dgm:pt modelId="{440D9B27-BCB6-4291-AA28-ABE8D5F2321A}" type="sibTrans" cxnId="{BBF67B16-ED75-4CFA-B032-FF4215466F03}">
      <dgm:prSet/>
      <dgm:spPr/>
      <dgm:t>
        <a:bodyPr/>
        <a:lstStyle/>
        <a:p>
          <a:endParaRPr lang="en-US"/>
        </a:p>
      </dgm:t>
    </dgm:pt>
    <dgm:pt modelId="{568DEC50-A965-4015-A747-49CA13E39BE3}">
      <dgm:prSet phldrT="[Text]" custScaleY="60034" custLinFactY="-200000" custLinFactNeighborX="-5722" custLinFactNeighborY="-250808"/>
      <dgm:spPr/>
      <dgm:t>
        <a:bodyPr/>
        <a:lstStyle/>
        <a:p>
          <a:endParaRPr lang="en-US" dirty="0"/>
        </a:p>
      </dgm:t>
    </dgm:pt>
    <dgm:pt modelId="{C2B8FBCB-01C5-4AB3-8739-432F519F24F5}" type="parTrans" cxnId="{F161771F-6EBE-4EE0-8D74-5AB9461BB0EC}">
      <dgm:prSet/>
      <dgm:spPr/>
      <dgm:t>
        <a:bodyPr/>
        <a:lstStyle/>
        <a:p>
          <a:endParaRPr lang="en-US"/>
        </a:p>
      </dgm:t>
    </dgm:pt>
    <dgm:pt modelId="{6D8E35CD-0AFD-40D1-8190-9D2526A951FD}" type="sibTrans" cxnId="{F161771F-6EBE-4EE0-8D74-5AB9461BB0EC}">
      <dgm:prSet/>
      <dgm:spPr/>
      <dgm:t>
        <a:bodyPr/>
        <a:lstStyle/>
        <a:p>
          <a:endParaRPr lang="en-US"/>
        </a:p>
      </dgm:t>
    </dgm:pt>
    <dgm:pt modelId="{55AEBE42-72DB-46B3-86CE-2FD809CCAB9F}" type="pres">
      <dgm:prSet presAssocID="{760B6769-DF6F-4F34-B5B2-D78115D909C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550AA9-4D3B-455B-A02A-57CE2D3B5332}" type="pres">
      <dgm:prSet presAssocID="{760B6769-DF6F-4F34-B5B2-D78115D909C4}" presName="ellipse" presStyleLbl="trBgShp" presStyleIdx="0" presStyleCnt="1" custLinFactNeighborX="1274" custLinFactNeighborY="-16304"/>
      <dgm:spPr/>
    </dgm:pt>
    <dgm:pt modelId="{9BB1E2DC-05B6-4B99-8CC7-9B36525D3F68}" type="pres">
      <dgm:prSet presAssocID="{760B6769-DF6F-4F34-B5B2-D78115D909C4}" presName="arrow1" presStyleLbl="fgShp" presStyleIdx="0" presStyleCnt="1"/>
      <dgm:spPr/>
    </dgm:pt>
    <dgm:pt modelId="{01C3C3E9-565D-4D8F-B26B-71115CD4E1B4}" type="pres">
      <dgm:prSet presAssocID="{760B6769-DF6F-4F34-B5B2-D78115D909C4}" presName="rectangle" presStyleLbl="revTx" presStyleIdx="0" presStyleCnt="1" custScaleY="60034" custLinFactY="-200000" custLinFactNeighborX="-5722" custLinFactNeighborY="-2508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DF08B8-F083-458D-B8BB-5A81F50865A5}" type="pres">
      <dgm:prSet presAssocID="{F98A691C-C290-4D4F-8B58-62844D1E9E9B}" presName="item1" presStyleLbl="node1" presStyleIdx="0" presStyleCnt="3" custScaleY="90910" custLinFactNeighborX="-9145" custLinFactNeighborY="82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0CA6D-2CEB-42B6-986B-0A25F2562EAE}" type="pres">
      <dgm:prSet presAssocID="{5C97EA58-AEAE-498C-9A6C-EDA33D00CFD0}" presName="item2" presStyleLbl="node1" presStyleIdx="1" presStyleCnt="3" custScaleY="90910" custLinFactNeighborX="6770" custLinFactNeighborY="34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23D94-EE11-48B5-931A-D7CD45544F4A}" type="pres">
      <dgm:prSet presAssocID="{2101F53D-6A81-4A80-9BD0-E3F47E00A9F3}" presName="item3" presStyleLbl="node1" presStyleIdx="2" presStyleCnt="3" custScaleY="90910" custLinFactNeighborX="10982" custLinFactNeighborY="14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357908-0637-4F7B-9910-CE08C00A04BF}" type="pres">
      <dgm:prSet presAssocID="{760B6769-DF6F-4F34-B5B2-D78115D909C4}" presName="funnel" presStyleLbl="trAlignAcc1" presStyleIdx="0" presStyleCnt="1" custScaleX="62858" custScaleY="77583" custLinFactNeighborX="-552" custLinFactNeighborY="37164"/>
      <dgm:spPr/>
    </dgm:pt>
  </dgm:ptLst>
  <dgm:cxnLst>
    <dgm:cxn modelId="{E8814A24-A368-4736-8BF2-0ED34315D4F2}" srcId="{760B6769-DF6F-4F34-B5B2-D78115D909C4}" destId="{5C97EA58-AEAE-498C-9A6C-EDA33D00CFD0}" srcOrd="2" destOrd="0" parTransId="{FF280FB7-0642-4DBB-9724-9D37C492ED3A}" sibTransId="{B55FE41A-B03F-4681-95EA-C648260625DD}"/>
    <dgm:cxn modelId="{1BE7C8FB-B01D-4562-A7EF-36FB80E3C472}" type="presOf" srcId="{C89F3938-2E80-402A-B62B-BB5B0006E1C3}" destId="{22523D94-EE11-48B5-931A-D7CD45544F4A}" srcOrd="0" destOrd="0" presId="urn:microsoft.com/office/officeart/2005/8/layout/funnel1"/>
    <dgm:cxn modelId="{191808DA-F188-41C4-B993-995586D38C67}" type="presOf" srcId="{5C97EA58-AEAE-498C-9A6C-EDA33D00CFD0}" destId="{1DDF08B8-F083-458D-B8BB-5A81F50865A5}" srcOrd="0" destOrd="0" presId="urn:microsoft.com/office/officeart/2005/8/layout/funnel1"/>
    <dgm:cxn modelId="{66C091F4-15E5-44E1-96ED-A90D0B7A9EE0}" srcId="{760B6769-DF6F-4F34-B5B2-D78115D909C4}" destId="{2101F53D-6A81-4A80-9BD0-E3F47E00A9F3}" srcOrd="3" destOrd="0" parTransId="{FB9E81E8-F1C2-4BE7-93CB-D4FC60D9D99D}" sibTransId="{F9D83362-34A6-487C-ADD7-57AA89D5E5B2}"/>
    <dgm:cxn modelId="{3E23FFF9-948E-4470-B218-D048B31F6DDF}" srcId="{760B6769-DF6F-4F34-B5B2-D78115D909C4}" destId="{C89F3938-2E80-402A-B62B-BB5B0006E1C3}" srcOrd="0" destOrd="0" parTransId="{B57243BC-E757-4BC1-BAE3-FDB4EE767D54}" sibTransId="{3F19EA75-1F42-4752-AD1C-0367A3D4668C}"/>
    <dgm:cxn modelId="{B9F73657-54D8-4A72-9969-C3BFCD72B4ED}" srcId="{760B6769-DF6F-4F34-B5B2-D78115D909C4}" destId="{F98A691C-C290-4D4F-8B58-62844D1E9E9B}" srcOrd="1" destOrd="0" parTransId="{1405964B-DBEB-4E92-9C7A-5E8EC07E14CF}" sibTransId="{57197BD1-DE5A-4823-881C-AD52152C5782}"/>
    <dgm:cxn modelId="{F13B7B54-C872-4013-BC4E-F9E80407AC83}" srcId="{760B6769-DF6F-4F34-B5B2-D78115D909C4}" destId="{F2F43835-DB9C-4C20-AB4F-B5DDF30F234F}" srcOrd="4" destOrd="0" parTransId="{07E5E8C8-1CA0-4D6C-9CD6-E11323B5ABB9}" sibTransId="{12F594FA-3EF9-438C-BF6B-D9DCC02D4B24}"/>
    <dgm:cxn modelId="{2734647F-CF5D-4F54-A8BB-6AB079A294CF}" type="presOf" srcId="{F98A691C-C290-4D4F-8B58-62844D1E9E9B}" destId="{DE30CA6D-2CEB-42B6-986B-0A25F2562EAE}" srcOrd="0" destOrd="0" presId="urn:microsoft.com/office/officeart/2005/8/layout/funnel1"/>
    <dgm:cxn modelId="{F161771F-6EBE-4EE0-8D74-5AB9461BB0EC}" srcId="{760B6769-DF6F-4F34-B5B2-D78115D909C4}" destId="{568DEC50-A965-4015-A747-49CA13E39BE3}" srcOrd="7" destOrd="0" parTransId="{C2B8FBCB-01C5-4AB3-8739-432F519F24F5}" sibTransId="{6D8E35CD-0AFD-40D1-8190-9D2526A951FD}"/>
    <dgm:cxn modelId="{BBF67B16-ED75-4CFA-B032-FF4215466F03}" srcId="{760B6769-DF6F-4F34-B5B2-D78115D909C4}" destId="{78A8A890-3713-4C19-9FC4-F77C9827FB1B}" srcOrd="6" destOrd="0" parTransId="{AF36AB9E-571F-4BA5-87EC-697E5F255CB0}" sibTransId="{440D9B27-BCB6-4291-AA28-ABE8D5F2321A}"/>
    <dgm:cxn modelId="{56F0EB7A-9FB0-4531-A567-BC36C77A48A4}" srcId="{760B6769-DF6F-4F34-B5B2-D78115D909C4}" destId="{4CC8AC44-09B4-4C4D-8E31-D12CB5079B0C}" srcOrd="5" destOrd="0" parTransId="{50DC8A96-3723-4D2F-A6C8-B4D9D389C080}" sibTransId="{4FF0F179-0362-4724-9651-A04543EB3641}"/>
    <dgm:cxn modelId="{A255C4CB-2CD4-40F1-8E6C-560861FF0794}" type="presOf" srcId="{760B6769-DF6F-4F34-B5B2-D78115D909C4}" destId="{55AEBE42-72DB-46B3-86CE-2FD809CCAB9F}" srcOrd="0" destOrd="0" presId="urn:microsoft.com/office/officeart/2005/8/layout/funnel1"/>
    <dgm:cxn modelId="{AFC52312-2A1A-478F-AB71-33E729D4DB35}" type="presOf" srcId="{2101F53D-6A81-4A80-9BD0-E3F47E00A9F3}" destId="{01C3C3E9-565D-4D8F-B26B-71115CD4E1B4}" srcOrd="0" destOrd="0" presId="urn:microsoft.com/office/officeart/2005/8/layout/funnel1"/>
    <dgm:cxn modelId="{12D4D235-66BB-41B6-BDE4-EF3E6E52BD3E}" type="presParOf" srcId="{55AEBE42-72DB-46B3-86CE-2FD809CCAB9F}" destId="{17550AA9-4D3B-455B-A02A-57CE2D3B5332}" srcOrd="0" destOrd="0" presId="urn:microsoft.com/office/officeart/2005/8/layout/funnel1"/>
    <dgm:cxn modelId="{716D9DB4-8E29-43EE-803A-4ED401A91A45}" type="presParOf" srcId="{55AEBE42-72DB-46B3-86CE-2FD809CCAB9F}" destId="{9BB1E2DC-05B6-4B99-8CC7-9B36525D3F68}" srcOrd="1" destOrd="0" presId="urn:microsoft.com/office/officeart/2005/8/layout/funnel1"/>
    <dgm:cxn modelId="{5F8DC4A8-49F2-4486-9153-0D0364255FB4}" type="presParOf" srcId="{55AEBE42-72DB-46B3-86CE-2FD809CCAB9F}" destId="{01C3C3E9-565D-4D8F-B26B-71115CD4E1B4}" srcOrd="2" destOrd="0" presId="urn:microsoft.com/office/officeart/2005/8/layout/funnel1"/>
    <dgm:cxn modelId="{3C4F3EB1-F6EE-438F-B40C-D2B497741602}" type="presParOf" srcId="{55AEBE42-72DB-46B3-86CE-2FD809CCAB9F}" destId="{1DDF08B8-F083-458D-B8BB-5A81F50865A5}" srcOrd="3" destOrd="0" presId="urn:microsoft.com/office/officeart/2005/8/layout/funnel1"/>
    <dgm:cxn modelId="{C1BB5B94-2303-4593-B233-18E0B1988F0E}" type="presParOf" srcId="{55AEBE42-72DB-46B3-86CE-2FD809CCAB9F}" destId="{DE30CA6D-2CEB-42B6-986B-0A25F2562EAE}" srcOrd="4" destOrd="0" presId="urn:microsoft.com/office/officeart/2005/8/layout/funnel1"/>
    <dgm:cxn modelId="{34BC099B-27E0-451E-827D-001BAAE8AF20}" type="presParOf" srcId="{55AEBE42-72DB-46B3-86CE-2FD809CCAB9F}" destId="{22523D94-EE11-48B5-931A-D7CD45544F4A}" srcOrd="5" destOrd="0" presId="urn:microsoft.com/office/officeart/2005/8/layout/funnel1"/>
    <dgm:cxn modelId="{10032481-64DF-4CAA-AC53-51CDA44C0DF9}" type="presParOf" srcId="{55AEBE42-72DB-46B3-86CE-2FD809CCAB9F}" destId="{A6357908-0637-4F7B-9910-CE08C00A04B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10F4342-8954-4C5F-8827-0844680FF6BD}">
      <dsp:nvSpPr>
        <dsp:cNvPr id="0" name=""/>
        <dsp:cNvSpPr/>
      </dsp:nvSpPr>
      <dsp:spPr>
        <a:xfrm>
          <a:off x="0" y="0"/>
          <a:ext cx="8382000" cy="14710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74904" rIns="65053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j-lt"/>
            </a:rPr>
            <a:t>Completed first course with a passing grade and has at least one additional quarter of registration, and</a:t>
          </a: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j-lt"/>
            </a:rPr>
            <a:t>Have cumulative GPA  greater  than  or equal to 2.00, and </a:t>
          </a: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j-lt"/>
            </a:rPr>
            <a:t>Have cumulative earned credits equal to or  above 50</a:t>
          </a:r>
          <a:r>
            <a:rPr lang="en-US" sz="1400" kern="1200" baseline="30000" dirty="0" smtClean="0">
              <a:latin typeface="+mj-lt"/>
            </a:rPr>
            <a:t>th</a:t>
          </a:r>
          <a:r>
            <a:rPr lang="en-US" sz="1400" kern="1200" dirty="0" smtClean="0">
              <a:latin typeface="+mj-lt"/>
            </a:rPr>
            <a:t> percentile value (~13 credits) of  their cohort class. This takes approximately five quarters. </a:t>
          </a:r>
          <a:endParaRPr lang="en-US" sz="1400" kern="1200" dirty="0">
            <a:latin typeface="+mj-lt"/>
          </a:endParaRPr>
        </a:p>
      </dsp:txBody>
      <dsp:txXfrm>
        <a:off x="0" y="0"/>
        <a:ext cx="8382000" cy="1471045"/>
      </dsp:txXfrm>
    </dsp:sp>
    <dsp:sp modelId="{28DB49FC-253F-4744-8CE3-C62A6DD4F7E3}">
      <dsp:nvSpPr>
        <dsp:cNvPr id="0" name=""/>
        <dsp:cNvSpPr/>
      </dsp:nvSpPr>
      <dsp:spPr>
        <a:xfrm>
          <a:off x="457200" y="117042"/>
          <a:ext cx="5867400" cy="2270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Undergraduate</a:t>
          </a:r>
          <a:endParaRPr lang="en-US" sz="1600" b="1" kern="1200" dirty="0">
            <a:solidFill>
              <a:schemeClr val="tx1"/>
            </a:solidFill>
            <a:latin typeface="+mj-lt"/>
          </a:endParaRPr>
        </a:p>
      </dsp:txBody>
      <dsp:txXfrm>
        <a:off x="457200" y="117042"/>
        <a:ext cx="5867400" cy="227007"/>
      </dsp:txXfrm>
    </dsp:sp>
    <dsp:sp modelId="{397EE44B-FAAF-4A0F-89FC-CD30C80AB9B4}">
      <dsp:nvSpPr>
        <dsp:cNvPr id="0" name=""/>
        <dsp:cNvSpPr/>
      </dsp:nvSpPr>
      <dsp:spPr>
        <a:xfrm>
          <a:off x="0" y="1573590"/>
          <a:ext cx="8382000" cy="12685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74904" rIns="65053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j-lt"/>
            </a:rPr>
            <a:t>Have cumulative GPA  greater than  or equal to 3.00, and</a:t>
          </a: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j-lt"/>
            </a:rPr>
            <a:t>Have cumulative earned credits equal to or  above 50</a:t>
          </a:r>
          <a:r>
            <a:rPr lang="en-US" sz="1400" kern="1200" baseline="30000" dirty="0" smtClean="0">
              <a:latin typeface="+mj-lt"/>
            </a:rPr>
            <a:t>th</a:t>
          </a:r>
          <a:r>
            <a:rPr lang="en-US" sz="1400" kern="1200" dirty="0" smtClean="0">
              <a:latin typeface="+mj-lt"/>
            </a:rPr>
            <a:t> percentile value (~10 credits) of  their cohort class. This takes approximately five quarters. </a:t>
          </a:r>
          <a:endParaRPr lang="en-US" sz="1400" kern="1200" dirty="0">
            <a:latin typeface="+mj-lt"/>
          </a:endParaRPr>
        </a:p>
      </dsp:txBody>
      <dsp:txXfrm>
        <a:off x="0" y="1573590"/>
        <a:ext cx="8382000" cy="1268553"/>
      </dsp:txXfrm>
    </dsp:sp>
    <dsp:sp modelId="{8D2276A6-124B-43E9-A519-FCDB2827CB8A}">
      <dsp:nvSpPr>
        <dsp:cNvPr id="0" name=""/>
        <dsp:cNvSpPr/>
      </dsp:nvSpPr>
      <dsp:spPr>
        <a:xfrm>
          <a:off x="380999" y="1627189"/>
          <a:ext cx="5996952" cy="246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Masters</a:t>
          </a:r>
          <a:endParaRPr lang="en-US" sz="1600" b="1" kern="1200" dirty="0">
            <a:solidFill>
              <a:schemeClr val="tx1"/>
            </a:solidFill>
            <a:latin typeface="+mj-lt"/>
          </a:endParaRPr>
        </a:p>
      </dsp:txBody>
      <dsp:txXfrm>
        <a:off x="380999" y="1627189"/>
        <a:ext cx="5996952" cy="246295"/>
      </dsp:txXfrm>
    </dsp:sp>
    <dsp:sp modelId="{94B439D4-F0A9-412C-963E-40F97348253C}">
      <dsp:nvSpPr>
        <dsp:cNvPr id="0" name=""/>
        <dsp:cNvSpPr/>
      </dsp:nvSpPr>
      <dsp:spPr>
        <a:xfrm>
          <a:off x="0" y="2894643"/>
          <a:ext cx="8382000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536" tIns="374904" rIns="65053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j-lt"/>
            </a:rPr>
            <a:t>Have cumulative GPA  greater than  or equal to 3.00, and</a:t>
          </a:r>
          <a:endParaRPr lang="en-US" sz="1400" kern="1200" dirty="0">
            <a:latin typeface="+mj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+mj-lt"/>
            </a:rPr>
            <a:t>Have cumulative earned credits equal to or  above 50</a:t>
          </a:r>
          <a:r>
            <a:rPr lang="en-US" sz="1400" kern="1200" baseline="30000" dirty="0" smtClean="0">
              <a:latin typeface="+mj-lt"/>
            </a:rPr>
            <a:t>th</a:t>
          </a:r>
          <a:r>
            <a:rPr lang="en-US" sz="1400" kern="1200" dirty="0" smtClean="0">
              <a:latin typeface="+mj-lt"/>
            </a:rPr>
            <a:t> percentile value (~14 credits) of  their cohort class. This takes approximately five quarters. </a:t>
          </a:r>
          <a:endParaRPr lang="en-US" sz="1400" kern="1200" dirty="0">
            <a:latin typeface="+mj-lt"/>
          </a:endParaRPr>
        </a:p>
      </dsp:txBody>
      <dsp:txXfrm>
        <a:off x="0" y="2894643"/>
        <a:ext cx="8382000" cy="1077300"/>
      </dsp:txXfrm>
    </dsp:sp>
    <dsp:sp modelId="{6D4A614A-2E58-4A86-88CD-177741E5CA89}">
      <dsp:nvSpPr>
        <dsp:cNvPr id="0" name=""/>
        <dsp:cNvSpPr/>
      </dsp:nvSpPr>
      <dsp:spPr>
        <a:xfrm>
          <a:off x="419100" y="2939343"/>
          <a:ext cx="6019835" cy="2629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774" tIns="0" rIns="221774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+mj-lt"/>
            </a:rPr>
            <a:t>Doctorate/PhD</a:t>
          </a:r>
          <a:endParaRPr lang="en-US" sz="1600" b="1" kern="1200" dirty="0">
            <a:solidFill>
              <a:schemeClr val="tx1"/>
            </a:solidFill>
            <a:latin typeface="+mj-lt"/>
          </a:endParaRPr>
        </a:p>
      </dsp:txBody>
      <dsp:txXfrm>
        <a:off x="419100" y="2939343"/>
        <a:ext cx="6019835" cy="2629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E4B9B47-1D21-4101-ABE3-A008CE003E68}">
      <dsp:nvSpPr>
        <dsp:cNvPr id="0" name=""/>
        <dsp:cNvSpPr/>
      </dsp:nvSpPr>
      <dsp:spPr>
        <a:xfrm>
          <a:off x="3896178" y="2431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Model objective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3896178" y="2431"/>
        <a:ext cx="1123043" cy="385532"/>
      </dsp:txXfrm>
    </dsp:sp>
    <dsp:sp modelId="{2EDE3FAB-7712-4920-8ED7-0818C8A27506}">
      <dsp:nvSpPr>
        <dsp:cNvPr id="0" name=""/>
        <dsp:cNvSpPr/>
      </dsp:nvSpPr>
      <dsp:spPr>
        <a:xfrm>
          <a:off x="3599704" y="-3458725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1418705" y="3738566"/>
              </a:moveTo>
              <a:arcTo wR="1900302" hR="1900302" stAng="6280841" swAng="1488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D96EA9-F6F8-4CFF-8D0A-218E1A04495C}">
      <dsp:nvSpPr>
        <dsp:cNvPr id="0" name=""/>
        <dsp:cNvSpPr/>
      </dsp:nvSpPr>
      <dsp:spPr>
        <a:xfrm>
          <a:off x="4846329" y="257023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Select Cases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4846329" y="257023"/>
        <a:ext cx="1123043" cy="385532"/>
      </dsp:txXfrm>
    </dsp:sp>
    <dsp:sp modelId="{0604D00F-A6E2-4B72-BCA6-3E2B47C2059D}">
      <dsp:nvSpPr>
        <dsp:cNvPr id="0" name=""/>
        <dsp:cNvSpPr/>
      </dsp:nvSpPr>
      <dsp:spPr>
        <a:xfrm>
          <a:off x="2557397" y="195197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3128350" y="450113"/>
              </a:moveTo>
              <a:arcTo wR="1900302" hR="1900302" stAng="18615513" swAng="7583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B99A0B-65FF-4E37-A7A8-60ADC04CD749}">
      <dsp:nvSpPr>
        <dsp:cNvPr id="0" name=""/>
        <dsp:cNvSpPr/>
      </dsp:nvSpPr>
      <dsp:spPr>
        <a:xfrm>
          <a:off x="5541888" y="952582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Extract inputs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5541888" y="952582"/>
        <a:ext cx="1123043" cy="385532"/>
      </dsp:txXfrm>
    </dsp:sp>
    <dsp:sp modelId="{CA5ADF78-4015-45F9-90B9-11ECCC0DA022}">
      <dsp:nvSpPr>
        <dsp:cNvPr id="0" name=""/>
        <dsp:cNvSpPr/>
      </dsp:nvSpPr>
      <dsp:spPr>
        <a:xfrm>
          <a:off x="2557397" y="195197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3645468" y="1148273"/>
              </a:moveTo>
              <a:arcTo wR="1900302" hR="1900302" stAng="20201265" swAng="10388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9376E-5702-4904-988E-EBB222F6630B}">
      <dsp:nvSpPr>
        <dsp:cNvPr id="0" name=""/>
        <dsp:cNvSpPr/>
      </dsp:nvSpPr>
      <dsp:spPr>
        <a:xfrm>
          <a:off x="5796481" y="1902733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Validate the input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5796481" y="1902733"/>
        <a:ext cx="1123043" cy="385532"/>
      </dsp:txXfrm>
    </dsp:sp>
    <dsp:sp modelId="{A4336E9F-925A-4FDC-91A4-ACC988AB4B3F}">
      <dsp:nvSpPr>
        <dsp:cNvPr id="0" name=""/>
        <dsp:cNvSpPr/>
      </dsp:nvSpPr>
      <dsp:spPr>
        <a:xfrm>
          <a:off x="2557397" y="195197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3790202" y="2098874"/>
              </a:moveTo>
              <a:arcTo wR="1900302" hR="1900302" stAng="359883" swAng="103885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088A7-65DE-41CA-8919-D82C71DDBA4E}">
      <dsp:nvSpPr>
        <dsp:cNvPr id="0" name=""/>
        <dsp:cNvSpPr/>
      </dsp:nvSpPr>
      <dsp:spPr>
        <a:xfrm>
          <a:off x="5541888" y="2852885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Repair the input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5541888" y="2852885"/>
        <a:ext cx="1123043" cy="385532"/>
      </dsp:txXfrm>
    </dsp:sp>
    <dsp:sp modelId="{477E8C53-73F0-46D2-90AC-C12AC53DC360}">
      <dsp:nvSpPr>
        <dsp:cNvPr id="0" name=""/>
        <dsp:cNvSpPr/>
      </dsp:nvSpPr>
      <dsp:spPr>
        <a:xfrm>
          <a:off x="2557397" y="195197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3415918" y="3046627"/>
              </a:moveTo>
              <a:arcTo wR="1900302" hR="1900302" stAng="2226107" swAng="7583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48E9C6-22F6-40E9-B1A5-080593E9B2CC}">
      <dsp:nvSpPr>
        <dsp:cNvPr id="0" name=""/>
        <dsp:cNvSpPr/>
      </dsp:nvSpPr>
      <dsp:spPr>
        <a:xfrm>
          <a:off x="4846329" y="3548444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Transformed the inputs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4846329" y="3548444"/>
        <a:ext cx="1123043" cy="385532"/>
      </dsp:txXfrm>
    </dsp:sp>
    <dsp:sp modelId="{C334BA25-C59E-4A2D-8600-FA40D8C0273B}">
      <dsp:nvSpPr>
        <dsp:cNvPr id="0" name=""/>
        <dsp:cNvSpPr/>
      </dsp:nvSpPr>
      <dsp:spPr>
        <a:xfrm>
          <a:off x="3599704" y="3849119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1339583" y="84608"/>
              </a:moveTo>
              <a:arcTo wR="1900302" hR="1900302" stAng="15170301" swAng="1488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D95C71-62B0-4A8A-96F1-CE7F83D8D852}">
      <dsp:nvSpPr>
        <dsp:cNvPr id="0" name=""/>
        <dsp:cNvSpPr/>
      </dsp:nvSpPr>
      <dsp:spPr>
        <a:xfrm>
          <a:off x="3896178" y="3803036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Apply Model method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3896178" y="3803036"/>
        <a:ext cx="1123043" cy="385532"/>
      </dsp:txXfrm>
    </dsp:sp>
    <dsp:sp modelId="{392271E2-668E-4CC5-8E6C-82C8426A967D}">
      <dsp:nvSpPr>
        <dsp:cNvPr id="0" name=""/>
        <dsp:cNvSpPr/>
      </dsp:nvSpPr>
      <dsp:spPr>
        <a:xfrm>
          <a:off x="1447511" y="3830106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2450242" y="81314"/>
              </a:moveTo>
              <a:arcTo wR="1900302" hR="1900302" stAng="17209307" swAng="29185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CDBCFC-4819-459F-826A-828947847426}">
      <dsp:nvSpPr>
        <dsp:cNvPr id="0" name=""/>
        <dsp:cNvSpPr/>
      </dsp:nvSpPr>
      <dsp:spPr>
        <a:xfrm>
          <a:off x="2974961" y="3579681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Generate deployment methods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974961" y="3579681"/>
        <a:ext cx="1123043" cy="385532"/>
      </dsp:txXfrm>
    </dsp:sp>
    <dsp:sp modelId="{24D7459F-E863-4E8C-92B0-924265092703}">
      <dsp:nvSpPr>
        <dsp:cNvPr id="0" name=""/>
        <dsp:cNvSpPr/>
      </dsp:nvSpPr>
      <dsp:spPr>
        <a:xfrm>
          <a:off x="2624911" y="270283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622241" y="3306613"/>
              </a:moveTo>
              <a:arcTo wR="1900302" hR="1900302" stAng="7935883" swAng="73648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B5CE39-2467-42FF-860D-D1BB39539DD9}">
      <dsp:nvSpPr>
        <dsp:cNvPr id="0" name=""/>
        <dsp:cNvSpPr/>
      </dsp:nvSpPr>
      <dsp:spPr>
        <a:xfrm>
          <a:off x="2279406" y="2884120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Integrate deployment into production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279406" y="2884120"/>
        <a:ext cx="1123043" cy="385532"/>
      </dsp:txXfrm>
    </dsp:sp>
    <dsp:sp modelId="{CC9C411D-3CBA-48CB-99EC-0A39F861F974}">
      <dsp:nvSpPr>
        <dsp:cNvPr id="0" name=""/>
        <dsp:cNvSpPr/>
      </dsp:nvSpPr>
      <dsp:spPr>
        <a:xfrm>
          <a:off x="2592176" y="252231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144238" y="2626518"/>
              </a:moveTo>
              <a:arcTo wR="1900302" hR="1900302" stAng="9451955" swAng="103507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1512E-1719-4D7E-906B-1C6E867218F9}">
      <dsp:nvSpPr>
        <dsp:cNvPr id="0" name=""/>
        <dsp:cNvSpPr/>
      </dsp:nvSpPr>
      <dsp:spPr>
        <a:xfrm>
          <a:off x="2024811" y="1933970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Gather results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2024811" y="1933970"/>
        <a:ext cx="1123043" cy="385532"/>
      </dsp:txXfrm>
    </dsp:sp>
    <dsp:sp modelId="{726B0BB8-E4AA-46D5-81FA-59C10234ACBB}">
      <dsp:nvSpPr>
        <dsp:cNvPr id="0" name=""/>
        <dsp:cNvSpPr/>
      </dsp:nvSpPr>
      <dsp:spPr>
        <a:xfrm>
          <a:off x="2581683" y="241256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12020" y="1686901"/>
              </a:moveTo>
              <a:arcTo wR="1900302" hR="1900302" stAng="11186870" swAng="104113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E492D-43DA-49FB-93E4-560D4E53C459}">
      <dsp:nvSpPr>
        <dsp:cNvPr id="0" name=""/>
        <dsp:cNvSpPr/>
      </dsp:nvSpPr>
      <dsp:spPr>
        <a:xfrm>
          <a:off x="2279396" y="983818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</a:rPr>
            <a:t>Assess observed results</a:t>
          </a:r>
          <a:endParaRPr lang="en-US" sz="1200" b="1" kern="1200" dirty="0">
            <a:solidFill>
              <a:schemeClr val="tx1"/>
            </a:solidFill>
          </a:endParaRPr>
        </a:p>
      </dsp:txBody>
      <dsp:txXfrm>
        <a:off x="2279396" y="983818"/>
        <a:ext cx="1123043" cy="385532"/>
      </dsp:txXfrm>
    </dsp:sp>
    <dsp:sp modelId="{ED9330F2-4188-4EE7-8D0A-17076A928EDF}">
      <dsp:nvSpPr>
        <dsp:cNvPr id="0" name=""/>
        <dsp:cNvSpPr/>
      </dsp:nvSpPr>
      <dsp:spPr>
        <a:xfrm>
          <a:off x="2688558" y="73626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280577" y="906501"/>
              </a:moveTo>
              <a:arcTo wR="1900302" hR="1900302" stAng="12691901" swAng="768835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AA922-CE42-41B0-86A6-33097A699C67}">
      <dsp:nvSpPr>
        <dsp:cNvPr id="0" name=""/>
        <dsp:cNvSpPr/>
      </dsp:nvSpPr>
      <dsp:spPr>
        <a:xfrm>
          <a:off x="2946026" y="257023"/>
          <a:ext cx="1123043" cy="3855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Refine Model objective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2946026" y="257023"/>
        <a:ext cx="1123043" cy="385532"/>
      </dsp:txXfrm>
    </dsp:sp>
    <dsp:sp modelId="{24402CCE-AEF9-4B9E-BF12-9F8E421FC00D}">
      <dsp:nvSpPr>
        <dsp:cNvPr id="0" name=""/>
        <dsp:cNvSpPr/>
      </dsp:nvSpPr>
      <dsp:spPr>
        <a:xfrm>
          <a:off x="1515090" y="-3458725"/>
          <a:ext cx="3800605" cy="3800605"/>
        </a:xfrm>
        <a:custGeom>
          <a:avLst/>
          <a:gdLst/>
          <a:ahLst/>
          <a:cxnLst/>
          <a:rect l="0" t="0" r="0" b="0"/>
          <a:pathLst>
            <a:path>
              <a:moveTo>
                <a:pt x="2461022" y="3715996"/>
              </a:moveTo>
              <a:arcTo wR="1900302" hR="1900302" stAng="4370301" swAng="14885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7550AA9-4D3B-455B-A02A-57CE2D3B5332}">
      <dsp:nvSpPr>
        <dsp:cNvPr id="0" name=""/>
        <dsp:cNvSpPr/>
      </dsp:nvSpPr>
      <dsp:spPr>
        <a:xfrm>
          <a:off x="1023270" y="0"/>
          <a:ext cx="2826067" cy="98145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1E2DC-05B6-4B99-8CC7-9B36525D3F68}">
      <dsp:nvSpPr>
        <dsp:cNvPr id="0" name=""/>
        <dsp:cNvSpPr/>
      </dsp:nvSpPr>
      <dsp:spPr>
        <a:xfrm>
          <a:off x="2130837" y="2551072"/>
          <a:ext cx="547687" cy="3505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3C3E9-565D-4D8F-B26B-71115CD4E1B4}">
      <dsp:nvSpPr>
        <dsp:cNvPr id="0" name=""/>
        <dsp:cNvSpPr/>
      </dsp:nvSpPr>
      <dsp:spPr>
        <a:xfrm>
          <a:off x="939805" y="0"/>
          <a:ext cx="2628900" cy="39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Variable reduction process</a:t>
          </a:r>
          <a:endParaRPr lang="en-US" sz="1600" kern="1200" dirty="0"/>
        </a:p>
      </dsp:txBody>
      <dsp:txXfrm>
        <a:off x="939805" y="0"/>
        <a:ext cx="2628900" cy="394558"/>
      </dsp:txXfrm>
    </dsp:sp>
    <dsp:sp modelId="{1DDF08B8-F083-458D-B8BB-5A81F50865A5}">
      <dsp:nvSpPr>
        <dsp:cNvPr id="0" name=""/>
        <dsp:cNvSpPr/>
      </dsp:nvSpPr>
      <dsp:spPr>
        <a:xfrm>
          <a:off x="1924573" y="1330769"/>
          <a:ext cx="985837" cy="89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Input3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924573" y="1330769"/>
        <a:ext cx="985837" cy="896224"/>
      </dsp:txXfrm>
    </dsp:sp>
    <dsp:sp modelId="{DE30CA6D-2CEB-42B6-986B-0A25F2562EAE}">
      <dsp:nvSpPr>
        <dsp:cNvPr id="0" name=""/>
        <dsp:cNvSpPr/>
      </dsp:nvSpPr>
      <dsp:spPr>
        <a:xfrm>
          <a:off x="1376047" y="544394"/>
          <a:ext cx="985837" cy="89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Input1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376047" y="544394"/>
        <a:ext cx="985837" cy="896224"/>
      </dsp:txXfrm>
    </dsp:sp>
    <dsp:sp modelId="{22523D94-EE11-48B5-931A-D7CD45544F4A}">
      <dsp:nvSpPr>
        <dsp:cNvPr id="0" name=""/>
        <dsp:cNvSpPr/>
      </dsp:nvSpPr>
      <dsp:spPr>
        <a:xfrm>
          <a:off x="2425316" y="412748"/>
          <a:ext cx="985837" cy="8962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Input2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425316" y="412748"/>
        <a:ext cx="985837" cy="896224"/>
      </dsp:txXfrm>
    </dsp:sp>
    <dsp:sp modelId="{A6357908-0637-4F7B-9910-CE08C00A04BF}">
      <dsp:nvSpPr>
        <dsp:cNvPr id="0" name=""/>
        <dsp:cNvSpPr/>
      </dsp:nvSpPr>
      <dsp:spPr>
        <a:xfrm>
          <a:off x="1423808" y="1214215"/>
          <a:ext cx="1927886" cy="190360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C4300E2-BC70-4A14-B118-CDF8ED77B3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F0FC0-FF0F-444D-9490-DAD7E60D644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F0FC0-FF0F-444D-9490-DAD7E60D644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F0FC0-FF0F-444D-9490-DAD7E60D6440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5F0FC0-FF0F-444D-9490-DAD7E60D644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04800" y="6248400"/>
            <a:ext cx="84582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</a:rPr>
              <a:t>© 2007 Capella University - Confidential - Do not distribute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rgbClr val="800D1E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411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148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8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114800" y="6248400"/>
            <a:ext cx="54864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800" dirty="0">
                <a:solidFill>
                  <a:srgbClr val="000000"/>
                </a:solidFill>
              </a:rPr>
              <a:t>© 2007 Capella University - Confidential - Do not distribute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620000" y="6248400"/>
            <a:ext cx="1143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FF853FC7-9119-48BD-BAA0-BAF94E4B6208}" type="slidenum">
              <a:rPr lang="en-US" sz="800" b="1">
                <a:solidFill>
                  <a:srgbClr val="000000"/>
                </a:solidFill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800" b="1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11E0D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11E0D"/>
        </a:buClr>
        <a:buFont typeface="Times" pitchFamily="18" charset="0"/>
        <a:buChar char="•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11E0D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11E0D"/>
        </a:buClr>
        <a:buFont typeface="Times" pitchFamily="18" charset="0"/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11E0D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811E0D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811E0D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811E0D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811E0D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Predicting Prospective Learner Success &amp; Persistence at point of Inquiry                         (Lead Quality Score)</a:t>
            </a:r>
            <a:br>
              <a:rPr lang="en-US" sz="2800" dirty="0" smtClean="0"/>
            </a:br>
            <a:r>
              <a:rPr lang="en-US" sz="1400" dirty="0" smtClean="0"/>
              <a:t>(Mar 2013)</a:t>
            </a:r>
            <a:endParaRPr lang="en-US" sz="1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1430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Opoku Adu-Gyamfi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Marketing Analytics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15400" cy="45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Extracting inputs: Remove irrelevant inputs</a:t>
            </a:r>
            <a:endParaRPr lang="en-US" sz="2600" dirty="0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7432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dirty="0" smtClean="0"/>
              <a:t>After removing  redundant variables, the next step in input extraction is to remove irrelevant inputs with no relation to model’s objective.</a:t>
            </a:r>
          </a:p>
          <a:p>
            <a:pPr eaLnBrk="1" hangingPunct="1">
              <a:defRPr/>
            </a:pPr>
            <a:r>
              <a:rPr lang="en-US" sz="1600" dirty="0" smtClean="0"/>
              <a:t>This stage is not so critical as most of the modeling  algorithms have built in processes to isolate irrelevant input variables.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600" dirty="0" smtClean="0">
                <a:ea typeface="+mn-ea"/>
                <a:cs typeface="+mn-cs"/>
              </a:rPr>
              <a:t>Example: Regression’s stepwise/forward  and backward options remove irrelevant variables unrelated to model’s objective. Decision tree also uses logworth criteria to eliminate irrelevant inputs </a:t>
            </a:r>
          </a:p>
          <a:p>
            <a:pPr eaLnBrk="1" hangingPunct="1">
              <a:defRPr/>
            </a:pPr>
            <a:r>
              <a:rPr lang="en-US" sz="1600" dirty="0" smtClean="0"/>
              <a:t>Nonetheless, I perform spearman and hoeffding univariate correlation analysis of each input with target and eliminate inputs agreed by spearman and hoeffding correlation measures as ranking very low in relation to target.</a:t>
            </a:r>
          </a:p>
        </p:txBody>
      </p:sp>
      <p:pic>
        <p:nvPicPr>
          <p:cNvPr id="11268" name="Picture 17" descr="C:\Documents and Settings\OAdugyamfi\Local Settings\Temporary Internet Files\Content.IE5\FZDLBR6F\MP90043733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810000"/>
            <a:ext cx="2895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Explore/Validate and Repair selected inputs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This stage involved understanding underlying distribution of each selected inputs and repairing them accordingly for:-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 smtClean="0">
                <a:ea typeface="+mn-ea"/>
                <a:cs typeface="+mn-cs"/>
              </a:rPr>
              <a:t>Normality, uniformity and skewness,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 smtClean="0">
                <a:ea typeface="+mn-ea"/>
                <a:cs typeface="+mn-cs"/>
              </a:rPr>
              <a:t>Standard deviation of  inputs to detect outlying data points,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 smtClean="0">
                <a:ea typeface="+mn-ea"/>
                <a:cs typeface="+mn-cs"/>
              </a:rPr>
              <a:t>And treatment of missing data points. Certain modeling algorithms are very sensitive to these issues e.g. Regression and Neural Network. </a:t>
            </a:r>
            <a:endParaRPr lang="en-US" sz="1800" dirty="0" smtClean="0">
              <a:latin typeface="Arial" charset="0"/>
            </a:endParaRPr>
          </a:p>
        </p:txBody>
      </p:sp>
      <p:pic>
        <p:nvPicPr>
          <p:cNvPr id="122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90938"/>
            <a:ext cx="38465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690938"/>
            <a:ext cx="38465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TextBox 12"/>
          <p:cNvSpPr txBox="1">
            <a:spLocks noChangeArrowheads="1"/>
          </p:cNvSpPr>
          <p:nvPr/>
        </p:nvSpPr>
        <p:spPr bwMode="auto">
          <a:xfrm>
            <a:off x="762000" y="3124200"/>
            <a:ext cx="914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Missing data points</a:t>
            </a:r>
          </a:p>
        </p:txBody>
      </p:sp>
      <p:sp>
        <p:nvSpPr>
          <p:cNvPr id="12295" name="TextBox 13"/>
          <p:cNvSpPr txBox="1">
            <a:spLocks noChangeArrowheads="1"/>
          </p:cNvSpPr>
          <p:nvPr/>
        </p:nvSpPr>
        <p:spPr bwMode="auto">
          <a:xfrm>
            <a:off x="3581400" y="3048000"/>
            <a:ext cx="106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000" b="1" dirty="0"/>
              <a:t>Outlying data points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3124200"/>
            <a:ext cx="129540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b="1" dirty="0"/>
              <a:t>Right skewed distribution</a:t>
            </a:r>
          </a:p>
        </p:txBody>
      </p:sp>
      <p:cxnSp>
        <p:nvCxnSpPr>
          <p:cNvPr id="12297" name="Straight Arrow Connector 16"/>
          <p:cNvCxnSpPr>
            <a:cxnSpLocks noChangeShapeType="1"/>
            <a:stCxn id="12294" idx="2"/>
          </p:cNvCxnSpPr>
          <p:nvPr/>
        </p:nvCxnSpPr>
        <p:spPr bwMode="auto">
          <a:xfrm>
            <a:off x="1219200" y="3524250"/>
            <a:ext cx="304800" cy="158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298" name="Straight Arrow Connector 18"/>
          <p:cNvCxnSpPr>
            <a:cxnSpLocks noChangeShapeType="1"/>
          </p:cNvCxnSpPr>
          <p:nvPr/>
        </p:nvCxnSpPr>
        <p:spPr bwMode="auto">
          <a:xfrm flipH="1">
            <a:off x="2514600" y="3690938"/>
            <a:ext cx="323850" cy="762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299" name="Straight Arrow Connector 20"/>
          <p:cNvCxnSpPr>
            <a:cxnSpLocks noChangeShapeType="1"/>
            <a:stCxn id="12295" idx="2"/>
            <a:endCxn id="12295" idx="2"/>
          </p:cNvCxnSpPr>
          <p:nvPr/>
        </p:nvCxnSpPr>
        <p:spPr bwMode="auto">
          <a:xfrm>
            <a:off x="4114800" y="3448050"/>
            <a:ext cx="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0" name="Straight Arrow Connector 25"/>
          <p:cNvCxnSpPr>
            <a:cxnSpLocks noChangeShapeType="1"/>
            <a:stCxn id="12295" idx="2"/>
          </p:cNvCxnSpPr>
          <p:nvPr/>
        </p:nvCxnSpPr>
        <p:spPr bwMode="auto">
          <a:xfrm>
            <a:off x="4114800" y="3448050"/>
            <a:ext cx="381000" cy="173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1" name="Straight Arrow Connector 27"/>
          <p:cNvCxnSpPr>
            <a:cxnSpLocks noChangeShapeType="1"/>
            <a:stCxn id="12295" idx="2"/>
          </p:cNvCxnSpPr>
          <p:nvPr/>
        </p:nvCxnSpPr>
        <p:spPr bwMode="auto">
          <a:xfrm flipH="1">
            <a:off x="3733800" y="3448050"/>
            <a:ext cx="381000" cy="173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02" name="Straight Arrow Connector 29"/>
          <p:cNvCxnSpPr>
            <a:cxnSpLocks noChangeShapeType="1"/>
          </p:cNvCxnSpPr>
          <p:nvPr/>
        </p:nvCxnSpPr>
        <p:spPr bwMode="auto">
          <a:xfrm flipH="1">
            <a:off x="3048000" y="3505200"/>
            <a:ext cx="1066800" cy="160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03" name="TextBox 37"/>
          <p:cNvSpPr txBox="1">
            <a:spLocks noChangeArrowheads="1"/>
          </p:cNvSpPr>
          <p:nvPr/>
        </p:nvSpPr>
        <p:spPr bwMode="auto">
          <a:xfrm>
            <a:off x="1447800" y="5638800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/>
              <a:t>Before repairs</a:t>
            </a:r>
          </a:p>
        </p:txBody>
      </p:sp>
      <p:sp>
        <p:nvSpPr>
          <p:cNvPr id="12304" name="TextBox 38"/>
          <p:cNvSpPr txBox="1">
            <a:spLocks noChangeArrowheads="1"/>
          </p:cNvSpPr>
          <p:nvPr/>
        </p:nvSpPr>
        <p:spPr bwMode="auto">
          <a:xfrm>
            <a:off x="5257800" y="5638800"/>
            <a:ext cx="3048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/>
              <a:t>After repairs and Transformation</a:t>
            </a:r>
          </a:p>
        </p:txBody>
      </p:sp>
      <p:sp>
        <p:nvSpPr>
          <p:cNvPr id="12305" name="TextBox 39"/>
          <p:cNvSpPr txBox="1">
            <a:spLocks noChangeArrowheads="1"/>
          </p:cNvSpPr>
          <p:nvPr/>
        </p:nvSpPr>
        <p:spPr bwMode="auto">
          <a:xfrm>
            <a:off x="5334000" y="2971800"/>
            <a:ext cx="2971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 typeface="Arial" charset="0"/>
              <a:buAutoNum type="arabicPeriod"/>
            </a:pPr>
            <a:r>
              <a:rPr lang="en-US" sz="900" b="1" dirty="0" smtClean="0"/>
              <a:t>Cap outliers three standard deviation from mean</a:t>
            </a:r>
          </a:p>
          <a:p>
            <a:pPr marL="228600" indent="-228600">
              <a:buFont typeface="Arial" charset="0"/>
              <a:buAutoNum type="arabicPeriod"/>
            </a:pPr>
            <a:r>
              <a:rPr lang="en-US" sz="900" b="1" dirty="0" smtClean="0"/>
              <a:t>Median imputation to replace missing values</a:t>
            </a:r>
            <a:endParaRPr lang="en-US" sz="900" b="1" dirty="0"/>
          </a:p>
          <a:p>
            <a:pPr marL="228600" indent="-228600">
              <a:buFont typeface="Arial" charset="0"/>
              <a:buAutoNum type="arabicPeriod"/>
            </a:pPr>
            <a:r>
              <a:rPr lang="en-US" sz="900" b="1" dirty="0" smtClean="0"/>
              <a:t>Apply </a:t>
            </a:r>
            <a:r>
              <a:rPr lang="en-US" sz="900" b="1" dirty="0"/>
              <a:t>Log to base 10 transformation to normalize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Splitting Modeling Dataset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 smtClean="0"/>
              <a:t>Split the modeling dataset into two part:-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 smtClean="0">
                <a:ea typeface="+mn-ea"/>
                <a:cs typeface="+mn-cs"/>
              </a:rPr>
              <a:t>Training - </a:t>
            </a:r>
            <a:r>
              <a:rPr lang="en-US" sz="1800" dirty="0" smtClean="0"/>
              <a:t>This dataset is used to estimate the model’s parameters </a:t>
            </a:r>
            <a:endParaRPr lang="en-US" sz="1800" dirty="0" smtClean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 smtClean="0">
                <a:ea typeface="+mn-ea"/>
                <a:cs typeface="+mn-cs"/>
              </a:rPr>
              <a:t>Validation  -  This is an independent dataset</a:t>
            </a:r>
            <a:r>
              <a:rPr lang="en-US" sz="1600" dirty="0" smtClean="0"/>
              <a:t> to test and calibrate the parameter estimate and also used to select the ultimate model using fit statistics on the validation dataset.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600" dirty="0" smtClean="0"/>
              <a:t> There should be little separation between the training estimates and the validation estimates. Huge separation is an indication of model over fitting</a:t>
            </a:r>
            <a:endParaRPr lang="en-US" sz="1600" b="1" dirty="0" smtClean="0">
              <a:latin typeface="Arial" charset="0"/>
            </a:endParaRPr>
          </a:p>
        </p:txBody>
      </p:sp>
      <p:pic>
        <p:nvPicPr>
          <p:cNvPr id="13316" name="Picture 4" descr="C:\Documents and Settings\OAdugyamfi\Local Settings\Temporary Internet Files\Content.IE5\FZDLBR6F\MC90038403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505200"/>
            <a:ext cx="187483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276600"/>
            <a:ext cx="243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/>
              <a:t>Validation  Sample </a:t>
            </a:r>
            <a:r>
              <a:rPr lang="en-US" sz="1600" dirty="0" smtClean="0"/>
              <a:t> in LQS ~ </a:t>
            </a:r>
            <a:r>
              <a:rPr lang="en-US" sz="1600" dirty="0"/>
              <a:t>45%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3352800"/>
            <a:ext cx="20574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Training </a:t>
            </a:r>
            <a:r>
              <a:rPr lang="en-US" sz="1600" dirty="0" smtClean="0"/>
              <a:t>Sample in LQS ~ 55%</a:t>
            </a:r>
            <a:endParaRPr lang="en-US" sz="1600" dirty="0"/>
          </a:p>
        </p:txBody>
      </p:sp>
      <p:cxnSp>
        <p:nvCxnSpPr>
          <p:cNvPr id="13319" name="Straight Arrow Connector 8"/>
          <p:cNvCxnSpPr>
            <a:cxnSpLocks noChangeShapeType="1"/>
          </p:cNvCxnSpPr>
          <p:nvPr/>
        </p:nvCxnSpPr>
        <p:spPr bwMode="auto">
          <a:xfrm>
            <a:off x="1905000" y="3505200"/>
            <a:ext cx="1600200" cy="381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20" name="Straight Arrow Connector 10"/>
          <p:cNvCxnSpPr>
            <a:cxnSpLocks noChangeShapeType="1"/>
          </p:cNvCxnSpPr>
          <p:nvPr/>
        </p:nvCxnSpPr>
        <p:spPr bwMode="auto">
          <a:xfrm flipH="1">
            <a:off x="5227638" y="3581400"/>
            <a:ext cx="1096962" cy="828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Apply appropriate modeling method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 smtClean="0"/>
              <a:t>I explored two modeling methods for the LQS .</a:t>
            </a:r>
            <a:endParaRPr lang="en-US" sz="1600" dirty="0" smtClean="0">
              <a:ea typeface="+mn-ea"/>
              <a:cs typeface="+mn-cs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600" dirty="0" smtClean="0">
                <a:ea typeface="+mn-ea"/>
                <a:cs typeface="+mn-cs"/>
              </a:rPr>
              <a:t>Decision Tree Model – Produces prediction rules , e.g.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ea typeface="+mn-ea"/>
                <a:cs typeface="+mn-cs"/>
              </a:rPr>
              <a:t>Logistic Regression Model - </a:t>
            </a:r>
            <a:r>
              <a:rPr lang="en-US" sz="1600" dirty="0" smtClean="0"/>
              <a:t>Produces a prediction formula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endParaRPr lang="en-US" sz="16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§"/>
              <a:defRPr/>
            </a:pPr>
            <a:r>
              <a:rPr lang="en-US" sz="1600" dirty="0" smtClean="0"/>
              <a:t>E.g.. Prediction Estimate =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err="1" smtClean="0"/>
              <a:t>Logit</a:t>
            </a:r>
            <a:r>
              <a:rPr lang="en-US" sz="1600" dirty="0" smtClean="0"/>
              <a:t> link Function =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800" dirty="0" smtClean="0"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752600"/>
            <a:ext cx="5867400" cy="2590800"/>
          </a:xfrm>
          <a:prstGeom prst="rect">
            <a:avLst/>
          </a:prstGeom>
        </p:spPr>
      </p:pic>
      <p:pic>
        <p:nvPicPr>
          <p:cNvPr id="13" name="Picture 12" descr="86-7-LogisticRegressionEquatio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62400" y="4648200"/>
            <a:ext cx="3171825" cy="542925"/>
          </a:xfrm>
          <a:prstGeom prst="rect">
            <a:avLst/>
          </a:prstGeom>
        </p:spPr>
      </p:pic>
      <p:pic>
        <p:nvPicPr>
          <p:cNvPr id="14" name="Picture 13" descr="logistic_genera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3800" y="5181600"/>
            <a:ext cx="3703320" cy="863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Apply appropriate modeling method: Cont’d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 smtClean="0"/>
              <a:t>Logistic Regression prediction equation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Score=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 1/(1+1/EXP(   -0.3061 +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PCTL_IMP_REP_Zip3Hist_FCS  *0.27380087 +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PCTL_IMP_REP_time_to_start_days * 2.14603878 +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PCTL_IMP_REP_recent_Months_Since * 1.08856291 +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PCTL_IMP_REP_bad_versus_good_cre * -0.28203980 +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PCTL_IMP_REP_avg_mpmt_open_stu_r *  -0.29473888 +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PCTL_IMP_REP_Age_at_inq  * 0.01516530 +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PCTL_IMP_REP_avg_rtr_ever_90_  * 0.00001567 +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dirty="0" smtClean="0"/>
              <a:t>));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Apply appropriate modeling method: Cont’d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572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  <a:ea typeface="+mn-ea"/>
                <a:cs typeface="+mn-cs"/>
              </a:rPr>
              <a:t>Logistic Regression Model with stepwise variable selection criteria process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Char char="ü"/>
              <a:defRPr/>
            </a:pPr>
            <a:endParaRPr lang="en-US" sz="11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800" dirty="0" smtClean="0">
              <a:latin typeface="Arial" charset="0"/>
            </a:endParaRPr>
          </a:p>
        </p:txBody>
      </p:sp>
      <p:sp>
        <p:nvSpPr>
          <p:cNvPr id="20" name="Round Single Corner Rectangle 19"/>
          <p:cNvSpPr/>
          <p:nvPr/>
        </p:nvSpPr>
        <p:spPr bwMode="auto">
          <a:xfrm>
            <a:off x="3200400" y="1828800"/>
            <a:ext cx="1295400" cy="457200"/>
          </a:xfrm>
          <a:prstGeom prst="round1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21" name="Round Single Corner Rectangle 20"/>
          <p:cNvSpPr/>
          <p:nvPr/>
        </p:nvSpPr>
        <p:spPr bwMode="auto">
          <a:xfrm>
            <a:off x="5638800" y="3886200"/>
            <a:ext cx="1447800" cy="457200"/>
          </a:xfrm>
          <a:prstGeom prst="round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Enter Input1</a:t>
            </a:r>
          </a:p>
        </p:txBody>
      </p:sp>
      <p:sp>
        <p:nvSpPr>
          <p:cNvPr id="22" name="Round Single Corner Rectangle 21"/>
          <p:cNvSpPr/>
          <p:nvPr/>
        </p:nvSpPr>
        <p:spPr bwMode="auto">
          <a:xfrm>
            <a:off x="914400" y="3886200"/>
            <a:ext cx="1295400" cy="457200"/>
          </a:xfrm>
          <a:prstGeom prst="round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</a:rPr>
              <a:t>Rejected</a:t>
            </a:r>
          </a:p>
        </p:txBody>
      </p:sp>
      <p:sp>
        <p:nvSpPr>
          <p:cNvPr id="23" name="Round Single Corner Rectangle 22"/>
          <p:cNvSpPr/>
          <p:nvPr/>
        </p:nvSpPr>
        <p:spPr bwMode="auto">
          <a:xfrm>
            <a:off x="7086600" y="3886200"/>
            <a:ext cx="1447800" cy="457200"/>
          </a:xfrm>
          <a:prstGeom prst="round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Enter Input2, &amp;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etc…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ound Single Corner Rectangle 23"/>
          <p:cNvSpPr/>
          <p:nvPr/>
        </p:nvSpPr>
        <p:spPr bwMode="auto">
          <a:xfrm>
            <a:off x="5562600" y="4724400"/>
            <a:ext cx="1600200" cy="990600"/>
          </a:xfrm>
          <a:prstGeom prst="round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Input1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stay or leave given input2 presence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hape 27"/>
          <p:cNvCxnSpPr>
            <a:stCxn id="39" idx="1"/>
            <a:endCxn id="22" idx="0"/>
          </p:cNvCxnSpPr>
          <p:nvPr/>
        </p:nvCxnSpPr>
        <p:spPr bwMode="auto">
          <a:xfrm rot="10800000" flipV="1">
            <a:off x="1562100" y="3238500"/>
            <a:ext cx="1638300" cy="6477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800600" y="26670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Yes: pass 95% entry Significance level test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26670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No: fails 95% entry significance level test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200400" y="4953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Stay: if passes 95% stay Significance level test</a:t>
            </a:r>
            <a:endParaRPr lang="en-US" sz="1400" dirty="0"/>
          </a:p>
        </p:txBody>
      </p:sp>
      <p:cxnSp>
        <p:nvCxnSpPr>
          <p:cNvPr id="36" name="Curved Connector 35"/>
          <p:cNvCxnSpPr>
            <a:stCxn id="23" idx="0"/>
            <a:endCxn id="20" idx="0"/>
          </p:cNvCxnSpPr>
          <p:nvPr/>
        </p:nvCxnSpPr>
        <p:spPr bwMode="auto">
          <a:xfrm rot="16200000" flipV="1">
            <a:off x="4800600" y="876300"/>
            <a:ext cx="2057400" cy="3962400"/>
          </a:xfrm>
          <a:prstGeom prst="curvedConnector3">
            <a:avLst>
              <a:gd name="adj1" fmla="val 11111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Flowchart: Decision 38"/>
          <p:cNvSpPr/>
          <p:nvPr/>
        </p:nvSpPr>
        <p:spPr bwMode="auto">
          <a:xfrm>
            <a:off x="3200400" y="2743200"/>
            <a:ext cx="1295400" cy="990600"/>
          </a:xfrm>
          <a:prstGeom prst="flowChartDecisio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Meet </a:t>
            </a:r>
            <a:r>
              <a:rPr lang="en-US" sz="1200" dirty="0" smtClean="0"/>
              <a:t>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ntry test</a:t>
            </a:r>
          </a:p>
        </p:txBody>
      </p:sp>
      <p:cxnSp>
        <p:nvCxnSpPr>
          <p:cNvPr id="51" name="Shape 50"/>
          <p:cNvCxnSpPr>
            <a:stCxn id="39" idx="3"/>
            <a:endCxn id="21" idx="0"/>
          </p:cNvCxnSpPr>
          <p:nvPr/>
        </p:nvCxnSpPr>
        <p:spPr bwMode="auto">
          <a:xfrm>
            <a:off x="4495800" y="3238500"/>
            <a:ext cx="1866900" cy="6477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20" idx="2"/>
            <a:endCxn id="39" idx="0"/>
          </p:cNvCxnSpPr>
          <p:nvPr/>
        </p:nvCxnSpPr>
        <p:spPr bwMode="auto">
          <a:xfrm>
            <a:off x="3848100" y="2286000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/>
          <p:cNvCxnSpPr>
            <a:stCxn id="21" idx="2"/>
            <a:endCxn id="24" idx="0"/>
          </p:cNvCxnSpPr>
          <p:nvPr/>
        </p:nvCxnSpPr>
        <p:spPr bwMode="auto">
          <a:xfrm>
            <a:off x="6362700" y="4343400"/>
            <a:ext cx="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Apply appropriate modeling method: Cont’d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724400"/>
          </a:xfrm>
        </p:spPr>
        <p:txBody>
          <a:bodyPr/>
          <a:lstStyle/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600" dirty="0" smtClean="0">
                <a:latin typeface="Arial" charset="0"/>
                <a:ea typeface="+mn-ea"/>
                <a:cs typeface="+mn-cs"/>
              </a:rPr>
              <a:t>Compare Fit Statistics of the two models on validation dataset.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1400" dirty="0" smtClean="0">
                <a:latin typeface="Arial" charset="0"/>
                <a:ea typeface="+mn-ea"/>
                <a:cs typeface="+mn-cs"/>
              </a:rPr>
              <a:t>Logistic  Regression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1400" dirty="0" smtClean="0">
                <a:latin typeface="Arial" charset="0"/>
                <a:ea typeface="+mn-ea"/>
                <a:cs typeface="+mn-cs"/>
              </a:rPr>
              <a:t>Decision Tree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600" dirty="0" smtClean="0">
                <a:latin typeface="Arial" charset="0"/>
                <a:ea typeface="+mn-ea"/>
                <a:cs typeface="+mn-cs"/>
              </a:rPr>
              <a:t>Fit statistics is a statistical measure of model performance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600" dirty="0" smtClean="0">
                <a:latin typeface="Arial" charset="0"/>
                <a:ea typeface="+mn-ea"/>
                <a:cs typeface="+mn-cs"/>
              </a:rPr>
              <a:t>My favorite Fit statistics in model selection 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  <a:ea typeface="+mn-ea"/>
                <a:cs typeface="+mn-cs"/>
              </a:rPr>
              <a:t>Misclassification rates :- The proportion of disagreement between prediction and outcome. Lower values are desirable.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  <a:ea typeface="+mn-ea"/>
                <a:cs typeface="+mn-cs"/>
              </a:rPr>
              <a:t>Average Square error: Squared difference between predicted and actual outcome and average over all cases. Lower values are desirable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buNone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buNone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buFont typeface="Arial" pitchFamily="34" charset="0"/>
              <a:buChar char="•"/>
              <a:defRPr/>
            </a:pPr>
            <a:endParaRPr lang="en-US" sz="1600" dirty="0" smtClean="0">
              <a:latin typeface="Arial" charset="0"/>
              <a:ea typeface="+mn-ea"/>
              <a:cs typeface="+mn-cs"/>
            </a:endParaRP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600" dirty="0" smtClean="0">
                <a:latin typeface="Arial" charset="0"/>
                <a:ea typeface="+mn-ea"/>
                <a:cs typeface="+mn-cs"/>
              </a:rPr>
              <a:t>Picked the model method with the lowest Fit statistics to deploy</a:t>
            </a:r>
          </a:p>
          <a:p>
            <a:pPr lvl="2" eaLnBrk="1" hangingPunct="1">
              <a:buFont typeface="Wingdings" pitchFamily="2" charset="2"/>
              <a:buChar char="ü"/>
              <a:defRPr/>
            </a:pPr>
            <a:r>
              <a:rPr lang="en-US" sz="1400" dirty="0" smtClean="0">
                <a:latin typeface="Arial" charset="0"/>
                <a:ea typeface="+mn-ea"/>
                <a:cs typeface="+mn-cs"/>
              </a:rPr>
              <a:t>Logistic Regression won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800" dirty="0" smtClean="0">
              <a:latin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3581400"/>
          <a:ext cx="5029200" cy="13796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840"/>
                <a:gridCol w="1005840"/>
                <a:gridCol w="1005840"/>
                <a:gridCol w="1005840"/>
                <a:gridCol w="1005840"/>
              </a:tblGrid>
              <a:tr h="240173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Misclassification rate 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Average Square Error </a:t>
                      </a: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01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FFFFFF"/>
                          </a:solidFill>
                          <a:latin typeface="Time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Logistic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Decision Tree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Logistic 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Decision Tree</a:t>
                      </a:r>
                    </a:p>
                  </a:txBody>
                  <a:tcPr marL="9525" marR="9525" marT="9525" marB="0" anchor="b"/>
                </a:tc>
              </a:tr>
              <a:tr h="1823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PhD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0.2210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0.2833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</a:tr>
              <a:tr h="2401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MS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0.2102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0.3360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</a:tr>
              <a:tr h="2401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BS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33%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40%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0.2310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"/>
                        </a:rPr>
                        <a:t> 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latin typeface="Times"/>
                        </a:rPr>
                        <a:t>0.2933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Model Results – Segment ranking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3657600"/>
            <a:ext cx="4191000" cy="2057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</a:rPr>
              <a:t>Prediction and Actual are very much aligned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</a:rPr>
              <a:t>Adequate separation of persistence and success rate across each segment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4191000" cy="23317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066800"/>
            <a:ext cx="4419600" cy="23393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429000"/>
            <a:ext cx="4191000" cy="2339340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 bwMode="auto">
          <a:xfrm>
            <a:off x="762000" y="3048000"/>
            <a:ext cx="13716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Quality Leads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743200" y="3048000"/>
            <a:ext cx="15240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Less Quality leads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Left Arrow 16"/>
          <p:cNvSpPr/>
          <p:nvPr/>
        </p:nvSpPr>
        <p:spPr bwMode="auto">
          <a:xfrm>
            <a:off x="838200" y="5410200"/>
            <a:ext cx="13716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Quality Leads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2667000" y="5410200"/>
            <a:ext cx="15240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Less Quality leads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6934200" y="3124200"/>
            <a:ext cx="15240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Less Quality leads</a:t>
            </a:r>
            <a:endParaRPr kumimoji="0" lang="en-US" sz="10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 Arrow 19"/>
          <p:cNvSpPr/>
          <p:nvPr/>
        </p:nvSpPr>
        <p:spPr bwMode="auto">
          <a:xfrm>
            <a:off x="4953000" y="3124200"/>
            <a:ext cx="13716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Quality Leads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Model Results – Segment ranking: GPA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3657600"/>
            <a:ext cx="4191000" cy="2057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</a:rPr>
              <a:t>GPA ranks as expected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4191000" cy="2362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066800"/>
            <a:ext cx="4495800" cy="23545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429000"/>
            <a:ext cx="4191000" cy="2514600"/>
          </a:xfrm>
          <a:prstGeom prst="rect">
            <a:avLst/>
          </a:prstGeom>
        </p:spPr>
      </p:pic>
      <p:sp>
        <p:nvSpPr>
          <p:cNvPr id="23" name="Left Arrow 22"/>
          <p:cNvSpPr/>
          <p:nvPr/>
        </p:nvSpPr>
        <p:spPr bwMode="auto">
          <a:xfrm>
            <a:off x="685800" y="5562600"/>
            <a:ext cx="15240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Leads</a:t>
            </a:r>
          </a:p>
        </p:txBody>
      </p:sp>
      <p:sp>
        <p:nvSpPr>
          <p:cNvPr id="24" name="Right Arrow 23"/>
          <p:cNvSpPr/>
          <p:nvPr/>
        </p:nvSpPr>
        <p:spPr bwMode="auto">
          <a:xfrm>
            <a:off x="2667000" y="5562600"/>
            <a:ext cx="14478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Less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Quality Leads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Left Arrow 24"/>
          <p:cNvSpPr/>
          <p:nvPr/>
        </p:nvSpPr>
        <p:spPr bwMode="auto">
          <a:xfrm>
            <a:off x="4953000" y="3048000"/>
            <a:ext cx="15240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Leads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7010400" y="3048000"/>
            <a:ext cx="15240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Less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Quality Leads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Left Arrow 26"/>
          <p:cNvSpPr/>
          <p:nvPr/>
        </p:nvSpPr>
        <p:spPr bwMode="auto">
          <a:xfrm>
            <a:off x="609600" y="3124200"/>
            <a:ext cx="15240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Leads</a:t>
            </a:r>
          </a:p>
        </p:txBody>
      </p:sp>
      <p:sp>
        <p:nvSpPr>
          <p:cNvPr id="28" name="Right Arrow 27"/>
          <p:cNvSpPr/>
          <p:nvPr/>
        </p:nvSpPr>
        <p:spPr bwMode="auto">
          <a:xfrm>
            <a:off x="2667000" y="3124200"/>
            <a:ext cx="14478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Less</a:t>
            </a:r>
            <a:r>
              <a:rPr kumimoji="0" 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Quality Leads</a:t>
            </a: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Model Results – Segment ranking: Credit Attain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9600" y="3657600"/>
            <a:ext cx="4191000" cy="2057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</a:rPr>
              <a:t>Credit Attained ranks as expected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4191000" cy="23469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066800"/>
            <a:ext cx="4495800" cy="23469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3429000"/>
            <a:ext cx="4191000" cy="2415540"/>
          </a:xfrm>
          <a:prstGeom prst="rect">
            <a:avLst/>
          </a:prstGeom>
        </p:spPr>
      </p:pic>
      <p:sp>
        <p:nvSpPr>
          <p:cNvPr id="17" name="Left Arrow 16"/>
          <p:cNvSpPr/>
          <p:nvPr/>
        </p:nvSpPr>
        <p:spPr bwMode="auto">
          <a:xfrm>
            <a:off x="685800" y="3048000"/>
            <a:ext cx="14478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Leads</a:t>
            </a:r>
          </a:p>
        </p:txBody>
      </p:sp>
      <p:sp>
        <p:nvSpPr>
          <p:cNvPr id="18" name="Right Arrow 17"/>
          <p:cNvSpPr/>
          <p:nvPr/>
        </p:nvSpPr>
        <p:spPr bwMode="auto">
          <a:xfrm>
            <a:off x="2667000" y="3048000"/>
            <a:ext cx="14478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Less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Quality Leads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Left Arrow 18"/>
          <p:cNvSpPr/>
          <p:nvPr/>
        </p:nvSpPr>
        <p:spPr bwMode="auto">
          <a:xfrm>
            <a:off x="5029200" y="3124200"/>
            <a:ext cx="14478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Leads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7010400" y="3124200"/>
            <a:ext cx="14478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Less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Quality Leads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Left Arrow 28"/>
          <p:cNvSpPr/>
          <p:nvPr/>
        </p:nvSpPr>
        <p:spPr bwMode="auto">
          <a:xfrm>
            <a:off x="762000" y="5486400"/>
            <a:ext cx="1447800" cy="3810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Leads</a:t>
            </a:r>
          </a:p>
        </p:txBody>
      </p:sp>
      <p:sp>
        <p:nvSpPr>
          <p:cNvPr id="30" name="Right Arrow 29"/>
          <p:cNvSpPr/>
          <p:nvPr/>
        </p:nvSpPr>
        <p:spPr bwMode="auto">
          <a:xfrm>
            <a:off x="2743200" y="5486400"/>
            <a:ext cx="1447800" cy="3810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Less</a:t>
            </a:r>
            <a:r>
              <a:rPr kumimoji="0" lang="en-US" sz="1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Quality Leads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What is Lead Quality?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By leveraging data collected at the point of inquiry, we can predict with actionable accuracy the likelihood of a prospective learner to enroll, pass, and persist.</a:t>
            </a:r>
          </a:p>
          <a:p>
            <a:pPr>
              <a:buNone/>
            </a:pPr>
            <a:r>
              <a:rPr lang="en-US" sz="2000" dirty="0" smtClean="0"/>
              <a:t>Business Impact</a:t>
            </a:r>
            <a:r>
              <a:rPr lang="en-US" dirty="0" smtClean="0"/>
              <a:t>: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Monitor leading indicator trends 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Are we attracting the right prospects?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Are we converting the right prospects? Relationship of prospect to learner scores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Improve how we buy and target media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Real-time business relevant outcome metrics for optimization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Extending to consumer targeting via look-a-like in DMP/Display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Tailor the experience prior to enrollment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1:1 Relationship Marketing Segmentation - Selective customized messaging in email &amp; direct mail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Prioritize ES resources &amp; Sales Protocols - Model score influenced sales treatments</a:t>
            </a:r>
          </a:p>
          <a:p>
            <a:pPr lvl="1">
              <a:buFont typeface="Wingdings" pitchFamily="2" charset="2"/>
              <a:buChar char="v"/>
            </a:pPr>
            <a:r>
              <a:rPr lang="en-US" sz="1600" dirty="0" smtClean="0"/>
              <a:t>Indirect Benefits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Reduce fraud &amp; bad debt through lead source monitoring and selectivity</a:t>
            </a:r>
          </a:p>
          <a:p>
            <a:pPr lvl="2">
              <a:buFont typeface="Courier New" pitchFamily="49" charset="0"/>
              <a:buChar char="o"/>
            </a:pPr>
            <a:r>
              <a:rPr lang="en-US" sz="1400" dirty="0" smtClean="0"/>
              <a:t>High quality learners have a positive impact on overall course room experience for classmates and faculty</a:t>
            </a:r>
          </a:p>
          <a:p>
            <a:pPr lvl="1">
              <a:buNone/>
            </a:pPr>
            <a:endParaRPr lang="en-US" sz="10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Model Results – Cumulative lift chart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3657600"/>
            <a:ext cx="3505200" cy="2057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</a:rPr>
              <a:t>PhD model shows moderate lift  of about 7%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</a:rPr>
              <a:t>MS model shows moderate lift  of about 5%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600" dirty="0" smtClean="0">
                <a:latin typeface="Arial" charset="0"/>
              </a:rPr>
              <a:t>BS model shows moderate lift  of about 10%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352800"/>
            <a:ext cx="4191000" cy="2590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1066800"/>
            <a:ext cx="4465320" cy="2286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600" y="1066800"/>
            <a:ext cx="4191000" cy="2265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Lead Quality Score Results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066801"/>
            <a:ext cx="4173715" cy="251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799"/>
            <a:ext cx="4419600" cy="252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9" y="3581400"/>
            <a:ext cx="4191001" cy="230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19600" y="3657600"/>
            <a:ext cx="44958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Improvements in accuracy vs. retiring model.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Prediction and Actual are very much aligned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en-US" sz="1000" kern="0" noProof="0" dirty="0" smtClean="0"/>
              <a:t>Approx. </a:t>
            </a: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70% accuracy in prediction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en-US" sz="1000" kern="0" dirty="0" smtClean="0"/>
              <a:t>Ranks multiple key academic success measures</a:t>
            </a: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PhD model shows moderate lift of about 7%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MS model shows moderate lift of about 5%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BS model shows moderate lift of about 10%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Insights about High Quality Prospects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1500" dirty="0" smtClean="0">
                <a:cs typeface="Arial" pitchFamily="34" charset="0"/>
              </a:rPr>
              <a:t>The model describes a quality </a:t>
            </a:r>
            <a:r>
              <a:rPr lang="en-US" sz="1500" b="1" dirty="0" smtClean="0">
                <a:cs typeface="Arial" pitchFamily="34" charset="0"/>
              </a:rPr>
              <a:t>PhD prospective learner </a:t>
            </a:r>
            <a:r>
              <a:rPr lang="en-US" sz="1500" dirty="0" smtClean="0">
                <a:cs typeface="Arial" pitchFamily="34" charset="0"/>
              </a:rPr>
              <a:t>as one </a:t>
            </a:r>
            <a:r>
              <a:rPr lang="en-US" sz="1500" b="1" dirty="0" smtClean="0">
                <a:cs typeface="Arial" pitchFamily="34" charset="0"/>
              </a:rPr>
              <a:t>most likely</a:t>
            </a:r>
            <a:r>
              <a:rPr lang="en-US" sz="1500" dirty="0" smtClean="0">
                <a:cs typeface="Arial" pitchFamily="34" charset="0"/>
              </a:rPr>
              <a:t>:-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ea typeface="+mn-ea"/>
                <a:cs typeface="Arial" pitchFamily="34" charset="0"/>
              </a:rPr>
              <a:t>To be carrying low student loans balances/debt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Living in a geographic areas </a:t>
            </a:r>
            <a:r>
              <a:rPr lang="en-US" sz="1300" dirty="0" smtClean="0">
                <a:ea typeface="+mn-ea"/>
                <a:cs typeface="Arial" pitchFamily="34" charset="0"/>
              </a:rPr>
              <a:t>where Capella learners historically have higher first course success rates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ea typeface="+mn-ea"/>
                <a:cs typeface="Arial" pitchFamily="34" charset="0"/>
              </a:rPr>
              <a:t>Has longer than average consideration window </a:t>
            </a:r>
            <a:r>
              <a:rPr lang="en-US" sz="1300" dirty="0" smtClean="0">
                <a:cs typeface="Arial" pitchFamily="34" charset="0"/>
              </a:rPr>
              <a:t>(usually 60 to 120 days)</a:t>
            </a:r>
            <a:endParaRPr lang="en-US" sz="1300" dirty="0" smtClean="0">
              <a:ea typeface="+mn-ea"/>
              <a:cs typeface="Arial" pitchFamily="34" charset="0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ea typeface="+mn-ea"/>
                <a:cs typeface="Arial" pitchFamily="34" charset="0"/>
              </a:rPr>
              <a:t>Married, longer length of residence, and </a:t>
            </a:r>
            <a:r>
              <a:rPr lang="en-US" sz="1300" dirty="0" smtClean="0">
                <a:cs typeface="Arial" pitchFamily="34" charset="0"/>
              </a:rPr>
              <a:t>household income between 60 – 100k</a:t>
            </a:r>
            <a:endParaRPr lang="en-US" sz="1300" dirty="0" smtClean="0">
              <a:ea typeface="+mn-ea"/>
              <a:cs typeface="Arial" pitchFamily="34" charset="0"/>
            </a:endParaRP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ea typeface="+mn-ea"/>
                <a:cs typeface="Arial" pitchFamily="34" charset="0"/>
              </a:rPr>
              <a:t>Geo area with high proportions of dislocated workers, private college attendance, and interest in work-study programs</a:t>
            </a:r>
          </a:p>
          <a:p>
            <a:pPr eaLnBrk="1" hangingPunct="1">
              <a:buNone/>
              <a:defRPr/>
            </a:pPr>
            <a:r>
              <a:rPr lang="en-US" sz="1500" dirty="0" smtClean="0">
                <a:cs typeface="Arial" pitchFamily="34" charset="0"/>
              </a:rPr>
              <a:t>The model describes a quality </a:t>
            </a:r>
            <a:r>
              <a:rPr lang="en-US" sz="1500" b="1" dirty="0" smtClean="0">
                <a:cs typeface="Arial" pitchFamily="34" charset="0"/>
              </a:rPr>
              <a:t>MS prospective learner </a:t>
            </a:r>
            <a:r>
              <a:rPr lang="en-US" sz="1500" dirty="0" smtClean="0">
                <a:cs typeface="Arial" pitchFamily="34" charset="0"/>
              </a:rPr>
              <a:t>as one </a:t>
            </a:r>
            <a:r>
              <a:rPr lang="en-US" sz="1500" b="1" dirty="0" smtClean="0">
                <a:cs typeface="Arial" pitchFamily="34" charset="0"/>
              </a:rPr>
              <a:t>most likely</a:t>
            </a:r>
            <a:r>
              <a:rPr lang="en-US" sz="1500" dirty="0" smtClean="0">
                <a:cs typeface="Arial" pitchFamily="34" charset="0"/>
              </a:rPr>
              <a:t>:-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Has longer than average consideration window (usually 90 to180 days)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Living in a geographic areas where Capella learners historically have higher First course success rate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Never delinquent /derogatory on Student loans payment and has lower student loan debt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Limited interested in online Social Networking activities, and live in a predominately white neighborhoods</a:t>
            </a:r>
          </a:p>
          <a:p>
            <a:pPr eaLnBrk="1" hangingPunct="1">
              <a:buNone/>
              <a:defRPr/>
            </a:pPr>
            <a:r>
              <a:rPr lang="en-US" sz="1500" dirty="0" smtClean="0">
                <a:cs typeface="Arial" pitchFamily="34" charset="0"/>
              </a:rPr>
              <a:t>The model describes a quality </a:t>
            </a:r>
            <a:r>
              <a:rPr lang="en-US" sz="1500" b="1" dirty="0" smtClean="0">
                <a:cs typeface="Arial" pitchFamily="34" charset="0"/>
              </a:rPr>
              <a:t>BS prospective learner </a:t>
            </a:r>
            <a:r>
              <a:rPr lang="en-US" sz="1500" dirty="0" smtClean="0">
                <a:cs typeface="Arial" pitchFamily="34" charset="0"/>
              </a:rPr>
              <a:t>as one </a:t>
            </a:r>
            <a:r>
              <a:rPr lang="en-US" sz="1500" b="1" dirty="0" smtClean="0">
                <a:cs typeface="Arial" pitchFamily="34" charset="0"/>
              </a:rPr>
              <a:t>most likely</a:t>
            </a:r>
            <a:r>
              <a:rPr lang="en-US" sz="1500" dirty="0" smtClean="0">
                <a:cs typeface="Arial" pitchFamily="34" charset="0"/>
              </a:rPr>
              <a:t>:-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Has longer than average consideration window (usually 30 to 60 days)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Never delinquent /derogatory on student loans payment, and has good credit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Living in a geographic areas where Capella learners historically have higher assignment completion rates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To be older women living in a predominately white neighborhoods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300" dirty="0" smtClean="0">
                <a:cs typeface="Arial" pitchFamily="34" charset="0"/>
              </a:rPr>
              <a:t>Relatively shorter time window since their most recent education attendance (less then 5years)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100" dirty="0" smtClean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Modeling Results – Variables effect and importance: PHD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8382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Modeling Results – Variables effect and importance: MS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914400"/>
            <a:ext cx="8763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Modeling Results – Variables effect and importance: BS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762000"/>
            <a:ext cx="8839200" cy="609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How a lead is scored in Seahawk</a:t>
            </a:r>
          </a:p>
        </p:txBody>
      </p:sp>
      <p:pic>
        <p:nvPicPr>
          <p:cNvPr id="1029" name="Picture 5" descr="C:\Documents and Settings\OAdugyamfi\Local Settings\Temporary Internet Files\Content.IE5\EJYLUNKX\MC90036610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0"/>
            <a:ext cx="1500083" cy="1066800"/>
          </a:xfrm>
          <a:prstGeom prst="rect">
            <a:avLst/>
          </a:prstGeom>
          <a:noFill/>
        </p:spPr>
      </p:pic>
      <p:sp>
        <p:nvSpPr>
          <p:cNvPr id="8" name="Can 7"/>
          <p:cNvSpPr/>
          <p:nvPr/>
        </p:nvSpPr>
        <p:spPr bwMode="auto">
          <a:xfrm>
            <a:off x="2895600" y="2438400"/>
            <a:ext cx="1143000" cy="1905000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 b="1" dirty="0" smtClean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/>
              <a:t>Lead Processing Engine a.k.a Seahawk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be 8"/>
          <p:cNvSpPr/>
          <p:nvPr/>
        </p:nvSpPr>
        <p:spPr bwMode="auto">
          <a:xfrm>
            <a:off x="4800600" y="2819400"/>
            <a:ext cx="1066800" cy="990600"/>
          </a:xfrm>
          <a:prstGeom prst="cub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Scoring Algorithm</a:t>
            </a:r>
          </a:p>
        </p:txBody>
      </p:sp>
      <p:sp>
        <p:nvSpPr>
          <p:cNvPr id="10" name="Flowchart: Data 9"/>
          <p:cNvSpPr/>
          <p:nvPr/>
        </p:nvSpPr>
        <p:spPr bwMode="auto">
          <a:xfrm>
            <a:off x="914400" y="1447800"/>
            <a:ext cx="1752600" cy="838200"/>
          </a:xfrm>
          <a:prstGeom prst="flowChartInputOutp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/>
              <a:t>Experian credit summarized data request via API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Flowchart: Data 10"/>
          <p:cNvSpPr/>
          <p:nvPr/>
        </p:nvSpPr>
        <p:spPr bwMode="auto">
          <a:xfrm>
            <a:off x="1143000" y="4800600"/>
            <a:ext cx="1524000" cy="762000"/>
          </a:xfrm>
          <a:prstGeom prst="flowChartInputOutp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00" b="1" dirty="0" smtClean="0"/>
              <a:t>Zip historic files</a:t>
            </a:r>
          </a:p>
        </p:txBody>
      </p:sp>
      <p:sp>
        <p:nvSpPr>
          <p:cNvPr id="12" name="Flowchart: Data 11"/>
          <p:cNvSpPr/>
          <p:nvPr/>
        </p:nvSpPr>
        <p:spPr bwMode="auto">
          <a:xfrm>
            <a:off x="4495800" y="1447800"/>
            <a:ext cx="1752600" cy="914400"/>
          </a:xfrm>
          <a:prstGeom prst="flowChartInputOutp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Rapleaf demographic &amp; social Network data request via API</a:t>
            </a:r>
          </a:p>
        </p:txBody>
      </p:sp>
      <p:sp>
        <p:nvSpPr>
          <p:cNvPr id="13" name="Flowchart: Data 12"/>
          <p:cNvSpPr/>
          <p:nvPr/>
        </p:nvSpPr>
        <p:spPr bwMode="auto">
          <a:xfrm>
            <a:off x="3657600" y="4876800"/>
            <a:ext cx="1447800" cy="685800"/>
          </a:xfrm>
          <a:prstGeom prst="flowChartInputOutpu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000" b="1" dirty="0" smtClean="0"/>
              <a:t>Census data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10" idx="5"/>
            <a:endCxn id="8" idx="0"/>
          </p:cNvCxnSpPr>
          <p:nvPr/>
        </p:nvCxnSpPr>
        <p:spPr bwMode="auto">
          <a:xfrm>
            <a:off x="2491740" y="1866900"/>
            <a:ext cx="975360" cy="8572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2" name="Flowchart: Document 21"/>
          <p:cNvSpPr/>
          <p:nvPr/>
        </p:nvSpPr>
        <p:spPr bwMode="auto">
          <a:xfrm>
            <a:off x="6781800" y="3124200"/>
            <a:ext cx="1447800" cy="762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000" b="1" dirty="0" smtClean="0"/>
              <a:t>Probability scores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1000" b="1" dirty="0" smtClean="0"/>
              <a:t>Segmented probability scores e.g. deciles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4" name="Straight Arrow Connector 23"/>
          <p:cNvCxnSpPr>
            <a:endCxn id="8" idx="2"/>
          </p:cNvCxnSpPr>
          <p:nvPr/>
        </p:nvCxnSpPr>
        <p:spPr bwMode="auto">
          <a:xfrm>
            <a:off x="1905000" y="3352800"/>
            <a:ext cx="990600" cy="38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4038600" y="3352800"/>
            <a:ext cx="762000" cy="47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9" idx="4"/>
            <a:endCxn id="22" idx="1"/>
          </p:cNvCxnSpPr>
          <p:nvPr/>
        </p:nvCxnSpPr>
        <p:spPr bwMode="auto">
          <a:xfrm>
            <a:off x="5619750" y="3438525"/>
            <a:ext cx="1162050" cy="66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Arrow Connector 41"/>
          <p:cNvCxnSpPr>
            <a:stCxn id="12" idx="2"/>
            <a:endCxn id="8" idx="1"/>
          </p:cNvCxnSpPr>
          <p:nvPr/>
        </p:nvCxnSpPr>
        <p:spPr bwMode="auto">
          <a:xfrm flipH="1">
            <a:off x="3467100" y="1905000"/>
            <a:ext cx="120396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4" name="Straight Arrow Connector 43"/>
          <p:cNvCxnSpPr>
            <a:stCxn id="11" idx="1"/>
            <a:endCxn id="8" idx="3"/>
          </p:cNvCxnSpPr>
          <p:nvPr/>
        </p:nvCxnSpPr>
        <p:spPr bwMode="auto">
          <a:xfrm flipV="1">
            <a:off x="1905000" y="4343400"/>
            <a:ext cx="15621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>
            <a:stCxn id="13" idx="0"/>
            <a:endCxn id="8" idx="3"/>
          </p:cNvCxnSpPr>
          <p:nvPr/>
        </p:nvCxnSpPr>
        <p:spPr bwMode="auto">
          <a:xfrm flipH="1" flipV="1">
            <a:off x="3467100" y="4343400"/>
            <a:ext cx="105918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381000" y="38862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Inquirer Request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dirty="0" smtClean="0"/>
              <a:t>Appendix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Appendix– Transfer Credit 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0"/>
            <a:ext cx="3810000" cy="1219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400" dirty="0" smtClean="0">
                <a:latin typeface="Arial" charset="0"/>
              </a:rPr>
              <a:t>Actual Transfer credits reported at point of admission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400" dirty="0" smtClean="0">
                <a:latin typeface="Arial" charset="0"/>
              </a:rPr>
              <a:t>Clear separation of Transfer credits across each segment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400" dirty="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19200"/>
            <a:ext cx="3988676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219200"/>
            <a:ext cx="4419600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953000" y="990600"/>
            <a:ext cx="3352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Estimated Logit Plot of EdCredit (Education Credits)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1676400"/>
            <a:ext cx="307777" cy="1828800"/>
          </a:xfrm>
          <a:prstGeom prst="rect">
            <a:avLst/>
          </a:prstGeom>
          <a:noFill/>
        </p:spPr>
        <p:txBody>
          <a:bodyPr vert="vert" wrap="square" rtlCol="0" anchor="b" anchorCtr="0">
            <a:spAutoFit/>
          </a:bodyPr>
          <a:lstStyle/>
          <a:p>
            <a:pPr algn="ctr"/>
            <a:r>
              <a:rPr lang="en-US" sz="800" dirty="0" smtClean="0"/>
              <a:t>Persistence &amp; Success</a:t>
            </a:r>
            <a:endParaRPr lang="en-US" sz="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24400" y="4648200"/>
            <a:ext cx="3810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r>
              <a:rPr lang="en-US" sz="1400" kern="0" dirty="0" smtClean="0"/>
              <a:t>Self reported Education credited at point of inquiry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811E0D"/>
              </a:buClr>
              <a:buFont typeface="Wingdings" pitchFamily="2" charset="2"/>
              <a:buChar char="ü"/>
              <a:defRPr/>
            </a:pPr>
            <a:r>
              <a:rPr lang="en-US" sz="1400" kern="0" dirty="0" smtClean="0"/>
              <a:t>Clear indication of  positive linear correlation with persistence and success rate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 typeface="Wingdings" pitchFamily="2" charset="2"/>
              <a:buChar char="ü"/>
              <a:tabLst/>
              <a:defRPr/>
            </a:pP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05400" y="3581400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-0.261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7543800" y="16002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0.229</a:t>
            </a:r>
            <a:endParaRPr lang="en-US" sz="1000" dirty="0"/>
          </a:p>
        </p:txBody>
      </p:sp>
      <p:cxnSp>
        <p:nvCxnSpPr>
          <p:cNvPr id="17" name="Straight Arrow Connector 16"/>
          <p:cNvCxnSpPr>
            <a:endCxn id="13" idx="3"/>
          </p:cNvCxnSpPr>
          <p:nvPr/>
        </p:nvCxnSpPr>
        <p:spPr bwMode="auto">
          <a:xfrm flipH="1" flipV="1">
            <a:off x="8077200" y="1723311"/>
            <a:ext cx="457200" cy="1054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4724400" y="3733800"/>
            <a:ext cx="3810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ight Arrow 21"/>
          <p:cNvSpPr/>
          <p:nvPr/>
        </p:nvSpPr>
        <p:spPr bwMode="auto">
          <a:xfrm>
            <a:off x="2743200" y="3810000"/>
            <a:ext cx="1219200" cy="3048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Less Quality Leads</a:t>
            </a:r>
          </a:p>
        </p:txBody>
      </p:sp>
      <p:sp>
        <p:nvSpPr>
          <p:cNvPr id="23" name="Left Arrow 22"/>
          <p:cNvSpPr/>
          <p:nvPr/>
        </p:nvSpPr>
        <p:spPr bwMode="auto">
          <a:xfrm>
            <a:off x="685800" y="3810000"/>
            <a:ext cx="12954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Quality Leads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066801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>
                <a:solidFill>
                  <a:srgbClr val="000000"/>
                </a:solidFill>
                <a:latin typeface="Calibri"/>
              </a:rPr>
              <a:t>Lead Counts by Color Bucket – Proposed Outbound Prioritization Framework	</a:t>
            </a: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Lead Color Logic – </a:t>
            </a:r>
            <a:r>
              <a:rPr lang="en-US" sz="1600" i="1" dirty="0" smtClean="0">
                <a:solidFill>
                  <a:srgbClr val="000000"/>
                </a:solidFill>
                <a:latin typeface="Calibri"/>
              </a:rPr>
              <a:t>available in dialer since Oct </a:t>
            </a:r>
            <a:r>
              <a:rPr lang="en-US" sz="1600" i="1" dirty="0" smtClean="0">
                <a:solidFill>
                  <a:srgbClr val="000000"/>
                </a:solidFill>
                <a:latin typeface="Calibri"/>
              </a:rPr>
              <a:t>13.</a:t>
            </a:r>
            <a:r>
              <a:rPr lang="en-US" sz="1600" i="1" dirty="0" smtClean="0">
                <a:solidFill>
                  <a:srgbClr val="000000"/>
                </a:solidFill>
                <a:latin typeface="Calibri"/>
              </a:rPr>
              <a:t>	</a:t>
            </a:r>
          </a:p>
          <a:p>
            <a:pPr algn="l"/>
            <a:r>
              <a:rPr lang="en-US" b="1" dirty="0" smtClean="0">
                <a:solidFill>
                  <a:srgbClr val="000000"/>
                </a:solidFill>
                <a:latin typeface="Courier New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4166370"/>
          <a:ext cx="8534396" cy="1548630"/>
        </p:xfrm>
        <a:graphic>
          <a:graphicData uri="http://schemas.openxmlformats.org/drawingml/2006/table">
            <a:tbl>
              <a:tblPr/>
              <a:tblGrid>
                <a:gridCol w="1273371"/>
                <a:gridCol w="1254645"/>
                <a:gridCol w="1109518"/>
                <a:gridCol w="1198467"/>
                <a:gridCol w="1109518"/>
                <a:gridCol w="917578"/>
                <a:gridCol w="1671299"/>
              </a:tblGrid>
              <a:tr h="17247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2288"/>
                          </a:solidFill>
                          <a:latin typeface="Arial"/>
                        </a:rPr>
                        <a:t>lead color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2288"/>
                          </a:solidFill>
                          <a:latin typeface="Arial"/>
                        </a:rPr>
                        <a:t>lead count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2288"/>
                          </a:solidFill>
                          <a:latin typeface="Arial"/>
                        </a:rPr>
                        <a:t>lead %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2288"/>
                          </a:solidFill>
                          <a:latin typeface="Arial"/>
                        </a:rPr>
                        <a:t>ltr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2288"/>
                          </a:solidFill>
                          <a:latin typeface="Arial"/>
                        </a:rPr>
                        <a:t>lsm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2288"/>
                          </a:solidFill>
                          <a:latin typeface="Arial"/>
                        </a:rPr>
                        <a:t>enroll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2288"/>
                          </a:solidFill>
                          <a:latin typeface="Arial"/>
                        </a:rPr>
                        <a:t>i-e conversion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275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16,167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1,262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802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5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KHAKI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55,082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609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2,163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PURPLE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28,751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         85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136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  <a:tr h="2757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     9,879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167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178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247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   109,879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   3,279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 Color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590800" y="1905000"/>
          <a:ext cx="3124199" cy="1935480"/>
        </p:xfrm>
        <a:graphic>
          <a:graphicData uri="http://schemas.openxmlformats.org/drawingml/2006/table">
            <a:tbl>
              <a:tblPr/>
              <a:tblGrid>
                <a:gridCol w="586360"/>
                <a:gridCol w="586360"/>
                <a:gridCol w="650493"/>
                <a:gridCol w="650493"/>
                <a:gridCol w="650493"/>
              </a:tblGrid>
              <a:tr h="1143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Success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</a:tr>
              <a:tr h="13335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medium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Conversion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19800" y="2057400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Increased Attempts</a:t>
            </a:r>
          </a:p>
        </p:txBody>
      </p:sp>
      <p:sp>
        <p:nvSpPr>
          <p:cNvPr id="8" name="Left Arrow Callout 7"/>
          <p:cNvSpPr/>
          <p:nvPr/>
        </p:nvSpPr>
        <p:spPr bwMode="auto">
          <a:xfrm>
            <a:off x="5867400" y="1752600"/>
            <a:ext cx="2133600" cy="914400"/>
          </a:xfrm>
          <a:prstGeom prst="leftArrow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Callout 8"/>
          <p:cNvSpPr/>
          <p:nvPr/>
        </p:nvSpPr>
        <p:spPr bwMode="auto">
          <a:xfrm>
            <a:off x="1447800" y="2971800"/>
            <a:ext cx="1905000" cy="914400"/>
          </a:xfrm>
          <a:prstGeom prst="rightArrowCallout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Fewer Attempts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6858000" cy="443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LQS Application: Aggregator Publisher Ranking</a:t>
            </a:r>
            <a:endParaRPr lang="en-US" sz="24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5715001" cy="441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752600" y="2438400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Increase Volume/Raise Bid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00400" y="3810000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Maintain</a:t>
            </a:r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43400" y="48768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/>
              <a:t>Lower Bid/Increase Reject/Cut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 bwMode="auto">
          <a:xfrm>
            <a:off x="1905000" y="914400"/>
            <a:ext cx="4495800" cy="533400"/>
          </a:xfrm>
          <a:prstGeom prst="right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304800" y="2286000"/>
            <a:ext cx="609600" cy="3352800"/>
          </a:xfrm>
          <a:prstGeom prst="downArrow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3200" y="1676400"/>
            <a:ext cx="24384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/>
              <a:t>Increase volume and raise bid on publishers with higher quality leads and showing higher mROI’s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/>
              <a:t>Maintain Publishers generating moderate lead quality score and moderate mROI’s</a:t>
            </a: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400" dirty="0" smtClean="0"/>
              <a:t>Lower bid, Increase rejects and/or Cut Publishers generating low quality leads and showing lower mROI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2209800" y="1066800"/>
            <a:ext cx="3429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Decreasing Marketing Return on Investment</a:t>
            </a:r>
            <a:endParaRPr lang="en-US" sz="10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-938169" y="3772957"/>
            <a:ext cx="30677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Decreasing lead quality score</a:t>
            </a:r>
            <a:endParaRPr lang="en-US" sz="1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Exercise: Aggregator Optimization using CLC sample data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066800"/>
          <a:ext cx="8610600" cy="4791182"/>
        </p:xfrm>
        <a:graphic>
          <a:graphicData uri="http://schemas.openxmlformats.org/drawingml/2006/table">
            <a:tbl>
              <a:tblPr/>
              <a:tblGrid>
                <a:gridCol w="2756825"/>
                <a:gridCol w="829146"/>
                <a:gridCol w="699702"/>
                <a:gridCol w="871130"/>
                <a:gridCol w="853637"/>
                <a:gridCol w="2600160"/>
              </a:tblGrid>
              <a:tr h="221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Publisher</a:t>
                      </a:r>
                    </a:p>
                  </a:txBody>
                  <a:tcPr marL="6311" marR="6311" marT="6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Inq Volume</a:t>
                      </a:r>
                    </a:p>
                  </a:txBody>
                  <a:tcPr marL="6311" marR="6311" marT="6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MROI</a:t>
                      </a:r>
                    </a:p>
                  </a:txBody>
                  <a:tcPr marL="6311" marR="6311" marT="6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LQS Tier 4&amp;5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311" marR="6311" marT="6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IE_90 Rate</a:t>
                      </a:r>
                    </a:p>
                  </a:txBody>
                  <a:tcPr marL="6311" marR="6311" marT="6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Strategy</a:t>
                      </a:r>
                    </a:p>
                  </a:txBody>
                  <a:tcPr marL="6311" marR="6311" marT="63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7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U.S. News University Connection, LLC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1,503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2.23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35.0%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1.2%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Increase Volume/Raise Bid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60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Monster Worldwide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3,886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2.15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31.8%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Increase Volume/Selective Reject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21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CollegeDegrees.com, LLC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12,027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37.4%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Increase Volume/Raise Bid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315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XYZ Media Inc.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2,348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1.53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41.7%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1.4%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Increase Volume/Raise Bid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C"/>
                    </a:solidFill>
                  </a:tcPr>
                </a:tc>
              </a:tr>
              <a:tr h="2595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Ampush Media, Inc.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3,713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1.34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34.1%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Maintain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Education Dynamics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29,553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1.33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31.3%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Maintain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50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LendingTree, LLC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2,583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1.32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35.9%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Maintain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02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Reach Network, Inc.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1,844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1.28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33.0%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2.9%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Maintain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 Star Directories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3,713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1.17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38.9%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Maintain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Lead Media Partners, LLC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3,154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1.15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34.7%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Maintain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74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LGTechNet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1,026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1.09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25.5%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Bid/Selective Reject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2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CUnet, LLC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4,355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1.02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34.8%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Bid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Remilon, LLC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4,383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0.99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38.5%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1.8%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Bid/Raise Bid?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6551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ClassesUSA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2,265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0.91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34.9%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Bid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Vantage Media LLC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1,248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0.82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B050"/>
                          </a:solidFill>
                          <a:latin typeface="Calibri"/>
                        </a:rPr>
                        <a:t>40.2%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Lower Bid/Raise Bid?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1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Adchemy, Inc.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583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0.61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33.3%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Cut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2243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Quinstreet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2,101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0.41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31.8%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Cut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B9B8"/>
                    </a:solidFill>
                  </a:tcPr>
                </a:tc>
              </a:tr>
              <a:tr h="221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Alloy Media &amp; Marketing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3,713 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0.37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23.1%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0.1%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Cut</a:t>
                      </a:r>
                    </a:p>
                  </a:txBody>
                  <a:tcPr marL="6311" marR="6311" marT="631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213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1" marR="6311" marT="631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1" marR="6311" marT="63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1.20</a:t>
                      </a:r>
                    </a:p>
                  </a:txBody>
                  <a:tcPr marL="6311" marR="6311" marT="63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34.2%</a:t>
                      </a:r>
                    </a:p>
                  </a:txBody>
                  <a:tcPr marL="6311" marR="6311" marT="63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0.8%</a:t>
                      </a:r>
                    </a:p>
                  </a:txBody>
                  <a:tcPr marL="6311" marR="6311" marT="631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311" marR="6311" marT="631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LQS Quintile Performance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Validation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66800"/>
            <a:ext cx="6886575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Appendix– Dependent variable definition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5029200"/>
            <a:ext cx="3733800" cy="1219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200" dirty="0" smtClean="0">
                <a:latin typeface="Arial" charset="0"/>
              </a:rPr>
              <a:t>No apparent significant changes in PhD &amp; MS Persistent definition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200" dirty="0" smtClean="0">
                <a:latin typeface="Arial" charset="0"/>
              </a:rPr>
              <a:t>Slight change at the BS level with inclusion of credit limit attainment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r>
              <a:rPr lang="en-US" sz="1200" dirty="0" smtClean="0">
                <a:latin typeface="Arial" charset="0"/>
              </a:rPr>
              <a:t>The change is warranted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200" dirty="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200" dirty="0" smtClean="0">
              <a:latin typeface="Arial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ü"/>
              <a:defRPr/>
            </a:pPr>
            <a:endParaRPr lang="en-US" sz="1600" dirty="0" smtClean="0"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4114800"/>
            <a:ext cx="423862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990600"/>
            <a:ext cx="3705225" cy="282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066800"/>
            <a:ext cx="4495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 smtClean="0"/>
              <a:t> Lead Quality Score - Definition of Success/Persistence</a:t>
            </a:r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381000" y="1752600"/>
          <a:ext cx="8382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28600" y="10668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 smtClean="0"/>
              <a:t>Success is defined as better than average persistence within a degree level.  Rigorous definition of target outcome results in improved model validity. </a:t>
            </a:r>
            <a:endParaRPr 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Model Development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334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Model development is a systematic process encapsulating sequence of steps which  are mostly iterative depending on model’s outcome.</a:t>
            </a:r>
            <a:endParaRPr lang="en-US" sz="1800" b="1" dirty="0" smtClean="0"/>
          </a:p>
        </p:txBody>
      </p:sp>
      <p:graphicFrame>
        <p:nvGraphicFramePr>
          <p:cNvPr id="13" name="Diagram 12"/>
          <p:cNvGraphicFramePr/>
          <p:nvPr/>
        </p:nvGraphicFramePr>
        <p:xfrm>
          <a:off x="228600" y="1752600"/>
          <a:ext cx="89154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Brace 4"/>
          <p:cNvSpPr/>
          <p:nvPr/>
        </p:nvSpPr>
        <p:spPr bwMode="auto">
          <a:xfrm>
            <a:off x="6553200" y="1905000"/>
            <a:ext cx="1219200" cy="39624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96200" y="37338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~</a:t>
            </a:r>
            <a:r>
              <a:rPr lang="en-US" sz="1600" b="1" dirty="0" smtClean="0"/>
              <a:t>60-70%</a:t>
            </a:r>
            <a:endParaRPr lang="en-U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Model’s Objective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The primary objective of the LQS is to identify prospective leads likelihood of reaching a success threshold</a:t>
            </a:r>
            <a:endParaRPr lang="en-US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7172" name="Picture 5" descr="C:\Documents and Settings\OAdugyamfi\Local Settings\Temporary Internet Files\Content.IE5\6529CBCJ\MC90005659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590800"/>
            <a:ext cx="1806575" cy="15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7" descr="C:\Documents and Settings\OAdugyamfi\Local Settings\Temporary Internet Files\Content.IE5\FZDLBR6F\MC90029596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514600"/>
            <a:ext cx="2160588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600" dirty="0" smtClean="0"/>
              <a:t>Selecting Cases: Time Frame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48006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Cases for the LQS model includes all leads that started in Q1 2011 – Q3 2012 cohorts. The decision around this time frame was to have each quarter’s enrollment represented in the sample to avoid seasonality issues if present in enrollment patterns.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dirty="0" smtClean="0"/>
              <a:t>Learners in each cohort was track to determine who succeeded and persistent after they enrolled. </a:t>
            </a:r>
          </a:p>
          <a:p>
            <a:pPr lvl="3" eaLnBrk="1" hangingPunct="1">
              <a:defRPr/>
            </a:pPr>
            <a:endParaRPr lang="en-US" sz="1600" dirty="0" smtClean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Extracting inputs: Data Sources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 bwMode="auto">
          <a:xfrm>
            <a:off x="3276600" y="2362200"/>
            <a:ext cx="2438400" cy="2209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600" dirty="0" smtClean="0"/>
              <a:t>Self-reported data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600" dirty="0" smtClean="0"/>
              <a:t>(</a:t>
            </a:r>
            <a:r>
              <a:rPr lang="en-US" sz="1400" dirty="0" smtClean="0"/>
              <a:t>Inquiry form</a:t>
            </a:r>
            <a:r>
              <a:rPr lang="en-US" sz="1600" dirty="0" smtClean="0"/>
              <a:t>)</a:t>
            </a:r>
            <a:endParaRPr kumimoji="0" lang="en-US" sz="1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1143000"/>
            <a:ext cx="1905000" cy="1752600"/>
          </a:xfrm>
          <a:prstGeom prst="ellipse">
            <a:avLst/>
          </a:prstGeom>
          <a:solidFill>
            <a:srgbClr val="FF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Social Network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Data (Rapleaf)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276600" y="4114800"/>
            <a:ext cx="1905000" cy="16764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Financial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Preparedness 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Data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(Experian)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140125" y="3211975"/>
            <a:ext cx="1981200" cy="1752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Zip+4 Geo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Profiling Data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dirty="0" smtClean="0"/>
              <a:t>(Census</a:t>
            </a:r>
          </a:p>
          <a:p>
            <a:pPr marL="342900" indent="-342900" algn="ctr" eaLnBrk="1" hangingPunct="1">
              <a:lnSpc>
                <a:spcPct val="80000"/>
              </a:lnSpc>
              <a:spcBef>
                <a:spcPct val="20000"/>
              </a:spcBef>
              <a:buClr>
                <a:srgbClr val="811E0D"/>
              </a:buClr>
            </a:pPr>
            <a:r>
              <a:rPr lang="en-US" dirty="0" smtClean="0"/>
              <a:t>And Learner Aggregate)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447800" y="2895600"/>
            <a:ext cx="2209800" cy="1752600"/>
          </a:xfrm>
          <a:prstGeom prst="ellipse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Web Engagement Behaviors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Next Phase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682924" y="1389925"/>
            <a:ext cx="2022675" cy="1676400"/>
          </a:xfrm>
          <a:prstGeom prst="ellipse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2500"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sz="1400" dirty="0" smtClean="0"/>
              <a:t>Media Interaction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811E0D"/>
              </a:buClr>
              <a:buSzTx/>
              <a:buFontTx/>
              <a:buNone/>
              <a:tabLst/>
            </a:pPr>
            <a:r>
              <a:rPr lang="en-US" dirty="0" smtClean="0"/>
              <a:t>(Next Phase)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57800" y="54102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Ability to Pay/History of Success</a:t>
            </a:r>
            <a:endParaRPr 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6705600" y="2514600"/>
            <a:ext cx="1676400" cy="34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Experience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90600" y="22098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Attitude / Motivation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1905000" y="2057400"/>
            <a:ext cx="381000" cy="76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rot="16200000" flipH="1">
            <a:off x="1714500" y="2933700"/>
            <a:ext cx="228600" cy="152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16200000" flipV="1">
            <a:off x="6705600" y="2209800"/>
            <a:ext cx="228600" cy="228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6200000" flipV="1">
            <a:off x="5334000" y="5257800"/>
            <a:ext cx="228600" cy="2286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rot="16200000" flipV="1">
            <a:off x="6211094" y="5144294"/>
            <a:ext cx="304006" cy="754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2286000" y="2667000"/>
            <a:ext cx="1447800" cy="381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Extracting inputs: Dimension reduction</a:t>
            </a:r>
            <a:endParaRPr lang="en-US" sz="2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 flipH="1">
            <a:off x="228600" y="1219200"/>
            <a:ext cx="83820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All these variables are funneled through variable reduction process to eliminate redundancies.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Among the many variable reduction methods is Factor analysis</a:t>
            </a:r>
            <a:r>
              <a:rPr lang="en-US" sz="1400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000" dirty="0" smtClean="0">
              <a:latin typeface="Arial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828800" y="2438400"/>
          <a:ext cx="48006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245" name="Group 9"/>
          <p:cNvGrpSpPr>
            <a:grpSpLocks/>
          </p:cNvGrpSpPr>
          <p:nvPr/>
        </p:nvGrpSpPr>
        <p:grpSpPr bwMode="auto">
          <a:xfrm>
            <a:off x="2819400" y="5546725"/>
            <a:ext cx="2819400" cy="528638"/>
            <a:chOff x="914405" y="0"/>
            <a:chExt cx="2819400" cy="528471"/>
          </a:xfrm>
        </p:grpSpPr>
        <p:sp>
          <p:nvSpPr>
            <p:cNvPr id="11" name="Rectangle 10"/>
            <p:cNvSpPr/>
            <p:nvPr/>
          </p:nvSpPr>
          <p:spPr>
            <a:xfrm>
              <a:off x="990605" y="0"/>
              <a:ext cx="2400300" cy="36024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914405" y="168222"/>
              <a:ext cx="2819400" cy="3602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92456" tIns="92456" rIns="92456" bIns="92456" spcCol="1270" anchor="ctr"/>
            <a:lstStyle/>
            <a:p>
              <a:pPr algn="ctr" defTabSz="5778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500" dirty="0"/>
                <a:t>Remaining Variables: Input1 &amp; 2</a:t>
              </a:r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 bwMode="auto">
          <a:xfrm flipH="1">
            <a:off x="6172200" y="22860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811E0D"/>
              </a:buClr>
              <a:buFontTx/>
              <a:buChar char="•"/>
              <a:defRPr/>
            </a:pPr>
            <a:r>
              <a:rPr lang="en-US" sz="1600" dirty="0" smtClean="0">
                <a:latin typeface="+mn-lt"/>
              </a:rPr>
              <a:t>Factor analysis </a:t>
            </a:r>
            <a:r>
              <a:rPr lang="en-US" sz="1600" dirty="0">
                <a:latin typeface="+mn-lt"/>
              </a:rPr>
              <a:t>group </a:t>
            </a:r>
            <a:r>
              <a:rPr lang="en-US" sz="1600" dirty="0" smtClean="0">
                <a:latin typeface="+mn-lt"/>
              </a:rPr>
              <a:t>correlated </a:t>
            </a:r>
            <a:r>
              <a:rPr lang="en-US" sz="1600" dirty="0">
                <a:latin typeface="+mn-lt"/>
              </a:rPr>
              <a:t>input variables into components and extract the components explaining majority of the variability in the underlying data structure</a:t>
            </a:r>
            <a:r>
              <a:rPr lang="en-US" sz="1600" dirty="0" smtClean="0">
                <a:latin typeface="+mn-lt"/>
              </a:rPr>
              <a:t>,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811E0D"/>
              </a:buClr>
              <a:buFontTx/>
              <a:buChar char="•"/>
              <a:defRPr/>
            </a:pPr>
            <a:r>
              <a:rPr lang="en-US" sz="1600" dirty="0" smtClean="0">
                <a:latin typeface="+mn-lt"/>
              </a:rPr>
              <a:t>And </a:t>
            </a:r>
            <a:r>
              <a:rPr lang="en-US" sz="1600" dirty="0">
                <a:latin typeface="+mn-lt"/>
              </a:rPr>
              <a:t>selects within each component the dominant variable to represent that component. It’s basically removing redundant variables without any loss of generality in information</a:t>
            </a:r>
            <a:endParaRPr lang="en-US" sz="1600" kern="0" dirty="0">
              <a:latin typeface="+mn-lt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 flipH="1">
            <a:off x="228600" y="2362200"/>
            <a:ext cx="2362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811E0D"/>
              </a:buClr>
              <a:buFontTx/>
              <a:buChar char="•"/>
              <a:defRPr/>
            </a:pPr>
            <a:r>
              <a:rPr lang="en-US" sz="1600" dirty="0">
                <a:latin typeface="+mn-lt"/>
              </a:rPr>
              <a:t>Failing to remove redundant variables is a serious problem for certain modeling method example Regression. They cause inflation in  parameter estimate leading to over fitting  and instability of the model for </a:t>
            </a:r>
            <a:r>
              <a:rPr lang="en-US" sz="1600" dirty="0" smtClean="0">
                <a:latin typeface="+mn-lt"/>
              </a:rPr>
              <a:t>decision making, prediction or </a:t>
            </a:r>
            <a:r>
              <a:rPr lang="en-US" sz="1600" dirty="0">
                <a:latin typeface="+mn-lt"/>
              </a:rPr>
              <a:t>ranking. The general statistical term for this redundant problem is </a:t>
            </a:r>
            <a:r>
              <a:rPr lang="en-US" sz="1600" dirty="0" smtClean="0">
                <a:latin typeface="+mn-lt"/>
              </a:rPr>
              <a:t>multi-co linearity</a:t>
            </a:r>
            <a:endParaRPr lang="en-US" sz="16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CU Template">
  <a:themeElements>
    <a:clrScheme name="Blank CU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CU Template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CU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CU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CU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CU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CU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CU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CU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CU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CU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CU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CU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CU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new_brand_template</Template>
  <TotalTime>6623</TotalTime>
  <Words>2224</Words>
  <Application>Microsoft Office PowerPoint</Application>
  <PresentationFormat>On-screen Show (4:3)</PresentationFormat>
  <Paragraphs>481</Paragraphs>
  <Slides>33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Blank CU Template</vt:lpstr>
      <vt:lpstr>Predicting Prospective Learner Success &amp; Persistence at point of Inquiry                         (Lead Quality Score) (Mar 2013)</vt:lpstr>
      <vt:lpstr>What is Lead Quality?</vt:lpstr>
      <vt:lpstr>Slide 3</vt:lpstr>
      <vt:lpstr> Lead Quality Score - Definition of Success/Persistence</vt:lpstr>
      <vt:lpstr>Model Development Process</vt:lpstr>
      <vt:lpstr>Model’s Objective</vt:lpstr>
      <vt:lpstr>Selecting Cases: Time Frame</vt:lpstr>
      <vt:lpstr>Extracting inputs: Data Sources</vt:lpstr>
      <vt:lpstr>Extracting inputs: Dimension reduction</vt:lpstr>
      <vt:lpstr>Extracting inputs: Remove irrelevant inputs</vt:lpstr>
      <vt:lpstr>Explore/Validate and Repair selected inputs</vt:lpstr>
      <vt:lpstr>Splitting Modeling Dataset</vt:lpstr>
      <vt:lpstr>Apply appropriate modeling method</vt:lpstr>
      <vt:lpstr>Apply appropriate modeling method: Cont’d</vt:lpstr>
      <vt:lpstr>Apply appropriate modeling method: Cont’d </vt:lpstr>
      <vt:lpstr>Apply appropriate modeling method: Cont’d </vt:lpstr>
      <vt:lpstr>Model Results – Segment ranking</vt:lpstr>
      <vt:lpstr>Model Results – Segment ranking: GPA</vt:lpstr>
      <vt:lpstr>Model Results – Segment ranking: Credit Attain</vt:lpstr>
      <vt:lpstr>Model Results – Cumulative lift chart</vt:lpstr>
      <vt:lpstr>Lead Quality Score Results</vt:lpstr>
      <vt:lpstr>Insights about High Quality Prospects</vt:lpstr>
      <vt:lpstr>Modeling Results – Variables effect and importance: PHD</vt:lpstr>
      <vt:lpstr>Modeling Results – Variables effect and importance: MS</vt:lpstr>
      <vt:lpstr>Modeling Results – Variables effect and importance: BS</vt:lpstr>
      <vt:lpstr>How a lead is scored in Seahawk</vt:lpstr>
      <vt:lpstr>Appendix</vt:lpstr>
      <vt:lpstr>Appendix– Transfer Credit </vt:lpstr>
      <vt:lpstr>Lead Color</vt:lpstr>
      <vt:lpstr>LQS Application: Aggregator Publisher Ranking</vt:lpstr>
      <vt:lpstr>Exercise: Aggregator Optimization using CLC sample data</vt:lpstr>
      <vt:lpstr>LQS Quintile Performance – Validation</vt:lpstr>
      <vt:lpstr>Appendix– Dependent variable definition</vt:lpstr>
    </vt:vector>
  </TitlesOfParts>
  <Company>Capella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ListeNation Voicemail Results March 2007</dc:title>
  <dc:creator>JWeiner</dc:creator>
  <cp:lastModifiedBy>OAduGyamfi</cp:lastModifiedBy>
  <cp:revision>254</cp:revision>
  <dcterms:created xsi:type="dcterms:W3CDTF">2007-03-26T14:33:19Z</dcterms:created>
  <dcterms:modified xsi:type="dcterms:W3CDTF">2013-11-06T15:05:44Z</dcterms:modified>
</cp:coreProperties>
</file>