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sldIdLst>
    <p:sldId id="256" r:id="rId2"/>
    <p:sldId id="257" r:id="rId3"/>
    <p:sldId id="258" r:id="rId4"/>
    <p:sldId id="260" r:id="rId5"/>
    <p:sldId id="267" r:id="rId6"/>
    <p:sldId id="266" r:id="rId7"/>
    <p:sldId id="259" r:id="rId8"/>
    <p:sldId id="262" r:id="rId9"/>
    <p:sldId id="263" r:id="rId10"/>
    <p:sldId id="264" r:id="rId11"/>
    <p:sldId id="265" r:id="rId12"/>
    <p:sldId id="268" r:id="rId13"/>
    <p:sldId id="269" r:id="rId14"/>
    <p:sldId id="274" r:id="rId15"/>
    <p:sldId id="270" r:id="rId16"/>
    <p:sldId id="276" r:id="rId17"/>
    <p:sldId id="277" r:id="rId18"/>
    <p:sldId id="271" r:id="rId19"/>
    <p:sldId id="278" r:id="rId20"/>
    <p:sldId id="275" r:id="rId21"/>
    <p:sldId id="279" r:id="rId22"/>
    <p:sldId id="280"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00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4" autoAdjust="0"/>
    <p:restoredTop sz="99647" autoAdjust="0"/>
  </p:normalViewPr>
  <p:slideViewPr>
    <p:cSldViewPr>
      <p:cViewPr>
        <p:scale>
          <a:sx n="90" d="100"/>
          <a:sy n="90" d="100"/>
        </p:scale>
        <p:origin x="-78" y="4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3C585F-C0EE-46CB-A3CA-859B7D011AAF}"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4E3646D7-58A7-4B75-AF55-9CF68866F32A}">
      <dgm:prSet phldrT="[Text]" custT="1"/>
      <dgm:spPr/>
      <dgm:t>
        <a:bodyPr/>
        <a:lstStyle/>
        <a:p>
          <a:r>
            <a:rPr lang="en-US" sz="1200" b="1" dirty="0" smtClean="0">
              <a:solidFill>
                <a:schemeClr val="tx1"/>
              </a:solidFill>
            </a:rPr>
            <a:t>Model objective</a:t>
          </a:r>
          <a:endParaRPr lang="en-US" sz="1200" b="1" dirty="0">
            <a:solidFill>
              <a:schemeClr val="tx1"/>
            </a:solidFill>
          </a:endParaRPr>
        </a:p>
      </dgm:t>
    </dgm:pt>
    <dgm:pt modelId="{D8E8F2AC-3919-4946-A218-632622C8765E}" type="parTrans" cxnId="{C4B3C58D-8A01-4ADB-B05B-3819DF1F7318}">
      <dgm:prSet/>
      <dgm:spPr/>
      <dgm:t>
        <a:bodyPr/>
        <a:lstStyle/>
        <a:p>
          <a:endParaRPr lang="en-US"/>
        </a:p>
      </dgm:t>
    </dgm:pt>
    <dgm:pt modelId="{233EB69B-A914-4EA1-AFFD-F46663C2DC04}" type="sibTrans" cxnId="{C4B3C58D-8A01-4ADB-B05B-3819DF1F7318}">
      <dgm:prSet/>
      <dgm:spPr/>
      <dgm:t>
        <a:bodyPr/>
        <a:lstStyle/>
        <a:p>
          <a:endParaRPr lang="en-US"/>
        </a:p>
      </dgm:t>
    </dgm:pt>
    <dgm:pt modelId="{376DB31E-D8C0-4810-BD4A-CE96DC016201}">
      <dgm:prSet phldrT="[Text]" custT="1"/>
      <dgm:spPr/>
      <dgm:t>
        <a:bodyPr/>
        <a:lstStyle/>
        <a:p>
          <a:r>
            <a:rPr lang="en-US" sz="1200" b="1" dirty="0" smtClean="0">
              <a:solidFill>
                <a:schemeClr val="tx1"/>
              </a:solidFill>
            </a:rPr>
            <a:t>Select Cases</a:t>
          </a:r>
          <a:endParaRPr lang="en-US" sz="1200" b="1" dirty="0">
            <a:solidFill>
              <a:schemeClr val="tx1"/>
            </a:solidFill>
          </a:endParaRPr>
        </a:p>
      </dgm:t>
    </dgm:pt>
    <dgm:pt modelId="{05AEC07C-F437-4E29-9B10-D60B7A14EAE1}" type="parTrans" cxnId="{85C78AD9-1BC7-4510-8381-76545AE27F84}">
      <dgm:prSet/>
      <dgm:spPr/>
      <dgm:t>
        <a:bodyPr/>
        <a:lstStyle/>
        <a:p>
          <a:endParaRPr lang="en-US"/>
        </a:p>
      </dgm:t>
    </dgm:pt>
    <dgm:pt modelId="{EDCA0749-4343-4840-8231-CDD081344DC1}" type="sibTrans" cxnId="{85C78AD9-1BC7-4510-8381-76545AE27F84}">
      <dgm:prSet/>
      <dgm:spPr/>
      <dgm:t>
        <a:bodyPr/>
        <a:lstStyle/>
        <a:p>
          <a:endParaRPr lang="en-US"/>
        </a:p>
      </dgm:t>
    </dgm:pt>
    <dgm:pt modelId="{DBD9F2D8-0C83-417E-A703-E49C190C39F6}">
      <dgm:prSet phldrT="[Text]" custT="1"/>
      <dgm:spPr/>
      <dgm:t>
        <a:bodyPr/>
        <a:lstStyle/>
        <a:p>
          <a:r>
            <a:rPr lang="en-US" sz="1200" b="1" dirty="0" smtClean="0">
              <a:solidFill>
                <a:schemeClr val="tx1"/>
              </a:solidFill>
            </a:rPr>
            <a:t>Extract inputs</a:t>
          </a:r>
          <a:endParaRPr lang="en-US" sz="1200" b="1" dirty="0">
            <a:solidFill>
              <a:schemeClr val="tx1"/>
            </a:solidFill>
          </a:endParaRPr>
        </a:p>
      </dgm:t>
    </dgm:pt>
    <dgm:pt modelId="{F4BD67C3-6EAD-4936-AC36-6BB3324328BF}" type="parTrans" cxnId="{7FFB604E-A1D2-48C5-9BE4-302A479F15ED}">
      <dgm:prSet/>
      <dgm:spPr/>
      <dgm:t>
        <a:bodyPr/>
        <a:lstStyle/>
        <a:p>
          <a:endParaRPr lang="en-US"/>
        </a:p>
      </dgm:t>
    </dgm:pt>
    <dgm:pt modelId="{B771158A-BFCC-4F7B-8E31-640602A5B3F4}" type="sibTrans" cxnId="{7FFB604E-A1D2-48C5-9BE4-302A479F15ED}">
      <dgm:prSet/>
      <dgm:spPr/>
      <dgm:t>
        <a:bodyPr/>
        <a:lstStyle/>
        <a:p>
          <a:endParaRPr lang="en-US"/>
        </a:p>
      </dgm:t>
    </dgm:pt>
    <dgm:pt modelId="{F0C9B314-2FA9-4C6C-B4AC-437834EB4188}">
      <dgm:prSet phldrT="[Text]" custT="1"/>
      <dgm:spPr/>
      <dgm:t>
        <a:bodyPr/>
        <a:lstStyle/>
        <a:p>
          <a:r>
            <a:rPr lang="en-US" sz="1100" b="1" dirty="0" smtClean="0">
              <a:solidFill>
                <a:schemeClr val="tx1"/>
              </a:solidFill>
            </a:rPr>
            <a:t>Validate the input</a:t>
          </a:r>
          <a:endParaRPr lang="en-US" sz="1100" b="1" dirty="0">
            <a:solidFill>
              <a:schemeClr val="tx1"/>
            </a:solidFill>
          </a:endParaRPr>
        </a:p>
      </dgm:t>
    </dgm:pt>
    <dgm:pt modelId="{DC589F01-AC34-4F9B-8F46-81DCAB7CDE85}" type="parTrans" cxnId="{8D85DC57-85B7-4934-89A1-E3872BFEB7B5}">
      <dgm:prSet/>
      <dgm:spPr/>
      <dgm:t>
        <a:bodyPr/>
        <a:lstStyle/>
        <a:p>
          <a:endParaRPr lang="en-US"/>
        </a:p>
      </dgm:t>
    </dgm:pt>
    <dgm:pt modelId="{B23912AC-B8B4-45DD-8260-3B0A2EED780D}" type="sibTrans" cxnId="{8D85DC57-85B7-4934-89A1-E3872BFEB7B5}">
      <dgm:prSet/>
      <dgm:spPr/>
      <dgm:t>
        <a:bodyPr/>
        <a:lstStyle/>
        <a:p>
          <a:endParaRPr lang="en-US"/>
        </a:p>
      </dgm:t>
    </dgm:pt>
    <dgm:pt modelId="{D77D0D4E-ED61-4536-A2C0-3F450DEA9130}">
      <dgm:prSet phldrT="[Text]" custT="1"/>
      <dgm:spPr/>
      <dgm:t>
        <a:bodyPr/>
        <a:lstStyle/>
        <a:p>
          <a:r>
            <a:rPr lang="en-US" sz="1200" b="1" dirty="0" smtClean="0">
              <a:solidFill>
                <a:schemeClr val="tx1"/>
              </a:solidFill>
            </a:rPr>
            <a:t>Repair the input</a:t>
          </a:r>
          <a:endParaRPr lang="en-US" sz="1200" b="1" dirty="0">
            <a:solidFill>
              <a:schemeClr val="tx1"/>
            </a:solidFill>
          </a:endParaRPr>
        </a:p>
      </dgm:t>
    </dgm:pt>
    <dgm:pt modelId="{E7A2D828-D0AE-4102-AA0D-74B67356CBB7}" type="parTrans" cxnId="{3945EDD6-2CCB-46AB-82B7-AF6957B62E26}">
      <dgm:prSet/>
      <dgm:spPr/>
      <dgm:t>
        <a:bodyPr/>
        <a:lstStyle/>
        <a:p>
          <a:endParaRPr lang="en-US"/>
        </a:p>
      </dgm:t>
    </dgm:pt>
    <dgm:pt modelId="{65389234-E2C5-4E2C-B71C-A6CAE496960D}" type="sibTrans" cxnId="{3945EDD6-2CCB-46AB-82B7-AF6957B62E26}">
      <dgm:prSet/>
      <dgm:spPr/>
      <dgm:t>
        <a:bodyPr/>
        <a:lstStyle/>
        <a:p>
          <a:endParaRPr lang="en-US"/>
        </a:p>
      </dgm:t>
    </dgm:pt>
    <dgm:pt modelId="{BC7BEB52-6031-46FD-87A7-0607A8E9CAA5}">
      <dgm:prSet phldrT="[Text]" custT="1"/>
      <dgm:spPr/>
      <dgm:t>
        <a:bodyPr/>
        <a:lstStyle/>
        <a:p>
          <a:r>
            <a:rPr lang="en-US" sz="1100" b="1" dirty="0" smtClean="0">
              <a:solidFill>
                <a:schemeClr val="tx1"/>
              </a:solidFill>
            </a:rPr>
            <a:t>Transformed the inputs</a:t>
          </a:r>
          <a:endParaRPr lang="en-US" sz="1100" b="1" dirty="0">
            <a:solidFill>
              <a:schemeClr val="tx1"/>
            </a:solidFill>
          </a:endParaRPr>
        </a:p>
      </dgm:t>
    </dgm:pt>
    <dgm:pt modelId="{DDCE919A-DB2E-4B38-A19F-A8BA828D1B06}" type="parTrans" cxnId="{96A588D0-9DBD-42DE-8BBB-5DE4F9C9BCA7}">
      <dgm:prSet/>
      <dgm:spPr/>
      <dgm:t>
        <a:bodyPr/>
        <a:lstStyle/>
        <a:p>
          <a:endParaRPr lang="en-US"/>
        </a:p>
      </dgm:t>
    </dgm:pt>
    <dgm:pt modelId="{4B0CB5B8-DFFF-44D6-B67B-EF861F4F8EBB}" type="sibTrans" cxnId="{96A588D0-9DBD-42DE-8BBB-5DE4F9C9BCA7}">
      <dgm:prSet/>
      <dgm:spPr/>
      <dgm:t>
        <a:bodyPr/>
        <a:lstStyle/>
        <a:p>
          <a:endParaRPr lang="en-US"/>
        </a:p>
      </dgm:t>
    </dgm:pt>
    <dgm:pt modelId="{D819CDE0-05D7-4A80-AD8F-0DC34392FBE1}">
      <dgm:prSet phldrT="[Text]" custT="1"/>
      <dgm:spPr/>
      <dgm:t>
        <a:bodyPr/>
        <a:lstStyle/>
        <a:p>
          <a:r>
            <a:rPr lang="en-US" sz="1100" b="1" dirty="0" smtClean="0">
              <a:solidFill>
                <a:schemeClr val="tx1"/>
              </a:solidFill>
            </a:rPr>
            <a:t>Apply Model method</a:t>
          </a:r>
          <a:endParaRPr lang="en-US" sz="1100" b="1" dirty="0">
            <a:solidFill>
              <a:schemeClr val="tx1"/>
            </a:solidFill>
          </a:endParaRPr>
        </a:p>
      </dgm:t>
    </dgm:pt>
    <dgm:pt modelId="{956F196E-EF90-4C7F-920C-5522EB847432}" type="parTrans" cxnId="{C5AEE8AD-4CC6-4772-9A4B-9548C4AE61C6}">
      <dgm:prSet/>
      <dgm:spPr/>
      <dgm:t>
        <a:bodyPr/>
        <a:lstStyle/>
        <a:p>
          <a:endParaRPr lang="en-US"/>
        </a:p>
      </dgm:t>
    </dgm:pt>
    <dgm:pt modelId="{E201E619-0CB9-42F0-935D-54A4CA8D0660}" type="sibTrans" cxnId="{C5AEE8AD-4CC6-4772-9A4B-9548C4AE61C6}">
      <dgm:prSet/>
      <dgm:spPr/>
      <dgm:t>
        <a:bodyPr/>
        <a:lstStyle/>
        <a:p>
          <a:endParaRPr lang="en-US"/>
        </a:p>
      </dgm:t>
    </dgm:pt>
    <dgm:pt modelId="{767FF35F-A06E-4473-B42C-855C65CA2C56}">
      <dgm:prSet phldrT="[Text]" custT="1"/>
      <dgm:spPr/>
      <dgm:t>
        <a:bodyPr/>
        <a:lstStyle/>
        <a:p>
          <a:r>
            <a:rPr lang="en-US" sz="1100" b="1" dirty="0" smtClean="0">
              <a:solidFill>
                <a:schemeClr val="tx1"/>
              </a:solidFill>
            </a:rPr>
            <a:t>Generate deployment methods</a:t>
          </a:r>
          <a:endParaRPr lang="en-US" sz="1100" b="1" dirty="0">
            <a:solidFill>
              <a:schemeClr val="tx1"/>
            </a:solidFill>
          </a:endParaRPr>
        </a:p>
      </dgm:t>
    </dgm:pt>
    <dgm:pt modelId="{6ABAD14E-A722-451B-B099-ED99CB741611}" type="parTrans" cxnId="{A6F49B24-0AF5-40E6-B54B-B10F458B4486}">
      <dgm:prSet/>
      <dgm:spPr/>
      <dgm:t>
        <a:bodyPr/>
        <a:lstStyle/>
        <a:p>
          <a:endParaRPr lang="en-US"/>
        </a:p>
      </dgm:t>
    </dgm:pt>
    <dgm:pt modelId="{BA1BF129-5738-46F7-9580-D6485DFC7096}" type="sibTrans" cxnId="{A6F49B24-0AF5-40E6-B54B-B10F458B4486}">
      <dgm:prSet/>
      <dgm:spPr/>
      <dgm:t>
        <a:bodyPr/>
        <a:lstStyle/>
        <a:p>
          <a:endParaRPr lang="en-US"/>
        </a:p>
      </dgm:t>
    </dgm:pt>
    <dgm:pt modelId="{B3078F7B-AC31-4069-97BE-6CC048D06D7F}">
      <dgm:prSet phldrT="[Text]" custT="1"/>
      <dgm:spPr/>
      <dgm:t>
        <a:bodyPr/>
        <a:lstStyle/>
        <a:p>
          <a:r>
            <a:rPr lang="en-US" sz="1100" b="1" dirty="0" smtClean="0">
              <a:solidFill>
                <a:schemeClr val="tx1"/>
              </a:solidFill>
            </a:rPr>
            <a:t>Integrate deployment into production</a:t>
          </a:r>
          <a:endParaRPr lang="en-US" sz="1100" b="1" dirty="0">
            <a:solidFill>
              <a:schemeClr val="tx1"/>
            </a:solidFill>
          </a:endParaRPr>
        </a:p>
      </dgm:t>
    </dgm:pt>
    <dgm:pt modelId="{DDAE79D7-FE40-4C5A-8EB4-2DCA4E9E123B}" type="parTrans" cxnId="{45D9BA9C-DB2A-4E98-A539-3ED094C5E424}">
      <dgm:prSet/>
      <dgm:spPr/>
      <dgm:t>
        <a:bodyPr/>
        <a:lstStyle/>
        <a:p>
          <a:endParaRPr lang="en-US"/>
        </a:p>
      </dgm:t>
    </dgm:pt>
    <dgm:pt modelId="{94F5D1B1-AED9-41E2-9F1A-4B1F84621752}" type="sibTrans" cxnId="{45D9BA9C-DB2A-4E98-A539-3ED094C5E424}">
      <dgm:prSet/>
      <dgm:spPr/>
      <dgm:t>
        <a:bodyPr/>
        <a:lstStyle/>
        <a:p>
          <a:endParaRPr lang="en-US"/>
        </a:p>
      </dgm:t>
    </dgm:pt>
    <dgm:pt modelId="{29997702-40EF-45F9-899B-7D6B9DC27C75}">
      <dgm:prSet phldrT="[Text]" custT="1"/>
      <dgm:spPr/>
      <dgm:t>
        <a:bodyPr/>
        <a:lstStyle/>
        <a:p>
          <a:r>
            <a:rPr lang="en-US" sz="1200" b="1" dirty="0" smtClean="0">
              <a:solidFill>
                <a:schemeClr val="tx1"/>
              </a:solidFill>
            </a:rPr>
            <a:t>Gather results</a:t>
          </a:r>
          <a:endParaRPr lang="en-US" sz="1200" b="1" dirty="0">
            <a:solidFill>
              <a:schemeClr val="tx1"/>
            </a:solidFill>
          </a:endParaRPr>
        </a:p>
      </dgm:t>
    </dgm:pt>
    <dgm:pt modelId="{38132A7E-6B54-46C5-93C0-CA58554E1D5D}" type="parTrans" cxnId="{31BD1836-3602-4758-9C82-615B143D5226}">
      <dgm:prSet/>
      <dgm:spPr/>
      <dgm:t>
        <a:bodyPr/>
        <a:lstStyle/>
        <a:p>
          <a:endParaRPr lang="en-US"/>
        </a:p>
      </dgm:t>
    </dgm:pt>
    <dgm:pt modelId="{E276E05D-7574-470D-B755-677E61497B61}" type="sibTrans" cxnId="{31BD1836-3602-4758-9C82-615B143D5226}">
      <dgm:prSet/>
      <dgm:spPr/>
      <dgm:t>
        <a:bodyPr/>
        <a:lstStyle/>
        <a:p>
          <a:endParaRPr lang="en-US"/>
        </a:p>
      </dgm:t>
    </dgm:pt>
    <dgm:pt modelId="{B586D063-0555-4B7E-8423-EC28CCD19192}">
      <dgm:prSet phldrT="[Text]" custT="1"/>
      <dgm:spPr/>
      <dgm:t>
        <a:bodyPr/>
        <a:lstStyle/>
        <a:p>
          <a:r>
            <a:rPr lang="en-US" sz="1200" b="1" dirty="0" smtClean="0">
              <a:solidFill>
                <a:schemeClr val="tx1"/>
              </a:solidFill>
            </a:rPr>
            <a:t>Assess observed results</a:t>
          </a:r>
          <a:endParaRPr lang="en-US" sz="1200" b="1" dirty="0">
            <a:solidFill>
              <a:schemeClr val="tx1"/>
            </a:solidFill>
          </a:endParaRPr>
        </a:p>
      </dgm:t>
    </dgm:pt>
    <dgm:pt modelId="{104F5431-3280-401F-A0F5-BB1155F797CB}" type="parTrans" cxnId="{6D3E8135-A3EF-4247-854E-5A62BF122F2E}">
      <dgm:prSet/>
      <dgm:spPr/>
      <dgm:t>
        <a:bodyPr/>
        <a:lstStyle/>
        <a:p>
          <a:endParaRPr lang="en-US"/>
        </a:p>
      </dgm:t>
    </dgm:pt>
    <dgm:pt modelId="{E563AAFD-9B17-4248-80FC-3BB859C1FFD6}" type="sibTrans" cxnId="{6D3E8135-A3EF-4247-854E-5A62BF122F2E}">
      <dgm:prSet/>
      <dgm:spPr/>
      <dgm:t>
        <a:bodyPr/>
        <a:lstStyle/>
        <a:p>
          <a:endParaRPr lang="en-US"/>
        </a:p>
      </dgm:t>
    </dgm:pt>
    <dgm:pt modelId="{E5718342-BABE-4B98-B529-9A2158FEBB2D}">
      <dgm:prSet phldrT="[Text]" custT="1"/>
      <dgm:spPr/>
      <dgm:t>
        <a:bodyPr/>
        <a:lstStyle/>
        <a:p>
          <a:r>
            <a:rPr lang="en-US" sz="1100" b="1" dirty="0" smtClean="0">
              <a:solidFill>
                <a:schemeClr val="tx1"/>
              </a:solidFill>
            </a:rPr>
            <a:t>Refine Model objective</a:t>
          </a:r>
          <a:endParaRPr lang="en-US" sz="1100" b="1" dirty="0">
            <a:solidFill>
              <a:schemeClr val="tx1"/>
            </a:solidFill>
          </a:endParaRPr>
        </a:p>
      </dgm:t>
    </dgm:pt>
    <dgm:pt modelId="{E8BAC723-D5A4-4638-8F2E-70AB02FDF36E}" type="parTrans" cxnId="{2C1F8F8D-AF28-4723-8A80-3EBBE22C6823}">
      <dgm:prSet/>
      <dgm:spPr/>
      <dgm:t>
        <a:bodyPr/>
        <a:lstStyle/>
        <a:p>
          <a:endParaRPr lang="en-US"/>
        </a:p>
      </dgm:t>
    </dgm:pt>
    <dgm:pt modelId="{817B9338-B2FF-4D5E-8FB5-633DD1129FBD}" type="sibTrans" cxnId="{2C1F8F8D-AF28-4723-8A80-3EBBE22C6823}">
      <dgm:prSet/>
      <dgm:spPr/>
      <dgm:t>
        <a:bodyPr/>
        <a:lstStyle/>
        <a:p>
          <a:endParaRPr lang="en-US"/>
        </a:p>
      </dgm:t>
    </dgm:pt>
    <dgm:pt modelId="{25D27D89-220B-48F5-A975-A112423BF28E}" type="pres">
      <dgm:prSet presAssocID="{E83C585F-C0EE-46CB-A3CA-859B7D011AAF}" presName="cycle" presStyleCnt="0">
        <dgm:presLayoutVars>
          <dgm:dir/>
          <dgm:resizeHandles val="exact"/>
        </dgm:presLayoutVars>
      </dgm:prSet>
      <dgm:spPr/>
      <dgm:t>
        <a:bodyPr/>
        <a:lstStyle/>
        <a:p>
          <a:endParaRPr lang="en-US"/>
        </a:p>
      </dgm:t>
    </dgm:pt>
    <dgm:pt modelId="{5E4B9B47-1D21-4101-ABE3-A008CE003E68}" type="pres">
      <dgm:prSet presAssocID="{4E3646D7-58A7-4B75-AF55-9CF68866F32A}" presName="node" presStyleLbl="node1" presStyleIdx="0" presStyleCnt="12" custScaleX="189343">
        <dgm:presLayoutVars>
          <dgm:bulletEnabled val="1"/>
        </dgm:presLayoutVars>
      </dgm:prSet>
      <dgm:spPr/>
      <dgm:t>
        <a:bodyPr/>
        <a:lstStyle/>
        <a:p>
          <a:endParaRPr lang="en-US"/>
        </a:p>
      </dgm:t>
    </dgm:pt>
    <dgm:pt modelId="{243F0DE5-116F-48AA-9192-0C781645F57D}" type="pres">
      <dgm:prSet presAssocID="{4E3646D7-58A7-4B75-AF55-9CF68866F32A}" presName="spNode" presStyleCnt="0"/>
      <dgm:spPr/>
    </dgm:pt>
    <dgm:pt modelId="{2EDE3FAB-7712-4920-8ED7-0818C8A27506}" type="pres">
      <dgm:prSet presAssocID="{233EB69B-A914-4EA1-AFFD-F46663C2DC04}" presName="sibTrans" presStyleLbl="sibTrans1D1" presStyleIdx="0" presStyleCnt="12"/>
      <dgm:spPr/>
      <dgm:t>
        <a:bodyPr/>
        <a:lstStyle/>
        <a:p>
          <a:endParaRPr lang="en-US"/>
        </a:p>
      </dgm:t>
    </dgm:pt>
    <dgm:pt modelId="{E7D96EA9-F6F8-4CFF-8D0A-218E1A04495C}" type="pres">
      <dgm:prSet presAssocID="{376DB31E-D8C0-4810-BD4A-CE96DC016201}" presName="node" presStyleLbl="node1" presStyleIdx="1" presStyleCnt="12" custScaleX="189343">
        <dgm:presLayoutVars>
          <dgm:bulletEnabled val="1"/>
        </dgm:presLayoutVars>
      </dgm:prSet>
      <dgm:spPr/>
      <dgm:t>
        <a:bodyPr/>
        <a:lstStyle/>
        <a:p>
          <a:endParaRPr lang="en-US"/>
        </a:p>
      </dgm:t>
    </dgm:pt>
    <dgm:pt modelId="{A5B74320-C5E7-431B-824E-9EAAE39D176D}" type="pres">
      <dgm:prSet presAssocID="{376DB31E-D8C0-4810-BD4A-CE96DC016201}" presName="spNode" presStyleCnt="0"/>
      <dgm:spPr/>
    </dgm:pt>
    <dgm:pt modelId="{0604D00F-A6E2-4B72-BCA6-3E2B47C2059D}" type="pres">
      <dgm:prSet presAssocID="{EDCA0749-4343-4840-8231-CDD081344DC1}" presName="sibTrans" presStyleLbl="sibTrans1D1" presStyleIdx="1" presStyleCnt="12"/>
      <dgm:spPr/>
      <dgm:t>
        <a:bodyPr/>
        <a:lstStyle/>
        <a:p>
          <a:endParaRPr lang="en-US"/>
        </a:p>
      </dgm:t>
    </dgm:pt>
    <dgm:pt modelId="{B3B99A0B-65FF-4E37-A7A8-60ADC04CD749}" type="pres">
      <dgm:prSet presAssocID="{DBD9F2D8-0C83-417E-A703-E49C190C39F6}" presName="node" presStyleLbl="node1" presStyleIdx="2" presStyleCnt="12" custScaleX="189343">
        <dgm:presLayoutVars>
          <dgm:bulletEnabled val="1"/>
        </dgm:presLayoutVars>
      </dgm:prSet>
      <dgm:spPr/>
      <dgm:t>
        <a:bodyPr/>
        <a:lstStyle/>
        <a:p>
          <a:endParaRPr lang="en-US"/>
        </a:p>
      </dgm:t>
    </dgm:pt>
    <dgm:pt modelId="{B36A59A1-F504-4FB9-9315-E51B6C619D36}" type="pres">
      <dgm:prSet presAssocID="{DBD9F2D8-0C83-417E-A703-E49C190C39F6}" presName="spNode" presStyleCnt="0"/>
      <dgm:spPr/>
    </dgm:pt>
    <dgm:pt modelId="{CA5ADF78-4015-45F9-90B9-11ECCC0DA022}" type="pres">
      <dgm:prSet presAssocID="{B771158A-BFCC-4F7B-8E31-640602A5B3F4}" presName="sibTrans" presStyleLbl="sibTrans1D1" presStyleIdx="2" presStyleCnt="12"/>
      <dgm:spPr/>
      <dgm:t>
        <a:bodyPr/>
        <a:lstStyle/>
        <a:p>
          <a:endParaRPr lang="en-US"/>
        </a:p>
      </dgm:t>
    </dgm:pt>
    <dgm:pt modelId="{3CB9376E-5702-4904-988E-EBB222F6630B}" type="pres">
      <dgm:prSet presAssocID="{F0C9B314-2FA9-4C6C-B4AC-437834EB4188}" presName="node" presStyleLbl="node1" presStyleIdx="3" presStyleCnt="12" custScaleX="189343">
        <dgm:presLayoutVars>
          <dgm:bulletEnabled val="1"/>
        </dgm:presLayoutVars>
      </dgm:prSet>
      <dgm:spPr/>
      <dgm:t>
        <a:bodyPr/>
        <a:lstStyle/>
        <a:p>
          <a:endParaRPr lang="en-US"/>
        </a:p>
      </dgm:t>
    </dgm:pt>
    <dgm:pt modelId="{8D74A417-D823-4C75-9699-0FCAD15FEDC5}" type="pres">
      <dgm:prSet presAssocID="{F0C9B314-2FA9-4C6C-B4AC-437834EB4188}" presName="spNode" presStyleCnt="0"/>
      <dgm:spPr/>
    </dgm:pt>
    <dgm:pt modelId="{A4336E9F-925A-4FDC-91A4-ACC988AB4B3F}" type="pres">
      <dgm:prSet presAssocID="{B23912AC-B8B4-45DD-8260-3B0A2EED780D}" presName="sibTrans" presStyleLbl="sibTrans1D1" presStyleIdx="3" presStyleCnt="12"/>
      <dgm:spPr/>
      <dgm:t>
        <a:bodyPr/>
        <a:lstStyle/>
        <a:p>
          <a:endParaRPr lang="en-US"/>
        </a:p>
      </dgm:t>
    </dgm:pt>
    <dgm:pt modelId="{551088A7-65DE-41CA-8919-D82C71DDBA4E}" type="pres">
      <dgm:prSet presAssocID="{D77D0D4E-ED61-4536-A2C0-3F450DEA9130}" presName="node" presStyleLbl="node1" presStyleIdx="4" presStyleCnt="12" custScaleX="189343">
        <dgm:presLayoutVars>
          <dgm:bulletEnabled val="1"/>
        </dgm:presLayoutVars>
      </dgm:prSet>
      <dgm:spPr/>
      <dgm:t>
        <a:bodyPr/>
        <a:lstStyle/>
        <a:p>
          <a:endParaRPr lang="en-US"/>
        </a:p>
      </dgm:t>
    </dgm:pt>
    <dgm:pt modelId="{F217E463-628F-49D8-A8C7-80F7F37047F0}" type="pres">
      <dgm:prSet presAssocID="{D77D0D4E-ED61-4536-A2C0-3F450DEA9130}" presName="spNode" presStyleCnt="0"/>
      <dgm:spPr/>
    </dgm:pt>
    <dgm:pt modelId="{477E8C53-73F0-46D2-90AC-C12AC53DC360}" type="pres">
      <dgm:prSet presAssocID="{65389234-E2C5-4E2C-B71C-A6CAE496960D}" presName="sibTrans" presStyleLbl="sibTrans1D1" presStyleIdx="4" presStyleCnt="12"/>
      <dgm:spPr/>
      <dgm:t>
        <a:bodyPr/>
        <a:lstStyle/>
        <a:p>
          <a:endParaRPr lang="en-US"/>
        </a:p>
      </dgm:t>
    </dgm:pt>
    <dgm:pt modelId="{5348E9C6-22F6-40E9-B1A5-080593E9B2CC}" type="pres">
      <dgm:prSet presAssocID="{BC7BEB52-6031-46FD-87A7-0607A8E9CAA5}" presName="node" presStyleLbl="node1" presStyleIdx="5" presStyleCnt="12" custScaleX="189343">
        <dgm:presLayoutVars>
          <dgm:bulletEnabled val="1"/>
        </dgm:presLayoutVars>
      </dgm:prSet>
      <dgm:spPr/>
      <dgm:t>
        <a:bodyPr/>
        <a:lstStyle/>
        <a:p>
          <a:endParaRPr lang="en-US"/>
        </a:p>
      </dgm:t>
    </dgm:pt>
    <dgm:pt modelId="{B7FDDE0F-A052-4187-A797-A7D1D0F090FA}" type="pres">
      <dgm:prSet presAssocID="{BC7BEB52-6031-46FD-87A7-0607A8E9CAA5}" presName="spNode" presStyleCnt="0"/>
      <dgm:spPr/>
    </dgm:pt>
    <dgm:pt modelId="{C334BA25-C59E-4A2D-8600-FA40D8C0273B}" type="pres">
      <dgm:prSet presAssocID="{4B0CB5B8-DFFF-44D6-B67B-EF861F4F8EBB}" presName="sibTrans" presStyleLbl="sibTrans1D1" presStyleIdx="5" presStyleCnt="12"/>
      <dgm:spPr/>
      <dgm:t>
        <a:bodyPr/>
        <a:lstStyle/>
        <a:p>
          <a:endParaRPr lang="en-US"/>
        </a:p>
      </dgm:t>
    </dgm:pt>
    <dgm:pt modelId="{C8D95C71-62B0-4A8A-96F1-CE7F83D8D852}" type="pres">
      <dgm:prSet presAssocID="{D819CDE0-05D7-4A80-AD8F-0DC34392FBE1}" presName="node" presStyleLbl="node1" presStyleIdx="6" presStyleCnt="12" custScaleX="189343">
        <dgm:presLayoutVars>
          <dgm:bulletEnabled val="1"/>
        </dgm:presLayoutVars>
      </dgm:prSet>
      <dgm:spPr/>
      <dgm:t>
        <a:bodyPr/>
        <a:lstStyle/>
        <a:p>
          <a:endParaRPr lang="en-US"/>
        </a:p>
      </dgm:t>
    </dgm:pt>
    <dgm:pt modelId="{463B122D-D3DB-4AB8-96A4-6D95106F8EDD}" type="pres">
      <dgm:prSet presAssocID="{D819CDE0-05D7-4A80-AD8F-0DC34392FBE1}" presName="spNode" presStyleCnt="0"/>
      <dgm:spPr/>
    </dgm:pt>
    <dgm:pt modelId="{392271E2-668E-4CC5-8E6C-82C8426A967D}" type="pres">
      <dgm:prSet presAssocID="{E201E619-0CB9-42F0-935D-54A4CA8D0660}" presName="sibTrans" presStyleLbl="sibTrans1D1" presStyleIdx="6" presStyleCnt="12"/>
      <dgm:spPr/>
      <dgm:t>
        <a:bodyPr/>
        <a:lstStyle/>
        <a:p>
          <a:endParaRPr lang="en-US"/>
        </a:p>
      </dgm:t>
    </dgm:pt>
    <dgm:pt modelId="{B7CDBCFC-4819-459F-826A-828947847426}" type="pres">
      <dgm:prSet presAssocID="{767FF35F-A06E-4473-B42C-855C65CA2C56}" presName="node" presStyleLbl="node1" presStyleIdx="7" presStyleCnt="12" custScaleX="189343" custRadScaleRad="100685" custRadScaleInc="-12182">
        <dgm:presLayoutVars>
          <dgm:bulletEnabled val="1"/>
        </dgm:presLayoutVars>
      </dgm:prSet>
      <dgm:spPr/>
      <dgm:t>
        <a:bodyPr/>
        <a:lstStyle/>
        <a:p>
          <a:endParaRPr lang="en-US"/>
        </a:p>
      </dgm:t>
    </dgm:pt>
    <dgm:pt modelId="{5DED08C6-45F8-471F-9204-6FA606F0D44C}" type="pres">
      <dgm:prSet presAssocID="{767FF35F-A06E-4473-B42C-855C65CA2C56}" presName="spNode" presStyleCnt="0"/>
      <dgm:spPr/>
    </dgm:pt>
    <dgm:pt modelId="{24D7459F-E863-4E8C-92B0-924265092703}" type="pres">
      <dgm:prSet presAssocID="{BA1BF129-5738-46F7-9580-D6485DFC7096}" presName="sibTrans" presStyleLbl="sibTrans1D1" presStyleIdx="7" presStyleCnt="12"/>
      <dgm:spPr/>
      <dgm:t>
        <a:bodyPr/>
        <a:lstStyle/>
        <a:p>
          <a:endParaRPr lang="en-US"/>
        </a:p>
      </dgm:t>
    </dgm:pt>
    <dgm:pt modelId="{6EB5CE39-2467-42FF-860D-D1BB39539DD9}" type="pres">
      <dgm:prSet presAssocID="{B3078F7B-AC31-4069-97BE-6CC048D06D7F}" presName="node" presStyleLbl="node1" presStyleIdx="8" presStyleCnt="12" custScaleX="189343" custRadScaleRad="99527" custRadScaleInc="-12579">
        <dgm:presLayoutVars>
          <dgm:bulletEnabled val="1"/>
        </dgm:presLayoutVars>
      </dgm:prSet>
      <dgm:spPr/>
      <dgm:t>
        <a:bodyPr/>
        <a:lstStyle/>
        <a:p>
          <a:endParaRPr lang="en-US"/>
        </a:p>
      </dgm:t>
    </dgm:pt>
    <dgm:pt modelId="{64EEEAD1-23E4-4F4E-9E8E-4CF9D9998869}" type="pres">
      <dgm:prSet presAssocID="{B3078F7B-AC31-4069-97BE-6CC048D06D7F}" presName="spNode" presStyleCnt="0"/>
      <dgm:spPr/>
    </dgm:pt>
    <dgm:pt modelId="{CC9C411D-3CBA-48CB-99EC-0A39F861F974}" type="pres">
      <dgm:prSet presAssocID="{94F5D1B1-AED9-41E2-9F1A-4B1F84621752}" presName="sibTrans" presStyleLbl="sibTrans1D1" presStyleIdx="8" presStyleCnt="12"/>
      <dgm:spPr/>
      <dgm:t>
        <a:bodyPr/>
        <a:lstStyle/>
        <a:p>
          <a:endParaRPr lang="en-US"/>
        </a:p>
      </dgm:t>
    </dgm:pt>
    <dgm:pt modelId="{1EB1512E-1719-4D7E-906B-1C6E867218F9}" type="pres">
      <dgm:prSet presAssocID="{29997702-40EF-45F9-899B-7D6B9DC27C75}" presName="node" presStyleLbl="node1" presStyleIdx="9" presStyleCnt="12" custScaleX="189343" custRadScaleRad="98491" custRadScaleInc="-9563">
        <dgm:presLayoutVars>
          <dgm:bulletEnabled val="1"/>
        </dgm:presLayoutVars>
      </dgm:prSet>
      <dgm:spPr/>
      <dgm:t>
        <a:bodyPr/>
        <a:lstStyle/>
        <a:p>
          <a:endParaRPr lang="en-US"/>
        </a:p>
      </dgm:t>
    </dgm:pt>
    <dgm:pt modelId="{2077D2F0-40F6-40B5-8B40-55EEEFBFC650}" type="pres">
      <dgm:prSet presAssocID="{29997702-40EF-45F9-899B-7D6B9DC27C75}" presName="spNode" presStyleCnt="0"/>
      <dgm:spPr/>
    </dgm:pt>
    <dgm:pt modelId="{726B0BB8-E4AA-46D5-81FA-59C10234ACBB}" type="pres">
      <dgm:prSet presAssocID="{E276E05D-7574-470D-B755-677E61497B61}" presName="sibTrans" presStyleLbl="sibTrans1D1" presStyleIdx="9" presStyleCnt="12"/>
      <dgm:spPr/>
      <dgm:t>
        <a:bodyPr/>
        <a:lstStyle/>
        <a:p>
          <a:endParaRPr lang="en-US"/>
        </a:p>
      </dgm:t>
    </dgm:pt>
    <dgm:pt modelId="{681E492D-43DA-49FB-93E4-560D4E53C459}" type="pres">
      <dgm:prSet presAssocID="{B586D063-0555-4B7E-8423-EC28CCD19192}" presName="node" presStyleLbl="node1" presStyleIdx="10" presStyleCnt="12" custScaleX="189343" custRadScaleRad="97862" custRadScaleInc="-3878">
        <dgm:presLayoutVars>
          <dgm:bulletEnabled val="1"/>
        </dgm:presLayoutVars>
      </dgm:prSet>
      <dgm:spPr/>
      <dgm:t>
        <a:bodyPr/>
        <a:lstStyle/>
        <a:p>
          <a:endParaRPr lang="en-US"/>
        </a:p>
      </dgm:t>
    </dgm:pt>
    <dgm:pt modelId="{6A84F925-6F11-4EC0-9F0B-0B54465D70C0}" type="pres">
      <dgm:prSet presAssocID="{B586D063-0555-4B7E-8423-EC28CCD19192}" presName="spNode" presStyleCnt="0"/>
      <dgm:spPr/>
    </dgm:pt>
    <dgm:pt modelId="{ED9330F2-4188-4EE7-8D0A-17076A928EDF}" type="pres">
      <dgm:prSet presAssocID="{E563AAFD-9B17-4248-80FC-3BB859C1FFD6}" presName="sibTrans" presStyleLbl="sibTrans1D1" presStyleIdx="10" presStyleCnt="12"/>
      <dgm:spPr/>
      <dgm:t>
        <a:bodyPr/>
        <a:lstStyle/>
        <a:p>
          <a:endParaRPr lang="en-US"/>
        </a:p>
      </dgm:t>
    </dgm:pt>
    <dgm:pt modelId="{FF0AA922-CE42-41B0-86A6-33097A699C67}" type="pres">
      <dgm:prSet presAssocID="{E5718342-BABE-4B98-B529-9A2158FEBB2D}" presName="node" presStyleLbl="node1" presStyleIdx="11" presStyleCnt="12" custScaleX="189343">
        <dgm:presLayoutVars>
          <dgm:bulletEnabled val="1"/>
        </dgm:presLayoutVars>
      </dgm:prSet>
      <dgm:spPr/>
      <dgm:t>
        <a:bodyPr/>
        <a:lstStyle/>
        <a:p>
          <a:endParaRPr lang="en-US"/>
        </a:p>
      </dgm:t>
    </dgm:pt>
    <dgm:pt modelId="{D602184C-13B3-4D92-BCA5-59A1F1DA1B50}" type="pres">
      <dgm:prSet presAssocID="{E5718342-BABE-4B98-B529-9A2158FEBB2D}" presName="spNode" presStyleCnt="0"/>
      <dgm:spPr/>
    </dgm:pt>
    <dgm:pt modelId="{24402CCE-AEF9-4B9E-BF12-9F8E421FC00D}" type="pres">
      <dgm:prSet presAssocID="{817B9338-B2FF-4D5E-8FB5-633DD1129FBD}" presName="sibTrans" presStyleLbl="sibTrans1D1" presStyleIdx="11" presStyleCnt="12"/>
      <dgm:spPr/>
      <dgm:t>
        <a:bodyPr/>
        <a:lstStyle/>
        <a:p>
          <a:endParaRPr lang="en-US"/>
        </a:p>
      </dgm:t>
    </dgm:pt>
  </dgm:ptLst>
  <dgm:cxnLst>
    <dgm:cxn modelId="{39C1CB6A-F301-49C2-97B4-FAF061A4D598}" type="presOf" srcId="{BA1BF129-5738-46F7-9580-D6485DFC7096}" destId="{24D7459F-E863-4E8C-92B0-924265092703}" srcOrd="0" destOrd="0" presId="urn:microsoft.com/office/officeart/2005/8/layout/cycle6"/>
    <dgm:cxn modelId="{2C1F8F8D-AF28-4723-8A80-3EBBE22C6823}" srcId="{E83C585F-C0EE-46CB-A3CA-859B7D011AAF}" destId="{E5718342-BABE-4B98-B529-9A2158FEBB2D}" srcOrd="11" destOrd="0" parTransId="{E8BAC723-D5A4-4638-8F2E-70AB02FDF36E}" sibTransId="{817B9338-B2FF-4D5E-8FB5-633DD1129FBD}"/>
    <dgm:cxn modelId="{45D9BA9C-DB2A-4E98-A539-3ED094C5E424}" srcId="{E83C585F-C0EE-46CB-A3CA-859B7D011AAF}" destId="{B3078F7B-AC31-4069-97BE-6CC048D06D7F}" srcOrd="8" destOrd="0" parTransId="{DDAE79D7-FE40-4C5A-8EB4-2DCA4E9E123B}" sibTransId="{94F5D1B1-AED9-41E2-9F1A-4B1F84621752}"/>
    <dgm:cxn modelId="{B9B4D820-3306-4B82-ADC2-5249FAD7493C}" type="presOf" srcId="{817B9338-B2FF-4D5E-8FB5-633DD1129FBD}" destId="{24402CCE-AEF9-4B9E-BF12-9F8E421FC00D}" srcOrd="0" destOrd="0" presId="urn:microsoft.com/office/officeart/2005/8/layout/cycle6"/>
    <dgm:cxn modelId="{80259058-0A4D-450F-9CC2-DEAC9FF6F442}" type="presOf" srcId="{DBD9F2D8-0C83-417E-A703-E49C190C39F6}" destId="{B3B99A0B-65FF-4E37-A7A8-60ADC04CD749}" srcOrd="0" destOrd="0" presId="urn:microsoft.com/office/officeart/2005/8/layout/cycle6"/>
    <dgm:cxn modelId="{FEEAB4CB-8FDD-4277-9A42-CDAB6FC1E42F}" type="presOf" srcId="{E201E619-0CB9-42F0-935D-54A4CA8D0660}" destId="{392271E2-668E-4CC5-8E6C-82C8426A967D}" srcOrd="0" destOrd="0" presId="urn:microsoft.com/office/officeart/2005/8/layout/cycle6"/>
    <dgm:cxn modelId="{2DBE6758-B560-4E7A-80CD-90CF0B00A79C}" type="presOf" srcId="{94F5D1B1-AED9-41E2-9F1A-4B1F84621752}" destId="{CC9C411D-3CBA-48CB-99EC-0A39F861F974}" srcOrd="0" destOrd="0" presId="urn:microsoft.com/office/officeart/2005/8/layout/cycle6"/>
    <dgm:cxn modelId="{C5AEE8AD-4CC6-4772-9A4B-9548C4AE61C6}" srcId="{E83C585F-C0EE-46CB-A3CA-859B7D011AAF}" destId="{D819CDE0-05D7-4A80-AD8F-0DC34392FBE1}" srcOrd="6" destOrd="0" parTransId="{956F196E-EF90-4C7F-920C-5522EB847432}" sibTransId="{E201E619-0CB9-42F0-935D-54A4CA8D0660}"/>
    <dgm:cxn modelId="{EA7DB94C-6334-4E4B-B7E3-B5C1AB66754C}" type="presOf" srcId="{E83C585F-C0EE-46CB-A3CA-859B7D011AAF}" destId="{25D27D89-220B-48F5-A975-A112423BF28E}" srcOrd="0" destOrd="0" presId="urn:microsoft.com/office/officeart/2005/8/layout/cycle6"/>
    <dgm:cxn modelId="{03B93A73-738C-4BE4-B06E-2F2E2E65450E}" type="presOf" srcId="{B3078F7B-AC31-4069-97BE-6CC048D06D7F}" destId="{6EB5CE39-2467-42FF-860D-D1BB39539DD9}" srcOrd="0" destOrd="0" presId="urn:microsoft.com/office/officeart/2005/8/layout/cycle6"/>
    <dgm:cxn modelId="{A6F49B24-0AF5-40E6-B54B-B10F458B4486}" srcId="{E83C585F-C0EE-46CB-A3CA-859B7D011AAF}" destId="{767FF35F-A06E-4473-B42C-855C65CA2C56}" srcOrd="7" destOrd="0" parTransId="{6ABAD14E-A722-451B-B099-ED99CB741611}" sibTransId="{BA1BF129-5738-46F7-9580-D6485DFC7096}"/>
    <dgm:cxn modelId="{78F82395-6AF9-4D55-BA5A-453E6EAF8B1C}" type="presOf" srcId="{29997702-40EF-45F9-899B-7D6B9DC27C75}" destId="{1EB1512E-1719-4D7E-906B-1C6E867218F9}" srcOrd="0" destOrd="0" presId="urn:microsoft.com/office/officeart/2005/8/layout/cycle6"/>
    <dgm:cxn modelId="{00A26229-E12E-45BE-8523-22003EC9F690}" type="presOf" srcId="{BC7BEB52-6031-46FD-87A7-0607A8E9CAA5}" destId="{5348E9C6-22F6-40E9-B1A5-080593E9B2CC}" srcOrd="0" destOrd="0" presId="urn:microsoft.com/office/officeart/2005/8/layout/cycle6"/>
    <dgm:cxn modelId="{C4B3C58D-8A01-4ADB-B05B-3819DF1F7318}" srcId="{E83C585F-C0EE-46CB-A3CA-859B7D011AAF}" destId="{4E3646D7-58A7-4B75-AF55-9CF68866F32A}" srcOrd="0" destOrd="0" parTransId="{D8E8F2AC-3919-4946-A218-632622C8765E}" sibTransId="{233EB69B-A914-4EA1-AFFD-F46663C2DC04}"/>
    <dgm:cxn modelId="{F5ED113C-0A7C-4DA1-A4C4-68104B327890}" type="presOf" srcId="{D819CDE0-05D7-4A80-AD8F-0DC34392FBE1}" destId="{C8D95C71-62B0-4A8A-96F1-CE7F83D8D852}" srcOrd="0" destOrd="0" presId="urn:microsoft.com/office/officeart/2005/8/layout/cycle6"/>
    <dgm:cxn modelId="{7CB35010-042B-4D8B-A365-D23838C19790}" type="presOf" srcId="{4E3646D7-58A7-4B75-AF55-9CF68866F32A}" destId="{5E4B9B47-1D21-4101-ABE3-A008CE003E68}" srcOrd="0" destOrd="0" presId="urn:microsoft.com/office/officeart/2005/8/layout/cycle6"/>
    <dgm:cxn modelId="{31BD1836-3602-4758-9C82-615B143D5226}" srcId="{E83C585F-C0EE-46CB-A3CA-859B7D011AAF}" destId="{29997702-40EF-45F9-899B-7D6B9DC27C75}" srcOrd="9" destOrd="0" parTransId="{38132A7E-6B54-46C5-93C0-CA58554E1D5D}" sibTransId="{E276E05D-7574-470D-B755-677E61497B61}"/>
    <dgm:cxn modelId="{21D327D7-B4FF-47F4-B47A-FCC6DFBC1A46}" type="presOf" srcId="{E276E05D-7574-470D-B755-677E61497B61}" destId="{726B0BB8-E4AA-46D5-81FA-59C10234ACBB}" srcOrd="0" destOrd="0" presId="urn:microsoft.com/office/officeart/2005/8/layout/cycle6"/>
    <dgm:cxn modelId="{DA8BA7DA-1037-4E0C-A0F5-D388E6373EA7}" type="presOf" srcId="{233EB69B-A914-4EA1-AFFD-F46663C2DC04}" destId="{2EDE3FAB-7712-4920-8ED7-0818C8A27506}" srcOrd="0" destOrd="0" presId="urn:microsoft.com/office/officeart/2005/8/layout/cycle6"/>
    <dgm:cxn modelId="{5096974A-E6FE-4ADC-B2D4-4635B3150FE2}" type="presOf" srcId="{4B0CB5B8-DFFF-44D6-B67B-EF861F4F8EBB}" destId="{C334BA25-C59E-4A2D-8600-FA40D8C0273B}" srcOrd="0" destOrd="0" presId="urn:microsoft.com/office/officeart/2005/8/layout/cycle6"/>
    <dgm:cxn modelId="{7FFB604E-A1D2-48C5-9BE4-302A479F15ED}" srcId="{E83C585F-C0EE-46CB-A3CA-859B7D011AAF}" destId="{DBD9F2D8-0C83-417E-A703-E49C190C39F6}" srcOrd="2" destOrd="0" parTransId="{F4BD67C3-6EAD-4936-AC36-6BB3324328BF}" sibTransId="{B771158A-BFCC-4F7B-8E31-640602A5B3F4}"/>
    <dgm:cxn modelId="{FB88A233-6A1A-40F1-A9FD-6C6785D6A45C}" type="presOf" srcId="{65389234-E2C5-4E2C-B71C-A6CAE496960D}" destId="{477E8C53-73F0-46D2-90AC-C12AC53DC360}" srcOrd="0" destOrd="0" presId="urn:microsoft.com/office/officeart/2005/8/layout/cycle6"/>
    <dgm:cxn modelId="{3FF04085-B1BE-4EFD-A0DF-84FC8A40709B}" type="presOf" srcId="{D77D0D4E-ED61-4536-A2C0-3F450DEA9130}" destId="{551088A7-65DE-41CA-8919-D82C71DDBA4E}" srcOrd="0" destOrd="0" presId="urn:microsoft.com/office/officeart/2005/8/layout/cycle6"/>
    <dgm:cxn modelId="{513503F3-2CE3-41F3-BCE1-668EFD47C136}" type="presOf" srcId="{B586D063-0555-4B7E-8423-EC28CCD19192}" destId="{681E492D-43DA-49FB-93E4-560D4E53C459}" srcOrd="0" destOrd="0" presId="urn:microsoft.com/office/officeart/2005/8/layout/cycle6"/>
    <dgm:cxn modelId="{6D3E8135-A3EF-4247-854E-5A62BF122F2E}" srcId="{E83C585F-C0EE-46CB-A3CA-859B7D011AAF}" destId="{B586D063-0555-4B7E-8423-EC28CCD19192}" srcOrd="10" destOrd="0" parTransId="{104F5431-3280-401F-A0F5-BB1155F797CB}" sibTransId="{E563AAFD-9B17-4248-80FC-3BB859C1FFD6}"/>
    <dgm:cxn modelId="{85C78AD9-1BC7-4510-8381-76545AE27F84}" srcId="{E83C585F-C0EE-46CB-A3CA-859B7D011AAF}" destId="{376DB31E-D8C0-4810-BD4A-CE96DC016201}" srcOrd="1" destOrd="0" parTransId="{05AEC07C-F437-4E29-9B10-D60B7A14EAE1}" sibTransId="{EDCA0749-4343-4840-8231-CDD081344DC1}"/>
    <dgm:cxn modelId="{96A588D0-9DBD-42DE-8BBB-5DE4F9C9BCA7}" srcId="{E83C585F-C0EE-46CB-A3CA-859B7D011AAF}" destId="{BC7BEB52-6031-46FD-87A7-0607A8E9CAA5}" srcOrd="5" destOrd="0" parTransId="{DDCE919A-DB2E-4B38-A19F-A8BA828D1B06}" sibTransId="{4B0CB5B8-DFFF-44D6-B67B-EF861F4F8EBB}"/>
    <dgm:cxn modelId="{8D85DC57-85B7-4934-89A1-E3872BFEB7B5}" srcId="{E83C585F-C0EE-46CB-A3CA-859B7D011AAF}" destId="{F0C9B314-2FA9-4C6C-B4AC-437834EB4188}" srcOrd="3" destOrd="0" parTransId="{DC589F01-AC34-4F9B-8F46-81DCAB7CDE85}" sibTransId="{B23912AC-B8B4-45DD-8260-3B0A2EED780D}"/>
    <dgm:cxn modelId="{A8292656-BD06-4D2F-A0FB-CC570894D403}" type="presOf" srcId="{767FF35F-A06E-4473-B42C-855C65CA2C56}" destId="{B7CDBCFC-4819-459F-826A-828947847426}" srcOrd="0" destOrd="0" presId="urn:microsoft.com/office/officeart/2005/8/layout/cycle6"/>
    <dgm:cxn modelId="{6180D4F8-C5E6-4144-AB67-5D5AF98EE173}" type="presOf" srcId="{B23912AC-B8B4-45DD-8260-3B0A2EED780D}" destId="{A4336E9F-925A-4FDC-91A4-ACC988AB4B3F}" srcOrd="0" destOrd="0" presId="urn:microsoft.com/office/officeart/2005/8/layout/cycle6"/>
    <dgm:cxn modelId="{7C795DC8-B973-4545-A836-DCE5FB92CDDD}" type="presOf" srcId="{EDCA0749-4343-4840-8231-CDD081344DC1}" destId="{0604D00F-A6E2-4B72-BCA6-3E2B47C2059D}" srcOrd="0" destOrd="0" presId="urn:microsoft.com/office/officeart/2005/8/layout/cycle6"/>
    <dgm:cxn modelId="{4606B3DE-6DB7-4B0C-BCFE-BB43924323BD}" type="presOf" srcId="{E563AAFD-9B17-4248-80FC-3BB859C1FFD6}" destId="{ED9330F2-4188-4EE7-8D0A-17076A928EDF}" srcOrd="0" destOrd="0" presId="urn:microsoft.com/office/officeart/2005/8/layout/cycle6"/>
    <dgm:cxn modelId="{DF450057-5C72-4481-A03F-70493F9920FE}" type="presOf" srcId="{B771158A-BFCC-4F7B-8E31-640602A5B3F4}" destId="{CA5ADF78-4015-45F9-90B9-11ECCC0DA022}" srcOrd="0" destOrd="0" presId="urn:microsoft.com/office/officeart/2005/8/layout/cycle6"/>
    <dgm:cxn modelId="{A108BE5C-32D7-4C40-93FE-C69F6E7DF534}" type="presOf" srcId="{376DB31E-D8C0-4810-BD4A-CE96DC016201}" destId="{E7D96EA9-F6F8-4CFF-8D0A-218E1A04495C}" srcOrd="0" destOrd="0" presId="urn:microsoft.com/office/officeart/2005/8/layout/cycle6"/>
    <dgm:cxn modelId="{EE623B04-1DEE-4D29-865A-20B81B231FA1}" type="presOf" srcId="{E5718342-BABE-4B98-B529-9A2158FEBB2D}" destId="{FF0AA922-CE42-41B0-86A6-33097A699C67}" srcOrd="0" destOrd="0" presId="urn:microsoft.com/office/officeart/2005/8/layout/cycle6"/>
    <dgm:cxn modelId="{5397C5AF-064F-4616-A8D7-0053EDC0C13B}" type="presOf" srcId="{F0C9B314-2FA9-4C6C-B4AC-437834EB4188}" destId="{3CB9376E-5702-4904-988E-EBB222F6630B}" srcOrd="0" destOrd="0" presId="urn:microsoft.com/office/officeart/2005/8/layout/cycle6"/>
    <dgm:cxn modelId="{3945EDD6-2CCB-46AB-82B7-AF6957B62E26}" srcId="{E83C585F-C0EE-46CB-A3CA-859B7D011AAF}" destId="{D77D0D4E-ED61-4536-A2C0-3F450DEA9130}" srcOrd="4" destOrd="0" parTransId="{E7A2D828-D0AE-4102-AA0D-74B67356CBB7}" sibTransId="{65389234-E2C5-4E2C-B71C-A6CAE496960D}"/>
    <dgm:cxn modelId="{FC3C537D-34FF-41F0-8498-DEE2BAC0B383}" type="presParOf" srcId="{25D27D89-220B-48F5-A975-A112423BF28E}" destId="{5E4B9B47-1D21-4101-ABE3-A008CE003E68}" srcOrd="0" destOrd="0" presId="urn:microsoft.com/office/officeart/2005/8/layout/cycle6"/>
    <dgm:cxn modelId="{F94CEB41-E026-47CC-97C1-EEA7BBA6FA34}" type="presParOf" srcId="{25D27D89-220B-48F5-A975-A112423BF28E}" destId="{243F0DE5-116F-48AA-9192-0C781645F57D}" srcOrd="1" destOrd="0" presId="urn:microsoft.com/office/officeart/2005/8/layout/cycle6"/>
    <dgm:cxn modelId="{C70DD684-596D-4170-92A9-41BEA23213A0}" type="presParOf" srcId="{25D27D89-220B-48F5-A975-A112423BF28E}" destId="{2EDE3FAB-7712-4920-8ED7-0818C8A27506}" srcOrd="2" destOrd="0" presId="urn:microsoft.com/office/officeart/2005/8/layout/cycle6"/>
    <dgm:cxn modelId="{C2761C5D-183D-4B5D-91FC-A444E621EE79}" type="presParOf" srcId="{25D27D89-220B-48F5-A975-A112423BF28E}" destId="{E7D96EA9-F6F8-4CFF-8D0A-218E1A04495C}" srcOrd="3" destOrd="0" presId="urn:microsoft.com/office/officeart/2005/8/layout/cycle6"/>
    <dgm:cxn modelId="{F427A8B1-E311-485A-A3F0-375796542E54}" type="presParOf" srcId="{25D27D89-220B-48F5-A975-A112423BF28E}" destId="{A5B74320-C5E7-431B-824E-9EAAE39D176D}" srcOrd="4" destOrd="0" presId="urn:microsoft.com/office/officeart/2005/8/layout/cycle6"/>
    <dgm:cxn modelId="{2D882E78-D27B-4882-9959-D1454DA8B42F}" type="presParOf" srcId="{25D27D89-220B-48F5-A975-A112423BF28E}" destId="{0604D00F-A6E2-4B72-BCA6-3E2B47C2059D}" srcOrd="5" destOrd="0" presId="urn:microsoft.com/office/officeart/2005/8/layout/cycle6"/>
    <dgm:cxn modelId="{EA1445D5-67CF-41C9-9FA4-1FEE108F5872}" type="presParOf" srcId="{25D27D89-220B-48F5-A975-A112423BF28E}" destId="{B3B99A0B-65FF-4E37-A7A8-60ADC04CD749}" srcOrd="6" destOrd="0" presId="urn:microsoft.com/office/officeart/2005/8/layout/cycle6"/>
    <dgm:cxn modelId="{FBD14AED-5669-4782-8B88-007A03C5E880}" type="presParOf" srcId="{25D27D89-220B-48F5-A975-A112423BF28E}" destId="{B36A59A1-F504-4FB9-9315-E51B6C619D36}" srcOrd="7" destOrd="0" presId="urn:microsoft.com/office/officeart/2005/8/layout/cycle6"/>
    <dgm:cxn modelId="{81FAA625-BAF9-41D0-A023-B893EA162CFF}" type="presParOf" srcId="{25D27D89-220B-48F5-A975-A112423BF28E}" destId="{CA5ADF78-4015-45F9-90B9-11ECCC0DA022}" srcOrd="8" destOrd="0" presId="urn:microsoft.com/office/officeart/2005/8/layout/cycle6"/>
    <dgm:cxn modelId="{146D84BD-78D4-4EE7-A38A-40D1FCD3DF73}" type="presParOf" srcId="{25D27D89-220B-48F5-A975-A112423BF28E}" destId="{3CB9376E-5702-4904-988E-EBB222F6630B}" srcOrd="9" destOrd="0" presId="urn:microsoft.com/office/officeart/2005/8/layout/cycle6"/>
    <dgm:cxn modelId="{D20E922C-59C2-46A3-844B-51DF4C82452D}" type="presParOf" srcId="{25D27D89-220B-48F5-A975-A112423BF28E}" destId="{8D74A417-D823-4C75-9699-0FCAD15FEDC5}" srcOrd="10" destOrd="0" presId="urn:microsoft.com/office/officeart/2005/8/layout/cycle6"/>
    <dgm:cxn modelId="{A54A95DF-CC4F-4864-BE42-5B2C28F3278A}" type="presParOf" srcId="{25D27D89-220B-48F5-A975-A112423BF28E}" destId="{A4336E9F-925A-4FDC-91A4-ACC988AB4B3F}" srcOrd="11" destOrd="0" presId="urn:microsoft.com/office/officeart/2005/8/layout/cycle6"/>
    <dgm:cxn modelId="{75777AC9-13C5-4047-A9E1-9FDF245C7DF6}" type="presParOf" srcId="{25D27D89-220B-48F5-A975-A112423BF28E}" destId="{551088A7-65DE-41CA-8919-D82C71DDBA4E}" srcOrd="12" destOrd="0" presId="urn:microsoft.com/office/officeart/2005/8/layout/cycle6"/>
    <dgm:cxn modelId="{47D83ADF-B230-4632-BF95-721A16C24FEE}" type="presParOf" srcId="{25D27D89-220B-48F5-A975-A112423BF28E}" destId="{F217E463-628F-49D8-A8C7-80F7F37047F0}" srcOrd="13" destOrd="0" presId="urn:microsoft.com/office/officeart/2005/8/layout/cycle6"/>
    <dgm:cxn modelId="{3FD38737-C447-4EAC-A09E-EAC4A2ED0C12}" type="presParOf" srcId="{25D27D89-220B-48F5-A975-A112423BF28E}" destId="{477E8C53-73F0-46D2-90AC-C12AC53DC360}" srcOrd="14" destOrd="0" presId="urn:microsoft.com/office/officeart/2005/8/layout/cycle6"/>
    <dgm:cxn modelId="{5EC32CEE-A7F0-4B2F-9F79-8308B00BCF64}" type="presParOf" srcId="{25D27D89-220B-48F5-A975-A112423BF28E}" destId="{5348E9C6-22F6-40E9-B1A5-080593E9B2CC}" srcOrd="15" destOrd="0" presId="urn:microsoft.com/office/officeart/2005/8/layout/cycle6"/>
    <dgm:cxn modelId="{7EC86DE2-26F1-4C84-921A-1A31B6B475A5}" type="presParOf" srcId="{25D27D89-220B-48F5-A975-A112423BF28E}" destId="{B7FDDE0F-A052-4187-A797-A7D1D0F090FA}" srcOrd="16" destOrd="0" presId="urn:microsoft.com/office/officeart/2005/8/layout/cycle6"/>
    <dgm:cxn modelId="{A5848A1B-DA02-4B39-B920-0D80B759F946}" type="presParOf" srcId="{25D27D89-220B-48F5-A975-A112423BF28E}" destId="{C334BA25-C59E-4A2D-8600-FA40D8C0273B}" srcOrd="17" destOrd="0" presId="urn:microsoft.com/office/officeart/2005/8/layout/cycle6"/>
    <dgm:cxn modelId="{F61DA1BA-ECDF-4B24-B05F-4485D7EFA1FE}" type="presParOf" srcId="{25D27D89-220B-48F5-A975-A112423BF28E}" destId="{C8D95C71-62B0-4A8A-96F1-CE7F83D8D852}" srcOrd="18" destOrd="0" presId="urn:microsoft.com/office/officeart/2005/8/layout/cycle6"/>
    <dgm:cxn modelId="{711481C0-1579-4CAB-AB10-28CD65B7A461}" type="presParOf" srcId="{25D27D89-220B-48F5-A975-A112423BF28E}" destId="{463B122D-D3DB-4AB8-96A4-6D95106F8EDD}" srcOrd="19" destOrd="0" presId="urn:microsoft.com/office/officeart/2005/8/layout/cycle6"/>
    <dgm:cxn modelId="{573D32F3-BA46-4761-8040-41B56069BD6E}" type="presParOf" srcId="{25D27D89-220B-48F5-A975-A112423BF28E}" destId="{392271E2-668E-4CC5-8E6C-82C8426A967D}" srcOrd="20" destOrd="0" presId="urn:microsoft.com/office/officeart/2005/8/layout/cycle6"/>
    <dgm:cxn modelId="{F5DCD034-0CF9-4329-B06F-07DB556C3B23}" type="presParOf" srcId="{25D27D89-220B-48F5-A975-A112423BF28E}" destId="{B7CDBCFC-4819-459F-826A-828947847426}" srcOrd="21" destOrd="0" presId="urn:microsoft.com/office/officeart/2005/8/layout/cycle6"/>
    <dgm:cxn modelId="{5FF06EF4-7CA7-468C-A66C-97A98A557F87}" type="presParOf" srcId="{25D27D89-220B-48F5-A975-A112423BF28E}" destId="{5DED08C6-45F8-471F-9204-6FA606F0D44C}" srcOrd="22" destOrd="0" presId="urn:microsoft.com/office/officeart/2005/8/layout/cycle6"/>
    <dgm:cxn modelId="{0E978068-0FF8-4F97-B344-4AFB5E45DDEF}" type="presParOf" srcId="{25D27D89-220B-48F5-A975-A112423BF28E}" destId="{24D7459F-E863-4E8C-92B0-924265092703}" srcOrd="23" destOrd="0" presId="urn:microsoft.com/office/officeart/2005/8/layout/cycle6"/>
    <dgm:cxn modelId="{ED50C8F0-0CD9-4A04-9CB3-9E484C465325}" type="presParOf" srcId="{25D27D89-220B-48F5-A975-A112423BF28E}" destId="{6EB5CE39-2467-42FF-860D-D1BB39539DD9}" srcOrd="24" destOrd="0" presId="urn:microsoft.com/office/officeart/2005/8/layout/cycle6"/>
    <dgm:cxn modelId="{40CB1B2A-9E9B-4171-BA9C-81D51F453B76}" type="presParOf" srcId="{25D27D89-220B-48F5-A975-A112423BF28E}" destId="{64EEEAD1-23E4-4F4E-9E8E-4CF9D9998869}" srcOrd="25" destOrd="0" presId="urn:microsoft.com/office/officeart/2005/8/layout/cycle6"/>
    <dgm:cxn modelId="{99C80A59-316A-47DA-A904-F62E60BADC06}" type="presParOf" srcId="{25D27D89-220B-48F5-A975-A112423BF28E}" destId="{CC9C411D-3CBA-48CB-99EC-0A39F861F974}" srcOrd="26" destOrd="0" presId="urn:microsoft.com/office/officeart/2005/8/layout/cycle6"/>
    <dgm:cxn modelId="{1BA0BFD7-B38D-40B0-82F5-6DAB9B3E2CD3}" type="presParOf" srcId="{25D27D89-220B-48F5-A975-A112423BF28E}" destId="{1EB1512E-1719-4D7E-906B-1C6E867218F9}" srcOrd="27" destOrd="0" presId="urn:microsoft.com/office/officeart/2005/8/layout/cycle6"/>
    <dgm:cxn modelId="{6CD2E930-E9FF-4385-9C1C-DFEA2CDC5E9C}" type="presParOf" srcId="{25D27D89-220B-48F5-A975-A112423BF28E}" destId="{2077D2F0-40F6-40B5-8B40-55EEEFBFC650}" srcOrd="28" destOrd="0" presId="urn:microsoft.com/office/officeart/2005/8/layout/cycle6"/>
    <dgm:cxn modelId="{672DCDFA-2EF4-40A2-A22C-C0DED668FCF9}" type="presParOf" srcId="{25D27D89-220B-48F5-A975-A112423BF28E}" destId="{726B0BB8-E4AA-46D5-81FA-59C10234ACBB}" srcOrd="29" destOrd="0" presId="urn:microsoft.com/office/officeart/2005/8/layout/cycle6"/>
    <dgm:cxn modelId="{F26FE468-F9EA-4ADD-A4A1-2106FB74A736}" type="presParOf" srcId="{25D27D89-220B-48F5-A975-A112423BF28E}" destId="{681E492D-43DA-49FB-93E4-560D4E53C459}" srcOrd="30" destOrd="0" presId="urn:microsoft.com/office/officeart/2005/8/layout/cycle6"/>
    <dgm:cxn modelId="{9877B2FD-4C1A-4EC7-996E-4D8C299B2D0F}" type="presParOf" srcId="{25D27D89-220B-48F5-A975-A112423BF28E}" destId="{6A84F925-6F11-4EC0-9F0B-0B54465D70C0}" srcOrd="31" destOrd="0" presId="urn:microsoft.com/office/officeart/2005/8/layout/cycle6"/>
    <dgm:cxn modelId="{85A23233-955B-4C73-9E71-9B072E4E1E4B}" type="presParOf" srcId="{25D27D89-220B-48F5-A975-A112423BF28E}" destId="{ED9330F2-4188-4EE7-8D0A-17076A928EDF}" srcOrd="32" destOrd="0" presId="urn:microsoft.com/office/officeart/2005/8/layout/cycle6"/>
    <dgm:cxn modelId="{32AC32E4-325F-4072-8803-9BF2938B5060}" type="presParOf" srcId="{25D27D89-220B-48F5-A975-A112423BF28E}" destId="{FF0AA922-CE42-41B0-86A6-33097A699C67}" srcOrd="33" destOrd="0" presId="urn:microsoft.com/office/officeart/2005/8/layout/cycle6"/>
    <dgm:cxn modelId="{C031288D-5561-4C89-9F15-E6AA81504969}" type="presParOf" srcId="{25D27D89-220B-48F5-A975-A112423BF28E}" destId="{D602184C-13B3-4D92-BCA5-59A1F1DA1B50}" srcOrd="34" destOrd="0" presId="urn:microsoft.com/office/officeart/2005/8/layout/cycle6"/>
    <dgm:cxn modelId="{2E655CEF-782E-467A-90B1-70710FC65A17}" type="presParOf" srcId="{25D27D89-220B-48F5-A975-A112423BF28E}" destId="{24402CCE-AEF9-4B9E-BF12-9F8E421FC00D}" srcOrd="35"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0B6769-DF6F-4F34-B5B2-D78115D909C4}"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C89F3938-2E80-402A-B62B-BB5B0006E1C3}">
      <dgm:prSet phldrT="[Text]"/>
      <dgm:spPr/>
      <dgm:t>
        <a:bodyPr/>
        <a:lstStyle/>
        <a:p>
          <a:r>
            <a:rPr lang="en-US" dirty="0" smtClean="0">
              <a:solidFill>
                <a:schemeClr val="tx1"/>
              </a:solidFill>
            </a:rPr>
            <a:t>Input2</a:t>
          </a:r>
          <a:endParaRPr lang="en-US" dirty="0">
            <a:solidFill>
              <a:schemeClr val="tx1"/>
            </a:solidFill>
          </a:endParaRPr>
        </a:p>
      </dgm:t>
    </dgm:pt>
    <dgm:pt modelId="{B57243BC-E757-4BC1-BAE3-FDB4EE767D54}" type="parTrans" cxnId="{3E23FFF9-948E-4470-B218-D048B31F6DDF}">
      <dgm:prSet/>
      <dgm:spPr/>
      <dgm:t>
        <a:bodyPr/>
        <a:lstStyle/>
        <a:p>
          <a:endParaRPr lang="en-US"/>
        </a:p>
      </dgm:t>
    </dgm:pt>
    <dgm:pt modelId="{3F19EA75-1F42-4752-AD1C-0367A3D4668C}" type="sibTrans" cxnId="{3E23FFF9-948E-4470-B218-D048B31F6DDF}">
      <dgm:prSet/>
      <dgm:spPr/>
      <dgm:t>
        <a:bodyPr/>
        <a:lstStyle/>
        <a:p>
          <a:endParaRPr lang="en-US"/>
        </a:p>
      </dgm:t>
    </dgm:pt>
    <dgm:pt modelId="{F98A691C-C290-4D4F-8B58-62844D1E9E9B}">
      <dgm:prSet phldrT="[Text]"/>
      <dgm:spPr/>
      <dgm:t>
        <a:bodyPr/>
        <a:lstStyle/>
        <a:p>
          <a:r>
            <a:rPr lang="en-US" dirty="0" smtClean="0">
              <a:solidFill>
                <a:schemeClr val="tx1"/>
              </a:solidFill>
            </a:rPr>
            <a:t>Input1</a:t>
          </a:r>
          <a:endParaRPr lang="en-US" dirty="0">
            <a:solidFill>
              <a:schemeClr val="tx1"/>
            </a:solidFill>
          </a:endParaRPr>
        </a:p>
      </dgm:t>
    </dgm:pt>
    <dgm:pt modelId="{1405964B-DBEB-4E92-9C7A-5E8EC07E14CF}" type="parTrans" cxnId="{B9F73657-54D8-4A72-9969-C3BFCD72B4ED}">
      <dgm:prSet/>
      <dgm:spPr/>
      <dgm:t>
        <a:bodyPr/>
        <a:lstStyle/>
        <a:p>
          <a:endParaRPr lang="en-US"/>
        </a:p>
      </dgm:t>
    </dgm:pt>
    <dgm:pt modelId="{57197BD1-DE5A-4823-881C-AD52152C5782}" type="sibTrans" cxnId="{B9F73657-54D8-4A72-9969-C3BFCD72B4ED}">
      <dgm:prSet/>
      <dgm:spPr/>
      <dgm:t>
        <a:bodyPr/>
        <a:lstStyle/>
        <a:p>
          <a:endParaRPr lang="en-US"/>
        </a:p>
      </dgm:t>
    </dgm:pt>
    <dgm:pt modelId="{5C97EA58-AEAE-498C-9A6C-EDA33D00CFD0}">
      <dgm:prSet phldrT="[Text]"/>
      <dgm:spPr/>
      <dgm:t>
        <a:bodyPr/>
        <a:lstStyle/>
        <a:p>
          <a:r>
            <a:rPr lang="en-US" dirty="0" smtClean="0">
              <a:solidFill>
                <a:schemeClr val="tx1"/>
              </a:solidFill>
            </a:rPr>
            <a:t>Input3</a:t>
          </a:r>
          <a:endParaRPr lang="en-US" dirty="0">
            <a:solidFill>
              <a:schemeClr val="tx1"/>
            </a:solidFill>
          </a:endParaRPr>
        </a:p>
      </dgm:t>
    </dgm:pt>
    <dgm:pt modelId="{FF280FB7-0642-4DBB-9724-9D37C492ED3A}" type="parTrans" cxnId="{E8814A24-A368-4736-8BF2-0ED34315D4F2}">
      <dgm:prSet/>
      <dgm:spPr/>
      <dgm:t>
        <a:bodyPr/>
        <a:lstStyle/>
        <a:p>
          <a:endParaRPr lang="en-US"/>
        </a:p>
      </dgm:t>
    </dgm:pt>
    <dgm:pt modelId="{B55FE41A-B03F-4681-95EA-C648260625DD}" type="sibTrans" cxnId="{E8814A24-A368-4736-8BF2-0ED34315D4F2}">
      <dgm:prSet/>
      <dgm:spPr/>
      <dgm:t>
        <a:bodyPr/>
        <a:lstStyle/>
        <a:p>
          <a:endParaRPr lang="en-US"/>
        </a:p>
      </dgm:t>
    </dgm:pt>
    <dgm:pt modelId="{2101F53D-6A81-4A80-9BD0-E3F47E00A9F3}">
      <dgm:prSet phldrT="[Text]"/>
      <dgm:spPr/>
      <dgm:t>
        <a:bodyPr/>
        <a:lstStyle/>
        <a:p>
          <a:r>
            <a:rPr lang="en-US" dirty="0" smtClean="0"/>
            <a:t>Variable screening process</a:t>
          </a:r>
          <a:endParaRPr lang="en-US" dirty="0"/>
        </a:p>
      </dgm:t>
    </dgm:pt>
    <dgm:pt modelId="{FB9E81E8-F1C2-4BE7-93CB-D4FC60D9D99D}" type="parTrans" cxnId="{66C091F4-15E5-44E1-96ED-A90D0B7A9EE0}">
      <dgm:prSet/>
      <dgm:spPr/>
      <dgm:t>
        <a:bodyPr/>
        <a:lstStyle/>
        <a:p>
          <a:endParaRPr lang="en-US"/>
        </a:p>
      </dgm:t>
    </dgm:pt>
    <dgm:pt modelId="{F9D83362-34A6-487C-ADD7-57AA89D5E5B2}" type="sibTrans" cxnId="{66C091F4-15E5-44E1-96ED-A90D0B7A9EE0}">
      <dgm:prSet/>
      <dgm:spPr/>
      <dgm:t>
        <a:bodyPr/>
        <a:lstStyle/>
        <a:p>
          <a:endParaRPr lang="en-US"/>
        </a:p>
      </dgm:t>
    </dgm:pt>
    <dgm:pt modelId="{F2F43835-DB9C-4C20-AB4F-B5DDF30F234F}">
      <dgm:prSet phldrT="[Text]"/>
      <dgm:spPr/>
      <dgm:t>
        <a:bodyPr/>
        <a:lstStyle/>
        <a:p>
          <a:endParaRPr lang="en-US"/>
        </a:p>
      </dgm:t>
    </dgm:pt>
    <dgm:pt modelId="{07E5E8C8-1CA0-4D6C-9CD6-E11323B5ABB9}" type="parTrans" cxnId="{F13B7B54-C872-4013-BC4E-F9E80407AC83}">
      <dgm:prSet/>
      <dgm:spPr/>
      <dgm:t>
        <a:bodyPr/>
        <a:lstStyle/>
        <a:p>
          <a:endParaRPr lang="en-US"/>
        </a:p>
      </dgm:t>
    </dgm:pt>
    <dgm:pt modelId="{12F594FA-3EF9-438C-BF6B-D9DCC02D4B24}" type="sibTrans" cxnId="{F13B7B54-C872-4013-BC4E-F9E80407AC83}">
      <dgm:prSet/>
      <dgm:spPr/>
      <dgm:t>
        <a:bodyPr/>
        <a:lstStyle/>
        <a:p>
          <a:endParaRPr lang="en-US"/>
        </a:p>
      </dgm:t>
    </dgm:pt>
    <dgm:pt modelId="{4CC8AC44-09B4-4C4D-8E31-D12CB5079B0C}">
      <dgm:prSet phldrT="[Text]"/>
      <dgm:spPr/>
      <dgm:t>
        <a:bodyPr/>
        <a:lstStyle/>
        <a:p>
          <a:endParaRPr lang="en-US"/>
        </a:p>
      </dgm:t>
    </dgm:pt>
    <dgm:pt modelId="{50DC8A96-3723-4D2F-A6C8-B4D9D389C080}" type="parTrans" cxnId="{56F0EB7A-9FB0-4531-A567-BC36C77A48A4}">
      <dgm:prSet/>
      <dgm:spPr/>
      <dgm:t>
        <a:bodyPr/>
        <a:lstStyle/>
        <a:p>
          <a:endParaRPr lang="en-US"/>
        </a:p>
      </dgm:t>
    </dgm:pt>
    <dgm:pt modelId="{4FF0F179-0362-4724-9651-A04543EB3641}" type="sibTrans" cxnId="{56F0EB7A-9FB0-4531-A567-BC36C77A48A4}">
      <dgm:prSet/>
      <dgm:spPr/>
      <dgm:t>
        <a:bodyPr/>
        <a:lstStyle/>
        <a:p>
          <a:endParaRPr lang="en-US"/>
        </a:p>
      </dgm:t>
    </dgm:pt>
    <dgm:pt modelId="{78A8A890-3713-4C19-9FC4-F77C9827FB1B}">
      <dgm:prSet phldrT="[Text]" custScaleY="60034" custLinFactY="-200000" custLinFactNeighborX="-5722" custLinFactNeighborY="-250808"/>
      <dgm:spPr/>
      <dgm:t>
        <a:bodyPr/>
        <a:lstStyle/>
        <a:p>
          <a:endParaRPr lang="en-US"/>
        </a:p>
      </dgm:t>
    </dgm:pt>
    <dgm:pt modelId="{AF36AB9E-571F-4BA5-87EC-697E5F255CB0}" type="parTrans" cxnId="{BBF67B16-ED75-4CFA-B032-FF4215466F03}">
      <dgm:prSet/>
      <dgm:spPr/>
      <dgm:t>
        <a:bodyPr/>
        <a:lstStyle/>
        <a:p>
          <a:endParaRPr lang="en-US"/>
        </a:p>
      </dgm:t>
    </dgm:pt>
    <dgm:pt modelId="{440D9B27-BCB6-4291-AA28-ABE8D5F2321A}" type="sibTrans" cxnId="{BBF67B16-ED75-4CFA-B032-FF4215466F03}">
      <dgm:prSet/>
      <dgm:spPr/>
      <dgm:t>
        <a:bodyPr/>
        <a:lstStyle/>
        <a:p>
          <a:endParaRPr lang="en-US"/>
        </a:p>
      </dgm:t>
    </dgm:pt>
    <dgm:pt modelId="{568DEC50-A965-4015-A747-49CA13E39BE3}">
      <dgm:prSet phldrT="[Text]" custScaleY="60034" custLinFactY="-200000" custLinFactNeighborX="-5722" custLinFactNeighborY="-250808"/>
      <dgm:spPr/>
      <dgm:t>
        <a:bodyPr/>
        <a:lstStyle/>
        <a:p>
          <a:endParaRPr lang="en-US"/>
        </a:p>
      </dgm:t>
    </dgm:pt>
    <dgm:pt modelId="{C2B8FBCB-01C5-4AB3-8739-432F519F24F5}" type="parTrans" cxnId="{F161771F-6EBE-4EE0-8D74-5AB9461BB0EC}">
      <dgm:prSet/>
      <dgm:spPr/>
      <dgm:t>
        <a:bodyPr/>
        <a:lstStyle/>
        <a:p>
          <a:endParaRPr lang="en-US"/>
        </a:p>
      </dgm:t>
    </dgm:pt>
    <dgm:pt modelId="{6D8E35CD-0AFD-40D1-8190-9D2526A951FD}" type="sibTrans" cxnId="{F161771F-6EBE-4EE0-8D74-5AB9461BB0EC}">
      <dgm:prSet/>
      <dgm:spPr/>
      <dgm:t>
        <a:bodyPr/>
        <a:lstStyle/>
        <a:p>
          <a:endParaRPr lang="en-US"/>
        </a:p>
      </dgm:t>
    </dgm:pt>
    <dgm:pt modelId="{55AEBE42-72DB-46B3-86CE-2FD809CCAB9F}" type="pres">
      <dgm:prSet presAssocID="{760B6769-DF6F-4F34-B5B2-D78115D909C4}" presName="Name0" presStyleCnt="0">
        <dgm:presLayoutVars>
          <dgm:chMax val="4"/>
          <dgm:resizeHandles val="exact"/>
        </dgm:presLayoutVars>
      </dgm:prSet>
      <dgm:spPr/>
      <dgm:t>
        <a:bodyPr/>
        <a:lstStyle/>
        <a:p>
          <a:endParaRPr lang="en-US"/>
        </a:p>
      </dgm:t>
    </dgm:pt>
    <dgm:pt modelId="{17550AA9-4D3B-455B-A02A-57CE2D3B5332}" type="pres">
      <dgm:prSet presAssocID="{760B6769-DF6F-4F34-B5B2-D78115D909C4}" presName="ellipse" presStyleLbl="trBgShp" presStyleIdx="0" presStyleCnt="1" custLinFactNeighborX="1274" custLinFactNeighborY="-16304"/>
      <dgm:spPr/>
    </dgm:pt>
    <dgm:pt modelId="{9BB1E2DC-05B6-4B99-8CC7-9B36525D3F68}" type="pres">
      <dgm:prSet presAssocID="{760B6769-DF6F-4F34-B5B2-D78115D909C4}" presName="arrow1" presStyleLbl="fgShp" presStyleIdx="0" presStyleCnt="1"/>
      <dgm:spPr/>
    </dgm:pt>
    <dgm:pt modelId="{01C3C3E9-565D-4D8F-B26B-71115CD4E1B4}" type="pres">
      <dgm:prSet presAssocID="{760B6769-DF6F-4F34-B5B2-D78115D909C4}" presName="rectangle" presStyleLbl="revTx" presStyleIdx="0" presStyleCnt="1" custScaleY="60034" custLinFactY="-200000" custLinFactNeighborX="-5722" custLinFactNeighborY="-250808">
        <dgm:presLayoutVars>
          <dgm:bulletEnabled val="1"/>
        </dgm:presLayoutVars>
      </dgm:prSet>
      <dgm:spPr/>
      <dgm:t>
        <a:bodyPr/>
        <a:lstStyle/>
        <a:p>
          <a:endParaRPr lang="en-US"/>
        </a:p>
      </dgm:t>
    </dgm:pt>
    <dgm:pt modelId="{1DDF08B8-F083-458D-B8BB-5A81F50865A5}" type="pres">
      <dgm:prSet presAssocID="{F98A691C-C290-4D4F-8B58-62844D1E9E9B}" presName="item1" presStyleLbl="node1" presStyleIdx="0" presStyleCnt="3" custScaleY="90910" custLinFactNeighborX="-9145" custLinFactNeighborY="8205">
        <dgm:presLayoutVars>
          <dgm:bulletEnabled val="1"/>
        </dgm:presLayoutVars>
      </dgm:prSet>
      <dgm:spPr/>
      <dgm:t>
        <a:bodyPr/>
        <a:lstStyle/>
        <a:p>
          <a:endParaRPr lang="en-US"/>
        </a:p>
      </dgm:t>
    </dgm:pt>
    <dgm:pt modelId="{DE30CA6D-2CEB-42B6-986B-0A25F2562EAE}" type="pres">
      <dgm:prSet presAssocID="{5C97EA58-AEAE-498C-9A6C-EDA33D00CFD0}" presName="item2" presStyleLbl="node1" presStyleIdx="1" presStyleCnt="3" custScaleY="90910" custLinFactNeighborX="6770" custLinFactNeighborY="3460">
        <dgm:presLayoutVars>
          <dgm:bulletEnabled val="1"/>
        </dgm:presLayoutVars>
      </dgm:prSet>
      <dgm:spPr/>
      <dgm:t>
        <a:bodyPr/>
        <a:lstStyle/>
        <a:p>
          <a:endParaRPr lang="en-US"/>
        </a:p>
      </dgm:t>
    </dgm:pt>
    <dgm:pt modelId="{22523D94-EE11-48B5-931A-D7CD45544F4A}" type="pres">
      <dgm:prSet presAssocID="{2101F53D-6A81-4A80-9BD0-E3F47E00A9F3}" presName="item3" presStyleLbl="node1" presStyleIdx="2" presStyleCnt="3" custScaleY="90910" custLinFactNeighborX="10982" custLinFactNeighborY="14284">
        <dgm:presLayoutVars>
          <dgm:bulletEnabled val="1"/>
        </dgm:presLayoutVars>
      </dgm:prSet>
      <dgm:spPr/>
      <dgm:t>
        <a:bodyPr/>
        <a:lstStyle/>
        <a:p>
          <a:endParaRPr lang="en-US"/>
        </a:p>
      </dgm:t>
    </dgm:pt>
    <dgm:pt modelId="{A6357908-0637-4F7B-9910-CE08C00A04BF}" type="pres">
      <dgm:prSet presAssocID="{760B6769-DF6F-4F34-B5B2-D78115D909C4}" presName="funnel" presStyleLbl="trAlignAcc1" presStyleIdx="0" presStyleCnt="1" custScaleX="62858" custScaleY="77583" custLinFactNeighborX="-552" custLinFactNeighborY="37164"/>
      <dgm:spPr/>
    </dgm:pt>
  </dgm:ptLst>
  <dgm:cxnLst>
    <dgm:cxn modelId="{E8814A24-A368-4736-8BF2-0ED34315D4F2}" srcId="{760B6769-DF6F-4F34-B5B2-D78115D909C4}" destId="{5C97EA58-AEAE-498C-9A6C-EDA33D00CFD0}" srcOrd="2" destOrd="0" parTransId="{FF280FB7-0642-4DBB-9724-9D37C492ED3A}" sibTransId="{B55FE41A-B03F-4681-95EA-C648260625DD}"/>
    <dgm:cxn modelId="{1BE7C8FB-B01D-4562-A7EF-36FB80E3C472}" type="presOf" srcId="{C89F3938-2E80-402A-B62B-BB5B0006E1C3}" destId="{22523D94-EE11-48B5-931A-D7CD45544F4A}" srcOrd="0" destOrd="0" presId="urn:microsoft.com/office/officeart/2005/8/layout/funnel1"/>
    <dgm:cxn modelId="{191808DA-F188-41C4-B993-995586D38C67}" type="presOf" srcId="{5C97EA58-AEAE-498C-9A6C-EDA33D00CFD0}" destId="{1DDF08B8-F083-458D-B8BB-5A81F50865A5}" srcOrd="0" destOrd="0" presId="urn:microsoft.com/office/officeart/2005/8/layout/funnel1"/>
    <dgm:cxn modelId="{66C091F4-15E5-44E1-96ED-A90D0B7A9EE0}" srcId="{760B6769-DF6F-4F34-B5B2-D78115D909C4}" destId="{2101F53D-6A81-4A80-9BD0-E3F47E00A9F3}" srcOrd="3" destOrd="0" parTransId="{FB9E81E8-F1C2-4BE7-93CB-D4FC60D9D99D}" sibTransId="{F9D83362-34A6-487C-ADD7-57AA89D5E5B2}"/>
    <dgm:cxn modelId="{3E23FFF9-948E-4470-B218-D048B31F6DDF}" srcId="{760B6769-DF6F-4F34-B5B2-D78115D909C4}" destId="{C89F3938-2E80-402A-B62B-BB5B0006E1C3}" srcOrd="0" destOrd="0" parTransId="{B57243BC-E757-4BC1-BAE3-FDB4EE767D54}" sibTransId="{3F19EA75-1F42-4752-AD1C-0367A3D4668C}"/>
    <dgm:cxn modelId="{B9F73657-54D8-4A72-9969-C3BFCD72B4ED}" srcId="{760B6769-DF6F-4F34-B5B2-D78115D909C4}" destId="{F98A691C-C290-4D4F-8B58-62844D1E9E9B}" srcOrd="1" destOrd="0" parTransId="{1405964B-DBEB-4E92-9C7A-5E8EC07E14CF}" sibTransId="{57197BD1-DE5A-4823-881C-AD52152C5782}"/>
    <dgm:cxn modelId="{F13B7B54-C872-4013-BC4E-F9E80407AC83}" srcId="{760B6769-DF6F-4F34-B5B2-D78115D909C4}" destId="{F2F43835-DB9C-4C20-AB4F-B5DDF30F234F}" srcOrd="4" destOrd="0" parTransId="{07E5E8C8-1CA0-4D6C-9CD6-E11323B5ABB9}" sibTransId="{12F594FA-3EF9-438C-BF6B-D9DCC02D4B24}"/>
    <dgm:cxn modelId="{2734647F-CF5D-4F54-A8BB-6AB079A294CF}" type="presOf" srcId="{F98A691C-C290-4D4F-8B58-62844D1E9E9B}" destId="{DE30CA6D-2CEB-42B6-986B-0A25F2562EAE}" srcOrd="0" destOrd="0" presId="urn:microsoft.com/office/officeart/2005/8/layout/funnel1"/>
    <dgm:cxn modelId="{F161771F-6EBE-4EE0-8D74-5AB9461BB0EC}" srcId="{760B6769-DF6F-4F34-B5B2-D78115D909C4}" destId="{568DEC50-A965-4015-A747-49CA13E39BE3}" srcOrd="7" destOrd="0" parTransId="{C2B8FBCB-01C5-4AB3-8739-432F519F24F5}" sibTransId="{6D8E35CD-0AFD-40D1-8190-9D2526A951FD}"/>
    <dgm:cxn modelId="{BBF67B16-ED75-4CFA-B032-FF4215466F03}" srcId="{760B6769-DF6F-4F34-B5B2-D78115D909C4}" destId="{78A8A890-3713-4C19-9FC4-F77C9827FB1B}" srcOrd="6" destOrd="0" parTransId="{AF36AB9E-571F-4BA5-87EC-697E5F255CB0}" sibTransId="{440D9B27-BCB6-4291-AA28-ABE8D5F2321A}"/>
    <dgm:cxn modelId="{56F0EB7A-9FB0-4531-A567-BC36C77A48A4}" srcId="{760B6769-DF6F-4F34-B5B2-D78115D909C4}" destId="{4CC8AC44-09B4-4C4D-8E31-D12CB5079B0C}" srcOrd="5" destOrd="0" parTransId="{50DC8A96-3723-4D2F-A6C8-B4D9D389C080}" sibTransId="{4FF0F179-0362-4724-9651-A04543EB3641}"/>
    <dgm:cxn modelId="{A255C4CB-2CD4-40F1-8E6C-560861FF0794}" type="presOf" srcId="{760B6769-DF6F-4F34-B5B2-D78115D909C4}" destId="{55AEBE42-72DB-46B3-86CE-2FD809CCAB9F}" srcOrd="0" destOrd="0" presId="urn:microsoft.com/office/officeart/2005/8/layout/funnel1"/>
    <dgm:cxn modelId="{AFC52312-2A1A-478F-AB71-33E729D4DB35}" type="presOf" srcId="{2101F53D-6A81-4A80-9BD0-E3F47E00A9F3}" destId="{01C3C3E9-565D-4D8F-B26B-71115CD4E1B4}" srcOrd="0" destOrd="0" presId="urn:microsoft.com/office/officeart/2005/8/layout/funnel1"/>
    <dgm:cxn modelId="{12D4D235-66BB-41B6-BDE4-EF3E6E52BD3E}" type="presParOf" srcId="{55AEBE42-72DB-46B3-86CE-2FD809CCAB9F}" destId="{17550AA9-4D3B-455B-A02A-57CE2D3B5332}" srcOrd="0" destOrd="0" presId="urn:microsoft.com/office/officeart/2005/8/layout/funnel1"/>
    <dgm:cxn modelId="{716D9DB4-8E29-43EE-803A-4ED401A91A45}" type="presParOf" srcId="{55AEBE42-72DB-46B3-86CE-2FD809CCAB9F}" destId="{9BB1E2DC-05B6-4B99-8CC7-9B36525D3F68}" srcOrd="1" destOrd="0" presId="urn:microsoft.com/office/officeart/2005/8/layout/funnel1"/>
    <dgm:cxn modelId="{5F8DC4A8-49F2-4486-9153-0D0364255FB4}" type="presParOf" srcId="{55AEBE42-72DB-46B3-86CE-2FD809CCAB9F}" destId="{01C3C3E9-565D-4D8F-B26B-71115CD4E1B4}" srcOrd="2" destOrd="0" presId="urn:microsoft.com/office/officeart/2005/8/layout/funnel1"/>
    <dgm:cxn modelId="{3C4F3EB1-F6EE-438F-B40C-D2B497741602}" type="presParOf" srcId="{55AEBE42-72DB-46B3-86CE-2FD809CCAB9F}" destId="{1DDF08B8-F083-458D-B8BB-5A81F50865A5}" srcOrd="3" destOrd="0" presId="urn:microsoft.com/office/officeart/2005/8/layout/funnel1"/>
    <dgm:cxn modelId="{C1BB5B94-2303-4593-B233-18E0B1988F0E}" type="presParOf" srcId="{55AEBE42-72DB-46B3-86CE-2FD809CCAB9F}" destId="{DE30CA6D-2CEB-42B6-986B-0A25F2562EAE}" srcOrd="4" destOrd="0" presId="urn:microsoft.com/office/officeart/2005/8/layout/funnel1"/>
    <dgm:cxn modelId="{34BC099B-27E0-451E-827D-001BAAE8AF20}" type="presParOf" srcId="{55AEBE42-72DB-46B3-86CE-2FD809CCAB9F}" destId="{22523D94-EE11-48B5-931A-D7CD45544F4A}" srcOrd="5" destOrd="0" presId="urn:microsoft.com/office/officeart/2005/8/layout/funnel1"/>
    <dgm:cxn modelId="{10032481-64DF-4CAA-AC53-51CDA44C0DF9}" type="presParOf" srcId="{55AEBE42-72DB-46B3-86CE-2FD809CCAB9F}" destId="{A6357908-0637-4F7B-9910-CE08C00A04BF}" srcOrd="6" destOrd="0" presId="urn:microsoft.com/office/officeart/2005/8/layout/funne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4B9B47-1D21-4101-ABE3-A008CE003E68}">
      <dsp:nvSpPr>
        <dsp:cNvPr id="0" name=""/>
        <dsp:cNvSpPr/>
      </dsp:nvSpPr>
      <dsp:spPr>
        <a:xfrm>
          <a:off x="3896178" y="2431"/>
          <a:ext cx="1123043" cy="385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Model objective</a:t>
          </a:r>
          <a:endParaRPr lang="en-US" sz="1200" b="1" kern="1200" dirty="0">
            <a:solidFill>
              <a:schemeClr val="tx1"/>
            </a:solidFill>
          </a:endParaRPr>
        </a:p>
      </dsp:txBody>
      <dsp:txXfrm>
        <a:off x="3896178" y="2431"/>
        <a:ext cx="1123043" cy="385532"/>
      </dsp:txXfrm>
    </dsp:sp>
    <dsp:sp modelId="{2EDE3FAB-7712-4920-8ED7-0818C8A27506}">
      <dsp:nvSpPr>
        <dsp:cNvPr id="0" name=""/>
        <dsp:cNvSpPr/>
      </dsp:nvSpPr>
      <dsp:spPr>
        <a:xfrm>
          <a:off x="3599704" y="-3458725"/>
          <a:ext cx="3800605" cy="3800605"/>
        </a:xfrm>
        <a:custGeom>
          <a:avLst/>
          <a:gdLst/>
          <a:ahLst/>
          <a:cxnLst/>
          <a:rect l="0" t="0" r="0" b="0"/>
          <a:pathLst>
            <a:path>
              <a:moveTo>
                <a:pt x="1418705" y="3738566"/>
              </a:moveTo>
              <a:arcTo wR="1900302" hR="1900302" stAng="6280841" swAng="14885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7D96EA9-F6F8-4CFF-8D0A-218E1A04495C}">
      <dsp:nvSpPr>
        <dsp:cNvPr id="0" name=""/>
        <dsp:cNvSpPr/>
      </dsp:nvSpPr>
      <dsp:spPr>
        <a:xfrm>
          <a:off x="4846329" y="257023"/>
          <a:ext cx="1123043" cy="385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Select Cases</a:t>
          </a:r>
          <a:endParaRPr lang="en-US" sz="1200" b="1" kern="1200" dirty="0">
            <a:solidFill>
              <a:schemeClr val="tx1"/>
            </a:solidFill>
          </a:endParaRPr>
        </a:p>
      </dsp:txBody>
      <dsp:txXfrm>
        <a:off x="4846329" y="257023"/>
        <a:ext cx="1123043" cy="385532"/>
      </dsp:txXfrm>
    </dsp:sp>
    <dsp:sp modelId="{0604D00F-A6E2-4B72-BCA6-3E2B47C2059D}">
      <dsp:nvSpPr>
        <dsp:cNvPr id="0" name=""/>
        <dsp:cNvSpPr/>
      </dsp:nvSpPr>
      <dsp:spPr>
        <a:xfrm>
          <a:off x="2557397" y="195197"/>
          <a:ext cx="3800605" cy="3800605"/>
        </a:xfrm>
        <a:custGeom>
          <a:avLst/>
          <a:gdLst/>
          <a:ahLst/>
          <a:cxnLst/>
          <a:rect l="0" t="0" r="0" b="0"/>
          <a:pathLst>
            <a:path>
              <a:moveTo>
                <a:pt x="3128350" y="450113"/>
              </a:moveTo>
              <a:arcTo wR="1900302" hR="1900302" stAng="18615513" swAng="75838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B99A0B-65FF-4E37-A7A8-60ADC04CD749}">
      <dsp:nvSpPr>
        <dsp:cNvPr id="0" name=""/>
        <dsp:cNvSpPr/>
      </dsp:nvSpPr>
      <dsp:spPr>
        <a:xfrm>
          <a:off x="5541888" y="952582"/>
          <a:ext cx="1123043" cy="385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Extract inputs</a:t>
          </a:r>
          <a:endParaRPr lang="en-US" sz="1200" b="1" kern="1200" dirty="0">
            <a:solidFill>
              <a:schemeClr val="tx1"/>
            </a:solidFill>
          </a:endParaRPr>
        </a:p>
      </dsp:txBody>
      <dsp:txXfrm>
        <a:off x="5541888" y="952582"/>
        <a:ext cx="1123043" cy="385532"/>
      </dsp:txXfrm>
    </dsp:sp>
    <dsp:sp modelId="{CA5ADF78-4015-45F9-90B9-11ECCC0DA022}">
      <dsp:nvSpPr>
        <dsp:cNvPr id="0" name=""/>
        <dsp:cNvSpPr/>
      </dsp:nvSpPr>
      <dsp:spPr>
        <a:xfrm>
          <a:off x="2557397" y="195197"/>
          <a:ext cx="3800605" cy="3800605"/>
        </a:xfrm>
        <a:custGeom>
          <a:avLst/>
          <a:gdLst/>
          <a:ahLst/>
          <a:cxnLst/>
          <a:rect l="0" t="0" r="0" b="0"/>
          <a:pathLst>
            <a:path>
              <a:moveTo>
                <a:pt x="3645468" y="1148273"/>
              </a:moveTo>
              <a:arcTo wR="1900302" hR="1900302" stAng="20201265" swAng="103885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B9376E-5702-4904-988E-EBB222F6630B}">
      <dsp:nvSpPr>
        <dsp:cNvPr id="0" name=""/>
        <dsp:cNvSpPr/>
      </dsp:nvSpPr>
      <dsp:spPr>
        <a:xfrm>
          <a:off x="5796481" y="1902733"/>
          <a:ext cx="1123043" cy="385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tx1"/>
              </a:solidFill>
            </a:rPr>
            <a:t>Validate the input</a:t>
          </a:r>
          <a:endParaRPr lang="en-US" sz="1100" b="1" kern="1200" dirty="0">
            <a:solidFill>
              <a:schemeClr val="tx1"/>
            </a:solidFill>
          </a:endParaRPr>
        </a:p>
      </dsp:txBody>
      <dsp:txXfrm>
        <a:off x="5796481" y="1902733"/>
        <a:ext cx="1123043" cy="385532"/>
      </dsp:txXfrm>
    </dsp:sp>
    <dsp:sp modelId="{A4336E9F-925A-4FDC-91A4-ACC988AB4B3F}">
      <dsp:nvSpPr>
        <dsp:cNvPr id="0" name=""/>
        <dsp:cNvSpPr/>
      </dsp:nvSpPr>
      <dsp:spPr>
        <a:xfrm>
          <a:off x="2557397" y="195197"/>
          <a:ext cx="3800605" cy="3800605"/>
        </a:xfrm>
        <a:custGeom>
          <a:avLst/>
          <a:gdLst/>
          <a:ahLst/>
          <a:cxnLst/>
          <a:rect l="0" t="0" r="0" b="0"/>
          <a:pathLst>
            <a:path>
              <a:moveTo>
                <a:pt x="3790202" y="2098874"/>
              </a:moveTo>
              <a:arcTo wR="1900302" hR="1900302" stAng="359883" swAng="103885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1088A7-65DE-41CA-8919-D82C71DDBA4E}">
      <dsp:nvSpPr>
        <dsp:cNvPr id="0" name=""/>
        <dsp:cNvSpPr/>
      </dsp:nvSpPr>
      <dsp:spPr>
        <a:xfrm>
          <a:off x="5541888" y="2852885"/>
          <a:ext cx="1123043" cy="385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Repair the input</a:t>
          </a:r>
          <a:endParaRPr lang="en-US" sz="1200" b="1" kern="1200" dirty="0">
            <a:solidFill>
              <a:schemeClr val="tx1"/>
            </a:solidFill>
          </a:endParaRPr>
        </a:p>
      </dsp:txBody>
      <dsp:txXfrm>
        <a:off x="5541888" y="2852885"/>
        <a:ext cx="1123043" cy="385532"/>
      </dsp:txXfrm>
    </dsp:sp>
    <dsp:sp modelId="{477E8C53-73F0-46D2-90AC-C12AC53DC360}">
      <dsp:nvSpPr>
        <dsp:cNvPr id="0" name=""/>
        <dsp:cNvSpPr/>
      </dsp:nvSpPr>
      <dsp:spPr>
        <a:xfrm>
          <a:off x="2557397" y="195197"/>
          <a:ext cx="3800605" cy="3800605"/>
        </a:xfrm>
        <a:custGeom>
          <a:avLst/>
          <a:gdLst/>
          <a:ahLst/>
          <a:cxnLst/>
          <a:rect l="0" t="0" r="0" b="0"/>
          <a:pathLst>
            <a:path>
              <a:moveTo>
                <a:pt x="3415918" y="3046627"/>
              </a:moveTo>
              <a:arcTo wR="1900302" hR="1900302" stAng="2226107" swAng="75838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48E9C6-22F6-40E9-B1A5-080593E9B2CC}">
      <dsp:nvSpPr>
        <dsp:cNvPr id="0" name=""/>
        <dsp:cNvSpPr/>
      </dsp:nvSpPr>
      <dsp:spPr>
        <a:xfrm>
          <a:off x="4846329" y="3548444"/>
          <a:ext cx="1123043" cy="385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tx1"/>
              </a:solidFill>
            </a:rPr>
            <a:t>Transformed the inputs</a:t>
          </a:r>
          <a:endParaRPr lang="en-US" sz="1100" b="1" kern="1200" dirty="0">
            <a:solidFill>
              <a:schemeClr val="tx1"/>
            </a:solidFill>
          </a:endParaRPr>
        </a:p>
      </dsp:txBody>
      <dsp:txXfrm>
        <a:off x="4846329" y="3548444"/>
        <a:ext cx="1123043" cy="385532"/>
      </dsp:txXfrm>
    </dsp:sp>
    <dsp:sp modelId="{C334BA25-C59E-4A2D-8600-FA40D8C0273B}">
      <dsp:nvSpPr>
        <dsp:cNvPr id="0" name=""/>
        <dsp:cNvSpPr/>
      </dsp:nvSpPr>
      <dsp:spPr>
        <a:xfrm>
          <a:off x="3599704" y="3849119"/>
          <a:ext cx="3800605" cy="3800605"/>
        </a:xfrm>
        <a:custGeom>
          <a:avLst/>
          <a:gdLst/>
          <a:ahLst/>
          <a:cxnLst/>
          <a:rect l="0" t="0" r="0" b="0"/>
          <a:pathLst>
            <a:path>
              <a:moveTo>
                <a:pt x="1339583" y="84608"/>
              </a:moveTo>
              <a:arcTo wR="1900302" hR="1900302" stAng="15170301" swAng="14885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8D95C71-62B0-4A8A-96F1-CE7F83D8D852}">
      <dsp:nvSpPr>
        <dsp:cNvPr id="0" name=""/>
        <dsp:cNvSpPr/>
      </dsp:nvSpPr>
      <dsp:spPr>
        <a:xfrm>
          <a:off x="3896178" y="3803036"/>
          <a:ext cx="1123043" cy="385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tx1"/>
              </a:solidFill>
            </a:rPr>
            <a:t>Apply Model method</a:t>
          </a:r>
          <a:endParaRPr lang="en-US" sz="1100" b="1" kern="1200" dirty="0">
            <a:solidFill>
              <a:schemeClr val="tx1"/>
            </a:solidFill>
          </a:endParaRPr>
        </a:p>
      </dsp:txBody>
      <dsp:txXfrm>
        <a:off x="3896178" y="3803036"/>
        <a:ext cx="1123043" cy="385532"/>
      </dsp:txXfrm>
    </dsp:sp>
    <dsp:sp modelId="{392271E2-668E-4CC5-8E6C-82C8426A967D}">
      <dsp:nvSpPr>
        <dsp:cNvPr id="0" name=""/>
        <dsp:cNvSpPr/>
      </dsp:nvSpPr>
      <dsp:spPr>
        <a:xfrm>
          <a:off x="1447511" y="3830106"/>
          <a:ext cx="3800605" cy="3800605"/>
        </a:xfrm>
        <a:custGeom>
          <a:avLst/>
          <a:gdLst/>
          <a:ahLst/>
          <a:cxnLst/>
          <a:rect l="0" t="0" r="0" b="0"/>
          <a:pathLst>
            <a:path>
              <a:moveTo>
                <a:pt x="2450242" y="81314"/>
              </a:moveTo>
              <a:arcTo wR="1900302" hR="1900302" stAng="17209307" swAng="29185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7CDBCFC-4819-459F-826A-828947847426}">
      <dsp:nvSpPr>
        <dsp:cNvPr id="0" name=""/>
        <dsp:cNvSpPr/>
      </dsp:nvSpPr>
      <dsp:spPr>
        <a:xfrm>
          <a:off x="2974961" y="3579681"/>
          <a:ext cx="1123043" cy="385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tx1"/>
              </a:solidFill>
            </a:rPr>
            <a:t>Generate deployment methods</a:t>
          </a:r>
          <a:endParaRPr lang="en-US" sz="1100" b="1" kern="1200" dirty="0">
            <a:solidFill>
              <a:schemeClr val="tx1"/>
            </a:solidFill>
          </a:endParaRPr>
        </a:p>
      </dsp:txBody>
      <dsp:txXfrm>
        <a:off x="2974961" y="3579681"/>
        <a:ext cx="1123043" cy="385532"/>
      </dsp:txXfrm>
    </dsp:sp>
    <dsp:sp modelId="{24D7459F-E863-4E8C-92B0-924265092703}">
      <dsp:nvSpPr>
        <dsp:cNvPr id="0" name=""/>
        <dsp:cNvSpPr/>
      </dsp:nvSpPr>
      <dsp:spPr>
        <a:xfrm>
          <a:off x="2624911" y="270283"/>
          <a:ext cx="3800605" cy="3800605"/>
        </a:xfrm>
        <a:custGeom>
          <a:avLst/>
          <a:gdLst/>
          <a:ahLst/>
          <a:cxnLst/>
          <a:rect l="0" t="0" r="0" b="0"/>
          <a:pathLst>
            <a:path>
              <a:moveTo>
                <a:pt x="622241" y="3306613"/>
              </a:moveTo>
              <a:arcTo wR="1900302" hR="1900302" stAng="7935883" swAng="73648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EB5CE39-2467-42FF-860D-D1BB39539DD9}">
      <dsp:nvSpPr>
        <dsp:cNvPr id="0" name=""/>
        <dsp:cNvSpPr/>
      </dsp:nvSpPr>
      <dsp:spPr>
        <a:xfrm>
          <a:off x="2279406" y="2884120"/>
          <a:ext cx="1123043" cy="385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tx1"/>
              </a:solidFill>
            </a:rPr>
            <a:t>Integrate deployment into production</a:t>
          </a:r>
          <a:endParaRPr lang="en-US" sz="1100" b="1" kern="1200" dirty="0">
            <a:solidFill>
              <a:schemeClr val="tx1"/>
            </a:solidFill>
          </a:endParaRPr>
        </a:p>
      </dsp:txBody>
      <dsp:txXfrm>
        <a:off x="2279406" y="2884120"/>
        <a:ext cx="1123043" cy="385532"/>
      </dsp:txXfrm>
    </dsp:sp>
    <dsp:sp modelId="{CC9C411D-3CBA-48CB-99EC-0A39F861F974}">
      <dsp:nvSpPr>
        <dsp:cNvPr id="0" name=""/>
        <dsp:cNvSpPr/>
      </dsp:nvSpPr>
      <dsp:spPr>
        <a:xfrm>
          <a:off x="2592176" y="252231"/>
          <a:ext cx="3800605" cy="3800605"/>
        </a:xfrm>
        <a:custGeom>
          <a:avLst/>
          <a:gdLst/>
          <a:ahLst/>
          <a:cxnLst/>
          <a:rect l="0" t="0" r="0" b="0"/>
          <a:pathLst>
            <a:path>
              <a:moveTo>
                <a:pt x="144238" y="2626518"/>
              </a:moveTo>
              <a:arcTo wR="1900302" hR="1900302" stAng="9451955" swAng="103507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B1512E-1719-4D7E-906B-1C6E867218F9}">
      <dsp:nvSpPr>
        <dsp:cNvPr id="0" name=""/>
        <dsp:cNvSpPr/>
      </dsp:nvSpPr>
      <dsp:spPr>
        <a:xfrm>
          <a:off x="2024811" y="1933970"/>
          <a:ext cx="1123043" cy="385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Gather results</a:t>
          </a:r>
          <a:endParaRPr lang="en-US" sz="1200" b="1" kern="1200" dirty="0">
            <a:solidFill>
              <a:schemeClr val="tx1"/>
            </a:solidFill>
          </a:endParaRPr>
        </a:p>
      </dsp:txBody>
      <dsp:txXfrm>
        <a:off x="2024811" y="1933970"/>
        <a:ext cx="1123043" cy="385532"/>
      </dsp:txXfrm>
    </dsp:sp>
    <dsp:sp modelId="{726B0BB8-E4AA-46D5-81FA-59C10234ACBB}">
      <dsp:nvSpPr>
        <dsp:cNvPr id="0" name=""/>
        <dsp:cNvSpPr/>
      </dsp:nvSpPr>
      <dsp:spPr>
        <a:xfrm>
          <a:off x="2581683" y="241256"/>
          <a:ext cx="3800605" cy="3800605"/>
        </a:xfrm>
        <a:custGeom>
          <a:avLst/>
          <a:gdLst/>
          <a:ahLst/>
          <a:cxnLst/>
          <a:rect l="0" t="0" r="0" b="0"/>
          <a:pathLst>
            <a:path>
              <a:moveTo>
                <a:pt x="12020" y="1686901"/>
              </a:moveTo>
              <a:arcTo wR="1900302" hR="1900302" stAng="11186870" swAng="104113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81E492D-43DA-49FB-93E4-560D4E53C459}">
      <dsp:nvSpPr>
        <dsp:cNvPr id="0" name=""/>
        <dsp:cNvSpPr/>
      </dsp:nvSpPr>
      <dsp:spPr>
        <a:xfrm>
          <a:off x="2279396" y="983818"/>
          <a:ext cx="1123043" cy="385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Assess observed results</a:t>
          </a:r>
          <a:endParaRPr lang="en-US" sz="1200" b="1" kern="1200" dirty="0">
            <a:solidFill>
              <a:schemeClr val="tx1"/>
            </a:solidFill>
          </a:endParaRPr>
        </a:p>
      </dsp:txBody>
      <dsp:txXfrm>
        <a:off x="2279396" y="983818"/>
        <a:ext cx="1123043" cy="385532"/>
      </dsp:txXfrm>
    </dsp:sp>
    <dsp:sp modelId="{ED9330F2-4188-4EE7-8D0A-17076A928EDF}">
      <dsp:nvSpPr>
        <dsp:cNvPr id="0" name=""/>
        <dsp:cNvSpPr/>
      </dsp:nvSpPr>
      <dsp:spPr>
        <a:xfrm>
          <a:off x="2688558" y="73626"/>
          <a:ext cx="3800605" cy="3800605"/>
        </a:xfrm>
        <a:custGeom>
          <a:avLst/>
          <a:gdLst/>
          <a:ahLst/>
          <a:cxnLst/>
          <a:rect l="0" t="0" r="0" b="0"/>
          <a:pathLst>
            <a:path>
              <a:moveTo>
                <a:pt x="280577" y="906501"/>
              </a:moveTo>
              <a:arcTo wR="1900302" hR="1900302" stAng="12691901" swAng="76883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F0AA922-CE42-41B0-86A6-33097A699C67}">
      <dsp:nvSpPr>
        <dsp:cNvPr id="0" name=""/>
        <dsp:cNvSpPr/>
      </dsp:nvSpPr>
      <dsp:spPr>
        <a:xfrm>
          <a:off x="2946026" y="257023"/>
          <a:ext cx="1123043" cy="3855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tx1"/>
              </a:solidFill>
            </a:rPr>
            <a:t>Refine Model objective</a:t>
          </a:r>
          <a:endParaRPr lang="en-US" sz="1100" b="1" kern="1200" dirty="0">
            <a:solidFill>
              <a:schemeClr val="tx1"/>
            </a:solidFill>
          </a:endParaRPr>
        </a:p>
      </dsp:txBody>
      <dsp:txXfrm>
        <a:off x="2946026" y="257023"/>
        <a:ext cx="1123043" cy="385532"/>
      </dsp:txXfrm>
    </dsp:sp>
    <dsp:sp modelId="{24402CCE-AEF9-4B9E-BF12-9F8E421FC00D}">
      <dsp:nvSpPr>
        <dsp:cNvPr id="0" name=""/>
        <dsp:cNvSpPr/>
      </dsp:nvSpPr>
      <dsp:spPr>
        <a:xfrm>
          <a:off x="1515090" y="-3458725"/>
          <a:ext cx="3800605" cy="3800605"/>
        </a:xfrm>
        <a:custGeom>
          <a:avLst/>
          <a:gdLst/>
          <a:ahLst/>
          <a:cxnLst/>
          <a:rect l="0" t="0" r="0" b="0"/>
          <a:pathLst>
            <a:path>
              <a:moveTo>
                <a:pt x="2461022" y="3715996"/>
              </a:moveTo>
              <a:arcTo wR="1900302" hR="1900302" stAng="4370301" swAng="14885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550AA9-4D3B-455B-A02A-57CE2D3B5332}">
      <dsp:nvSpPr>
        <dsp:cNvPr id="0" name=""/>
        <dsp:cNvSpPr/>
      </dsp:nvSpPr>
      <dsp:spPr>
        <a:xfrm>
          <a:off x="1023270" y="0"/>
          <a:ext cx="2826067" cy="98145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B1E2DC-05B6-4B99-8CC7-9B36525D3F68}">
      <dsp:nvSpPr>
        <dsp:cNvPr id="0" name=""/>
        <dsp:cNvSpPr/>
      </dsp:nvSpPr>
      <dsp:spPr>
        <a:xfrm>
          <a:off x="2130837" y="2551072"/>
          <a:ext cx="547687" cy="35052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C3C3E9-565D-4D8F-B26B-71115CD4E1B4}">
      <dsp:nvSpPr>
        <dsp:cNvPr id="0" name=""/>
        <dsp:cNvSpPr/>
      </dsp:nvSpPr>
      <dsp:spPr>
        <a:xfrm>
          <a:off x="939805" y="0"/>
          <a:ext cx="2628900" cy="39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Variable screening process</a:t>
          </a:r>
          <a:endParaRPr lang="en-US" sz="1400" kern="1200" dirty="0"/>
        </a:p>
      </dsp:txBody>
      <dsp:txXfrm>
        <a:off x="939805" y="0"/>
        <a:ext cx="2628900" cy="394558"/>
      </dsp:txXfrm>
    </dsp:sp>
    <dsp:sp modelId="{1DDF08B8-F083-458D-B8BB-5A81F50865A5}">
      <dsp:nvSpPr>
        <dsp:cNvPr id="0" name=""/>
        <dsp:cNvSpPr/>
      </dsp:nvSpPr>
      <dsp:spPr>
        <a:xfrm>
          <a:off x="1924573" y="1330769"/>
          <a:ext cx="985837" cy="896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tx1"/>
              </a:solidFill>
            </a:rPr>
            <a:t>Input3</a:t>
          </a:r>
          <a:endParaRPr lang="en-US" sz="1900" kern="1200" dirty="0">
            <a:solidFill>
              <a:schemeClr val="tx1"/>
            </a:solidFill>
          </a:endParaRPr>
        </a:p>
      </dsp:txBody>
      <dsp:txXfrm>
        <a:off x="1924573" y="1330769"/>
        <a:ext cx="985837" cy="896224"/>
      </dsp:txXfrm>
    </dsp:sp>
    <dsp:sp modelId="{DE30CA6D-2CEB-42B6-986B-0A25F2562EAE}">
      <dsp:nvSpPr>
        <dsp:cNvPr id="0" name=""/>
        <dsp:cNvSpPr/>
      </dsp:nvSpPr>
      <dsp:spPr>
        <a:xfrm>
          <a:off x="1376047" y="544394"/>
          <a:ext cx="985837" cy="896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tx1"/>
              </a:solidFill>
            </a:rPr>
            <a:t>Input1</a:t>
          </a:r>
          <a:endParaRPr lang="en-US" sz="1900" kern="1200" dirty="0">
            <a:solidFill>
              <a:schemeClr val="tx1"/>
            </a:solidFill>
          </a:endParaRPr>
        </a:p>
      </dsp:txBody>
      <dsp:txXfrm>
        <a:off x="1376047" y="544394"/>
        <a:ext cx="985837" cy="896224"/>
      </dsp:txXfrm>
    </dsp:sp>
    <dsp:sp modelId="{22523D94-EE11-48B5-931A-D7CD45544F4A}">
      <dsp:nvSpPr>
        <dsp:cNvPr id="0" name=""/>
        <dsp:cNvSpPr/>
      </dsp:nvSpPr>
      <dsp:spPr>
        <a:xfrm>
          <a:off x="2425316" y="412748"/>
          <a:ext cx="985837" cy="896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tx1"/>
              </a:solidFill>
            </a:rPr>
            <a:t>Input2</a:t>
          </a:r>
          <a:endParaRPr lang="en-US" sz="1900" kern="1200" dirty="0">
            <a:solidFill>
              <a:schemeClr val="tx1"/>
            </a:solidFill>
          </a:endParaRPr>
        </a:p>
      </dsp:txBody>
      <dsp:txXfrm>
        <a:off x="2425316" y="412748"/>
        <a:ext cx="985837" cy="896224"/>
      </dsp:txXfrm>
    </dsp:sp>
    <dsp:sp modelId="{A6357908-0637-4F7B-9910-CE08C00A04BF}">
      <dsp:nvSpPr>
        <dsp:cNvPr id="0" name=""/>
        <dsp:cNvSpPr/>
      </dsp:nvSpPr>
      <dsp:spPr>
        <a:xfrm>
          <a:off x="1423808" y="1214215"/>
          <a:ext cx="1927886" cy="1903607"/>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C4300E2-BC70-4A14-B118-CDF8ED77B38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 Box 5"/>
          <p:cNvSpPr txBox="1">
            <a:spLocks noChangeArrowheads="1"/>
          </p:cNvSpPr>
          <p:nvPr/>
        </p:nvSpPr>
        <p:spPr bwMode="auto">
          <a:xfrm>
            <a:off x="304800" y="6248400"/>
            <a:ext cx="8458200" cy="214313"/>
          </a:xfrm>
          <a:prstGeom prst="rect">
            <a:avLst/>
          </a:prstGeom>
          <a:noFill/>
          <a:ln w="9525">
            <a:noFill/>
            <a:miter lim="800000"/>
            <a:headEnd/>
            <a:tailEnd/>
          </a:ln>
          <a:effectLst/>
        </p:spPr>
        <p:txBody>
          <a:bodyPr>
            <a:spAutoFit/>
          </a:bodyPr>
          <a:lstStyle/>
          <a:p>
            <a:pPr algn="ctr">
              <a:spcBef>
                <a:spcPct val="50000"/>
              </a:spcBef>
              <a:defRPr/>
            </a:pPr>
            <a:r>
              <a:rPr lang="en-US" sz="800" dirty="0">
                <a:solidFill>
                  <a:srgbClr val="000000"/>
                </a:solidFill>
              </a:rPr>
              <a:t>© 2007 Capella University - Confidential - Do not distribute</a:t>
            </a:r>
          </a:p>
        </p:txBody>
      </p:sp>
      <p:sp>
        <p:nvSpPr>
          <p:cNvPr id="5123" name="Rectangle 3"/>
          <p:cNvSpPr>
            <a:spLocks noGrp="1" noChangeArrowheads="1"/>
          </p:cNvSpPr>
          <p:nvPr>
            <p:ph type="ctrTitle"/>
          </p:nvPr>
        </p:nvSpPr>
        <p:spPr>
          <a:xfrm>
            <a:off x="685800" y="2286000"/>
            <a:ext cx="7772400" cy="1143000"/>
          </a:xfrm>
        </p:spPr>
        <p:txBody>
          <a:bodyPr/>
          <a:lstStyle>
            <a:lvl1pPr algn="ctr">
              <a:defRPr sz="3200" b="1">
                <a:solidFill>
                  <a:schemeClr val="tx1"/>
                </a:solidFill>
              </a:defRPr>
            </a:lvl1pPr>
          </a:lstStyle>
          <a:p>
            <a:r>
              <a:rPr lang="en-US"/>
              <a:t>Click to edit Master title style</a:t>
            </a:r>
          </a:p>
        </p:txBody>
      </p:sp>
      <p:sp>
        <p:nvSpPr>
          <p:cNvPr id="5124" name="Rectangle 4"/>
          <p:cNvSpPr>
            <a:spLocks noGrp="1" noChangeArrowheads="1"/>
          </p:cNvSpPr>
          <p:nvPr>
            <p:ph type="subTitle" idx="1"/>
          </p:nvPr>
        </p:nvSpPr>
        <p:spPr>
          <a:xfrm>
            <a:off x="1371600" y="3581400"/>
            <a:ext cx="6400800" cy="2057400"/>
          </a:xfrm>
        </p:spPr>
        <p:txBody>
          <a:bodyPr/>
          <a:lstStyle>
            <a:lvl1pPr marL="0" indent="0" algn="ctr">
              <a:buFontTx/>
              <a:buNone/>
              <a:defRPr sz="2800">
                <a:solidFill>
                  <a:srgbClr val="800D1E"/>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81000"/>
            <a:ext cx="20955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81000"/>
            <a:ext cx="61341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19200"/>
            <a:ext cx="41148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1148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381000" y="381000"/>
            <a:ext cx="8382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381000" y="1219200"/>
            <a:ext cx="83820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1" name="Text Box 5"/>
          <p:cNvSpPr txBox="1">
            <a:spLocks noChangeArrowheads="1"/>
          </p:cNvSpPr>
          <p:nvPr/>
        </p:nvSpPr>
        <p:spPr bwMode="auto">
          <a:xfrm>
            <a:off x="4114800" y="6248400"/>
            <a:ext cx="5486400" cy="214313"/>
          </a:xfrm>
          <a:prstGeom prst="rect">
            <a:avLst/>
          </a:prstGeom>
          <a:noFill/>
          <a:ln w="9525">
            <a:noFill/>
            <a:miter lim="800000"/>
            <a:headEnd/>
            <a:tailEnd/>
          </a:ln>
          <a:effectLst/>
        </p:spPr>
        <p:txBody>
          <a:bodyPr>
            <a:spAutoFit/>
          </a:bodyPr>
          <a:lstStyle/>
          <a:p>
            <a:pPr algn="ctr">
              <a:spcBef>
                <a:spcPct val="50000"/>
              </a:spcBef>
              <a:defRPr/>
            </a:pPr>
            <a:r>
              <a:rPr lang="en-US" sz="800" dirty="0">
                <a:solidFill>
                  <a:srgbClr val="000000"/>
                </a:solidFill>
              </a:rPr>
              <a:t>© 2007 Capella University - Confidential - Do not distribute</a:t>
            </a:r>
          </a:p>
        </p:txBody>
      </p:sp>
      <p:sp>
        <p:nvSpPr>
          <p:cNvPr id="4102" name="Text Box 6"/>
          <p:cNvSpPr txBox="1">
            <a:spLocks noChangeArrowheads="1"/>
          </p:cNvSpPr>
          <p:nvPr/>
        </p:nvSpPr>
        <p:spPr bwMode="auto">
          <a:xfrm>
            <a:off x="7620000" y="6248400"/>
            <a:ext cx="1143000" cy="214313"/>
          </a:xfrm>
          <a:prstGeom prst="rect">
            <a:avLst/>
          </a:prstGeom>
          <a:noFill/>
          <a:ln w="9525">
            <a:noFill/>
            <a:miter lim="800000"/>
            <a:headEnd/>
            <a:tailEnd/>
          </a:ln>
          <a:effectLst/>
        </p:spPr>
        <p:txBody>
          <a:bodyPr>
            <a:spAutoFit/>
          </a:bodyPr>
          <a:lstStyle/>
          <a:p>
            <a:pPr algn="r">
              <a:spcBef>
                <a:spcPct val="50000"/>
              </a:spcBef>
              <a:defRPr/>
            </a:pPr>
            <a:fld id="{FF853FC7-9119-48BD-BAA0-BAF94E4B6208}" type="slidenum">
              <a:rPr lang="en-US" sz="800" b="1">
                <a:solidFill>
                  <a:srgbClr val="000000"/>
                </a:solidFill>
              </a:rPr>
              <a:pPr algn="r">
                <a:spcBef>
                  <a:spcPct val="50000"/>
                </a:spcBef>
                <a:defRPr/>
              </a:pPr>
              <a:t>‹#›</a:t>
            </a:fld>
            <a:endParaRPr lang="en-US" sz="800" b="1">
              <a:solidFill>
                <a:srgbClr val="000000"/>
              </a:solidFill>
            </a:endParaRPr>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0" fontAlgn="base" hangingPunct="0">
        <a:spcBef>
          <a:spcPct val="0"/>
        </a:spcBef>
        <a:spcAft>
          <a:spcPct val="0"/>
        </a:spcAft>
        <a:defRPr sz="3000">
          <a:solidFill>
            <a:schemeClr val="bg1"/>
          </a:solidFill>
          <a:latin typeface="+mj-lt"/>
          <a:ea typeface="+mj-ea"/>
          <a:cs typeface="+mj-cs"/>
        </a:defRPr>
      </a:lvl1pPr>
      <a:lvl2pPr algn="r" rtl="0" eaLnBrk="0" fontAlgn="base" hangingPunct="0">
        <a:spcBef>
          <a:spcPct val="0"/>
        </a:spcBef>
        <a:spcAft>
          <a:spcPct val="0"/>
        </a:spcAft>
        <a:defRPr sz="3000">
          <a:solidFill>
            <a:schemeClr val="bg1"/>
          </a:solidFill>
          <a:latin typeface="Arial" charset="0"/>
        </a:defRPr>
      </a:lvl2pPr>
      <a:lvl3pPr algn="r" rtl="0" eaLnBrk="0" fontAlgn="base" hangingPunct="0">
        <a:spcBef>
          <a:spcPct val="0"/>
        </a:spcBef>
        <a:spcAft>
          <a:spcPct val="0"/>
        </a:spcAft>
        <a:defRPr sz="3000">
          <a:solidFill>
            <a:schemeClr val="bg1"/>
          </a:solidFill>
          <a:latin typeface="Arial" charset="0"/>
        </a:defRPr>
      </a:lvl3pPr>
      <a:lvl4pPr algn="r" rtl="0" eaLnBrk="0" fontAlgn="base" hangingPunct="0">
        <a:spcBef>
          <a:spcPct val="0"/>
        </a:spcBef>
        <a:spcAft>
          <a:spcPct val="0"/>
        </a:spcAft>
        <a:defRPr sz="3000">
          <a:solidFill>
            <a:schemeClr val="bg1"/>
          </a:solidFill>
          <a:latin typeface="Arial" charset="0"/>
        </a:defRPr>
      </a:lvl4pPr>
      <a:lvl5pPr algn="r" rtl="0" eaLnBrk="0" fontAlgn="base" hangingPunct="0">
        <a:spcBef>
          <a:spcPct val="0"/>
        </a:spcBef>
        <a:spcAft>
          <a:spcPct val="0"/>
        </a:spcAft>
        <a:defRPr sz="3000">
          <a:solidFill>
            <a:schemeClr val="bg1"/>
          </a:solidFill>
          <a:latin typeface="Arial" charset="0"/>
        </a:defRPr>
      </a:lvl5pPr>
      <a:lvl6pPr marL="457200" algn="r" rtl="0" fontAlgn="base">
        <a:spcBef>
          <a:spcPct val="0"/>
        </a:spcBef>
        <a:spcAft>
          <a:spcPct val="0"/>
        </a:spcAft>
        <a:defRPr sz="3000">
          <a:solidFill>
            <a:schemeClr val="bg1"/>
          </a:solidFill>
          <a:latin typeface="Arial" charset="0"/>
        </a:defRPr>
      </a:lvl6pPr>
      <a:lvl7pPr marL="914400" algn="r" rtl="0" fontAlgn="base">
        <a:spcBef>
          <a:spcPct val="0"/>
        </a:spcBef>
        <a:spcAft>
          <a:spcPct val="0"/>
        </a:spcAft>
        <a:defRPr sz="3000">
          <a:solidFill>
            <a:schemeClr val="bg1"/>
          </a:solidFill>
          <a:latin typeface="Arial" charset="0"/>
        </a:defRPr>
      </a:lvl7pPr>
      <a:lvl8pPr marL="1371600" algn="r" rtl="0" fontAlgn="base">
        <a:spcBef>
          <a:spcPct val="0"/>
        </a:spcBef>
        <a:spcAft>
          <a:spcPct val="0"/>
        </a:spcAft>
        <a:defRPr sz="3000">
          <a:solidFill>
            <a:schemeClr val="bg1"/>
          </a:solidFill>
          <a:latin typeface="Arial" charset="0"/>
        </a:defRPr>
      </a:lvl8pPr>
      <a:lvl9pPr marL="1828800" algn="r" rtl="0" fontAlgn="base">
        <a:spcBef>
          <a:spcPct val="0"/>
        </a:spcBef>
        <a:spcAft>
          <a:spcPct val="0"/>
        </a:spcAft>
        <a:defRPr sz="3000">
          <a:solidFill>
            <a:schemeClr val="bg1"/>
          </a:solidFill>
          <a:latin typeface="Arial" charset="0"/>
        </a:defRPr>
      </a:lvl9pPr>
    </p:titleStyle>
    <p:bodyStyle>
      <a:lvl1pPr marL="342900" indent="-342900" algn="l" rtl="0" eaLnBrk="0" fontAlgn="base" hangingPunct="0">
        <a:spcBef>
          <a:spcPct val="20000"/>
        </a:spcBef>
        <a:spcAft>
          <a:spcPct val="0"/>
        </a:spcAft>
        <a:buClr>
          <a:srgbClr val="811E0D"/>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811E0D"/>
        </a:buClr>
        <a:buFont typeface="Times" pitchFamily="18" charset="0"/>
        <a:buChar char="•"/>
        <a:defRPr sz="2200">
          <a:solidFill>
            <a:schemeClr val="tx1"/>
          </a:solidFill>
          <a:latin typeface="+mn-lt"/>
        </a:defRPr>
      </a:lvl2pPr>
      <a:lvl3pPr marL="1143000" indent="-228600" algn="l" rtl="0" eaLnBrk="0" fontAlgn="base" hangingPunct="0">
        <a:spcBef>
          <a:spcPct val="20000"/>
        </a:spcBef>
        <a:spcAft>
          <a:spcPct val="0"/>
        </a:spcAft>
        <a:buClr>
          <a:srgbClr val="811E0D"/>
        </a:buClr>
        <a:buChar char="•"/>
        <a:defRPr sz="2000">
          <a:solidFill>
            <a:schemeClr val="tx1"/>
          </a:solidFill>
          <a:latin typeface="+mn-lt"/>
        </a:defRPr>
      </a:lvl3pPr>
      <a:lvl4pPr marL="1600200" indent="-228600" algn="l" rtl="0" eaLnBrk="0" fontAlgn="base" hangingPunct="0">
        <a:spcBef>
          <a:spcPct val="20000"/>
        </a:spcBef>
        <a:spcAft>
          <a:spcPct val="0"/>
        </a:spcAft>
        <a:buClr>
          <a:srgbClr val="811E0D"/>
        </a:buClr>
        <a:buFont typeface="Times" pitchFamily="18" charset="0"/>
        <a:buChar char="•"/>
        <a:defRPr>
          <a:solidFill>
            <a:schemeClr val="tx1"/>
          </a:solidFill>
          <a:latin typeface="+mn-lt"/>
        </a:defRPr>
      </a:lvl4pPr>
      <a:lvl5pPr marL="2057400" indent="-228600" algn="l" rtl="0" eaLnBrk="0" fontAlgn="base" hangingPunct="0">
        <a:spcBef>
          <a:spcPct val="20000"/>
        </a:spcBef>
        <a:spcAft>
          <a:spcPct val="0"/>
        </a:spcAft>
        <a:buClr>
          <a:srgbClr val="811E0D"/>
        </a:buClr>
        <a:buFont typeface="Times" pitchFamily="18" charset="0"/>
        <a:buChar char="•"/>
        <a:defRPr sz="1600">
          <a:solidFill>
            <a:schemeClr val="tx1"/>
          </a:solidFill>
          <a:latin typeface="+mn-lt"/>
        </a:defRPr>
      </a:lvl5pPr>
      <a:lvl6pPr marL="2514600" indent="-228600" algn="l" rtl="0" fontAlgn="base">
        <a:spcBef>
          <a:spcPct val="20000"/>
        </a:spcBef>
        <a:spcAft>
          <a:spcPct val="0"/>
        </a:spcAft>
        <a:buClr>
          <a:srgbClr val="811E0D"/>
        </a:buClr>
        <a:buFont typeface="Times" pitchFamily="18" charset="0"/>
        <a:buChar char="•"/>
        <a:defRPr sz="1600">
          <a:solidFill>
            <a:schemeClr val="tx1"/>
          </a:solidFill>
          <a:latin typeface="+mn-lt"/>
        </a:defRPr>
      </a:lvl6pPr>
      <a:lvl7pPr marL="2971800" indent="-228600" algn="l" rtl="0" fontAlgn="base">
        <a:spcBef>
          <a:spcPct val="20000"/>
        </a:spcBef>
        <a:spcAft>
          <a:spcPct val="0"/>
        </a:spcAft>
        <a:buClr>
          <a:srgbClr val="811E0D"/>
        </a:buClr>
        <a:buFont typeface="Times" pitchFamily="18" charset="0"/>
        <a:buChar char="•"/>
        <a:defRPr sz="1600">
          <a:solidFill>
            <a:schemeClr val="tx1"/>
          </a:solidFill>
          <a:latin typeface="+mn-lt"/>
        </a:defRPr>
      </a:lvl7pPr>
      <a:lvl8pPr marL="3429000" indent="-228600" algn="l" rtl="0" fontAlgn="base">
        <a:spcBef>
          <a:spcPct val="20000"/>
        </a:spcBef>
        <a:spcAft>
          <a:spcPct val="0"/>
        </a:spcAft>
        <a:buClr>
          <a:srgbClr val="811E0D"/>
        </a:buClr>
        <a:buFont typeface="Times" pitchFamily="18" charset="0"/>
        <a:buChar char="•"/>
        <a:defRPr sz="1600">
          <a:solidFill>
            <a:schemeClr val="tx1"/>
          </a:solidFill>
          <a:latin typeface="+mn-lt"/>
        </a:defRPr>
      </a:lvl8pPr>
      <a:lvl9pPr marL="3886200" indent="-228600" algn="l" rtl="0" fontAlgn="base">
        <a:spcBef>
          <a:spcPct val="20000"/>
        </a:spcBef>
        <a:spcAft>
          <a:spcPct val="0"/>
        </a:spcAft>
        <a:buClr>
          <a:srgbClr val="811E0D"/>
        </a:buClr>
        <a:buFont typeface="Times" pitchFamily="18"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981200"/>
            <a:ext cx="7772400" cy="1600200"/>
          </a:xfrm>
        </p:spPr>
        <p:txBody>
          <a:bodyPr/>
          <a:lstStyle/>
          <a:p>
            <a:pPr eaLnBrk="1" hangingPunct="1"/>
            <a:r>
              <a:rPr lang="en-US" sz="2800" dirty="0" smtClean="0"/>
              <a:t>Predicting Prospective Learner Success &amp; Persistence at point of </a:t>
            </a:r>
            <a:r>
              <a:rPr lang="en-US" sz="2800" dirty="0" smtClean="0"/>
              <a:t>Inquiry                         (Learner Success Model)</a:t>
            </a:r>
            <a:r>
              <a:rPr lang="en-US" sz="2800" dirty="0" smtClean="0"/>
              <a:t/>
            </a:r>
            <a:br>
              <a:rPr lang="en-US" sz="2800" dirty="0" smtClean="0"/>
            </a:br>
            <a:r>
              <a:rPr lang="en-US" sz="1400" dirty="0" smtClean="0"/>
              <a:t>(Mar </a:t>
            </a:r>
            <a:r>
              <a:rPr lang="en-US" sz="1400" dirty="0" smtClean="0"/>
              <a:t>2013)</a:t>
            </a:r>
            <a:endParaRPr lang="en-US" sz="1800" dirty="0" smtClean="0"/>
          </a:p>
        </p:txBody>
      </p:sp>
      <p:sp>
        <p:nvSpPr>
          <p:cNvPr id="3075" name="Rectangle 3"/>
          <p:cNvSpPr>
            <a:spLocks noGrp="1" noChangeArrowheads="1"/>
          </p:cNvSpPr>
          <p:nvPr>
            <p:ph type="subTitle" idx="1"/>
          </p:nvPr>
        </p:nvSpPr>
        <p:spPr>
          <a:xfrm>
            <a:off x="1371600" y="3581400"/>
            <a:ext cx="6400800" cy="1143000"/>
          </a:xfrm>
        </p:spPr>
        <p:txBody>
          <a:bodyPr/>
          <a:lstStyle/>
          <a:p>
            <a:pPr eaLnBrk="1" hangingPunct="1"/>
            <a:r>
              <a:rPr lang="en-US" smtClean="0">
                <a:latin typeface="Arial" charset="0"/>
              </a:rPr>
              <a:t>Opoku Adu-Gyamfi</a:t>
            </a:r>
          </a:p>
          <a:p>
            <a:pPr eaLnBrk="1" hangingPunct="1"/>
            <a:r>
              <a:rPr lang="en-US" smtClean="0">
                <a:latin typeface="Arial" charset="0"/>
              </a:rPr>
              <a:t>Marketing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2600" smtClean="0"/>
              <a:t>Explore/Validate and Repair selected inputs</a:t>
            </a:r>
          </a:p>
        </p:txBody>
      </p:sp>
      <p:sp>
        <p:nvSpPr>
          <p:cNvPr id="107523" name="Rectangle 3"/>
          <p:cNvSpPr>
            <a:spLocks noGrp="1" noChangeArrowheads="1"/>
          </p:cNvSpPr>
          <p:nvPr>
            <p:ph type="body" idx="1"/>
          </p:nvPr>
        </p:nvSpPr>
        <p:spPr>
          <a:xfrm>
            <a:off x="381000" y="1066800"/>
            <a:ext cx="8382000" cy="1981200"/>
          </a:xfrm>
        </p:spPr>
        <p:txBody>
          <a:bodyPr/>
          <a:lstStyle/>
          <a:p>
            <a:pPr eaLnBrk="1" hangingPunct="1">
              <a:defRPr/>
            </a:pPr>
            <a:r>
              <a:rPr lang="en-US" sz="2000" dirty="0" smtClean="0"/>
              <a:t>This stage involved understanding  underlying distribution of each selected inputs for:-</a:t>
            </a:r>
          </a:p>
          <a:p>
            <a:pPr lvl="1" eaLnBrk="1" hangingPunct="1">
              <a:buFont typeface="Wingdings" pitchFamily="2" charset="2"/>
              <a:buChar char="ü"/>
              <a:defRPr/>
            </a:pPr>
            <a:r>
              <a:rPr lang="en-US" sz="1800" dirty="0" smtClean="0">
                <a:ea typeface="+mn-ea"/>
                <a:cs typeface="+mn-cs"/>
              </a:rPr>
              <a:t>Normality, uniformity and </a:t>
            </a:r>
            <a:r>
              <a:rPr lang="en-US" sz="1800" dirty="0" err="1" smtClean="0">
                <a:ea typeface="+mn-ea"/>
                <a:cs typeface="+mn-cs"/>
              </a:rPr>
              <a:t>skewness</a:t>
            </a:r>
            <a:r>
              <a:rPr lang="en-US" sz="1800" dirty="0" smtClean="0">
                <a:ea typeface="+mn-ea"/>
                <a:cs typeface="+mn-cs"/>
              </a:rPr>
              <a:t>, </a:t>
            </a:r>
          </a:p>
          <a:p>
            <a:pPr lvl="1" eaLnBrk="1" hangingPunct="1">
              <a:buFont typeface="Wingdings" pitchFamily="2" charset="2"/>
              <a:buChar char="ü"/>
              <a:defRPr/>
            </a:pPr>
            <a:r>
              <a:rPr lang="en-US" sz="1800" dirty="0" smtClean="0">
                <a:ea typeface="+mn-ea"/>
                <a:cs typeface="+mn-cs"/>
              </a:rPr>
              <a:t>Range or standard deviation of  inputs to detect outlying data points,</a:t>
            </a:r>
          </a:p>
          <a:p>
            <a:pPr lvl="1" eaLnBrk="1" hangingPunct="1">
              <a:buFont typeface="Wingdings" pitchFamily="2" charset="2"/>
              <a:buChar char="ü"/>
              <a:defRPr/>
            </a:pPr>
            <a:r>
              <a:rPr lang="en-US" sz="1800" dirty="0" smtClean="0">
                <a:ea typeface="+mn-ea"/>
                <a:cs typeface="+mn-cs"/>
              </a:rPr>
              <a:t>And finally the presence of missing data points. Certain modeling algorithms are very sensitive to these issues  e.g.. Regression and Neural Network . </a:t>
            </a:r>
            <a:endParaRPr lang="en-US" sz="1800" dirty="0" smtClean="0">
              <a:latin typeface="Arial" charset="0"/>
            </a:endParaRPr>
          </a:p>
        </p:txBody>
      </p:sp>
      <p:pic>
        <p:nvPicPr>
          <p:cNvPr id="12292" name="Picture 8"/>
          <p:cNvPicPr>
            <a:picLocks noChangeAspect="1" noChangeArrowheads="1"/>
          </p:cNvPicPr>
          <p:nvPr/>
        </p:nvPicPr>
        <p:blipFill>
          <a:blip r:embed="rId2" cstate="print"/>
          <a:srcRect/>
          <a:stretch>
            <a:fillRect/>
          </a:stretch>
        </p:blipFill>
        <p:spPr bwMode="auto">
          <a:xfrm>
            <a:off x="914400" y="3690938"/>
            <a:ext cx="3846513" cy="1905000"/>
          </a:xfrm>
          <a:prstGeom prst="rect">
            <a:avLst/>
          </a:prstGeom>
          <a:noFill/>
          <a:ln w="9525">
            <a:noFill/>
            <a:miter lim="800000"/>
            <a:headEnd/>
            <a:tailEnd/>
          </a:ln>
        </p:spPr>
      </p:pic>
      <p:pic>
        <p:nvPicPr>
          <p:cNvPr id="12293" name="Picture 9"/>
          <p:cNvPicPr>
            <a:picLocks noChangeAspect="1" noChangeArrowheads="1"/>
          </p:cNvPicPr>
          <p:nvPr/>
        </p:nvPicPr>
        <p:blipFill>
          <a:blip r:embed="rId3" cstate="print"/>
          <a:srcRect/>
          <a:stretch>
            <a:fillRect/>
          </a:stretch>
        </p:blipFill>
        <p:spPr bwMode="auto">
          <a:xfrm>
            <a:off x="4724400" y="3690938"/>
            <a:ext cx="3846513" cy="1905000"/>
          </a:xfrm>
          <a:prstGeom prst="rect">
            <a:avLst/>
          </a:prstGeom>
          <a:noFill/>
          <a:ln w="9525">
            <a:noFill/>
            <a:miter lim="800000"/>
            <a:headEnd/>
            <a:tailEnd/>
          </a:ln>
        </p:spPr>
      </p:pic>
      <p:sp>
        <p:nvSpPr>
          <p:cNvPr id="12294" name="TextBox 12"/>
          <p:cNvSpPr txBox="1">
            <a:spLocks noChangeArrowheads="1"/>
          </p:cNvSpPr>
          <p:nvPr/>
        </p:nvSpPr>
        <p:spPr bwMode="auto">
          <a:xfrm>
            <a:off x="762000" y="3124200"/>
            <a:ext cx="914400" cy="400050"/>
          </a:xfrm>
          <a:prstGeom prst="rect">
            <a:avLst/>
          </a:prstGeom>
          <a:noFill/>
          <a:ln w="9525">
            <a:noFill/>
            <a:miter lim="800000"/>
            <a:headEnd/>
            <a:tailEnd/>
          </a:ln>
        </p:spPr>
        <p:txBody>
          <a:bodyPr>
            <a:spAutoFit/>
          </a:bodyPr>
          <a:lstStyle/>
          <a:p>
            <a:pPr algn="ctr"/>
            <a:r>
              <a:rPr lang="en-US" sz="1000" b="1"/>
              <a:t>Missing data points</a:t>
            </a:r>
          </a:p>
        </p:txBody>
      </p:sp>
      <p:sp>
        <p:nvSpPr>
          <p:cNvPr id="12295" name="TextBox 13"/>
          <p:cNvSpPr txBox="1">
            <a:spLocks noChangeArrowheads="1"/>
          </p:cNvSpPr>
          <p:nvPr/>
        </p:nvSpPr>
        <p:spPr bwMode="auto">
          <a:xfrm>
            <a:off x="3581400" y="3048000"/>
            <a:ext cx="1066800" cy="400050"/>
          </a:xfrm>
          <a:prstGeom prst="rect">
            <a:avLst/>
          </a:prstGeom>
          <a:noFill/>
          <a:ln w="9525">
            <a:noFill/>
            <a:miter lim="800000"/>
            <a:headEnd/>
            <a:tailEnd/>
          </a:ln>
        </p:spPr>
        <p:txBody>
          <a:bodyPr>
            <a:spAutoFit/>
          </a:bodyPr>
          <a:lstStyle/>
          <a:p>
            <a:pPr algn="ctr"/>
            <a:r>
              <a:rPr lang="en-US" sz="1000" b="1"/>
              <a:t>Outlying data points</a:t>
            </a:r>
          </a:p>
        </p:txBody>
      </p:sp>
      <p:sp>
        <p:nvSpPr>
          <p:cNvPr id="15" name="TextBox 14"/>
          <p:cNvSpPr txBox="1"/>
          <p:nvPr/>
        </p:nvSpPr>
        <p:spPr>
          <a:xfrm>
            <a:off x="2209800" y="3124200"/>
            <a:ext cx="1295400" cy="415925"/>
          </a:xfrm>
          <a:prstGeom prst="rect">
            <a:avLst/>
          </a:prstGeom>
          <a:noFill/>
        </p:spPr>
        <p:txBody>
          <a:bodyPr>
            <a:spAutoFit/>
          </a:bodyPr>
          <a:lstStyle/>
          <a:p>
            <a:pPr algn="ctr">
              <a:defRPr/>
            </a:pPr>
            <a:r>
              <a:rPr lang="en-US" sz="1050" b="1" dirty="0"/>
              <a:t>Right skewed distribution</a:t>
            </a:r>
          </a:p>
        </p:txBody>
      </p:sp>
      <p:cxnSp>
        <p:nvCxnSpPr>
          <p:cNvPr id="12297" name="Straight Arrow Connector 16"/>
          <p:cNvCxnSpPr>
            <a:cxnSpLocks noChangeShapeType="1"/>
            <a:stCxn id="12294" idx="2"/>
          </p:cNvCxnSpPr>
          <p:nvPr/>
        </p:nvCxnSpPr>
        <p:spPr bwMode="auto">
          <a:xfrm>
            <a:off x="1219200" y="3524250"/>
            <a:ext cx="304800" cy="1581150"/>
          </a:xfrm>
          <a:prstGeom prst="straightConnector1">
            <a:avLst/>
          </a:prstGeom>
          <a:noFill/>
          <a:ln w="9525" algn="ctr">
            <a:solidFill>
              <a:schemeClr val="tx1"/>
            </a:solidFill>
            <a:round/>
            <a:headEnd/>
            <a:tailEnd type="arrow" w="med" len="med"/>
          </a:ln>
        </p:spPr>
      </p:cxnSp>
      <p:cxnSp>
        <p:nvCxnSpPr>
          <p:cNvPr id="12298" name="Straight Arrow Connector 18"/>
          <p:cNvCxnSpPr>
            <a:cxnSpLocks noChangeShapeType="1"/>
          </p:cNvCxnSpPr>
          <p:nvPr/>
        </p:nvCxnSpPr>
        <p:spPr bwMode="auto">
          <a:xfrm flipH="1">
            <a:off x="2514600" y="3690938"/>
            <a:ext cx="323850" cy="762000"/>
          </a:xfrm>
          <a:prstGeom prst="straightConnector1">
            <a:avLst/>
          </a:prstGeom>
          <a:noFill/>
          <a:ln w="9525" algn="ctr">
            <a:solidFill>
              <a:schemeClr val="tx1"/>
            </a:solidFill>
            <a:round/>
            <a:headEnd/>
            <a:tailEnd type="arrow" w="med" len="med"/>
          </a:ln>
        </p:spPr>
      </p:cxnSp>
      <p:cxnSp>
        <p:nvCxnSpPr>
          <p:cNvPr id="12299" name="Straight Arrow Connector 20"/>
          <p:cNvCxnSpPr>
            <a:cxnSpLocks noChangeShapeType="1"/>
            <a:stCxn id="12295" idx="2"/>
            <a:endCxn id="12295" idx="2"/>
          </p:cNvCxnSpPr>
          <p:nvPr/>
        </p:nvCxnSpPr>
        <p:spPr bwMode="auto">
          <a:xfrm>
            <a:off x="4114800" y="3448050"/>
            <a:ext cx="0" cy="0"/>
          </a:xfrm>
          <a:prstGeom prst="straightConnector1">
            <a:avLst/>
          </a:prstGeom>
          <a:noFill/>
          <a:ln w="9525" algn="ctr">
            <a:solidFill>
              <a:schemeClr val="tx1"/>
            </a:solidFill>
            <a:round/>
            <a:headEnd/>
            <a:tailEnd type="arrow" w="med" len="med"/>
          </a:ln>
        </p:spPr>
      </p:cxnSp>
      <p:cxnSp>
        <p:nvCxnSpPr>
          <p:cNvPr id="12300" name="Straight Arrow Connector 25"/>
          <p:cNvCxnSpPr>
            <a:cxnSpLocks noChangeShapeType="1"/>
            <a:stCxn id="12295" idx="2"/>
          </p:cNvCxnSpPr>
          <p:nvPr/>
        </p:nvCxnSpPr>
        <p:spPr bwMode="auto">
          <a:xfrm>
            <a:off x="4114800" y="3448050"/>
            <a:ext cx="381000" cy="1733550"/>
          </a:xfrm>
          <a:prstGeom prst="straightConnector1">
            <a:avLst/>
          </a:prstGeom>
          <a:noFill/>
          <a:ln w="9525" algn="ctr">
            <a:solidFill>
              <a:schemeClr val="tx1"/>
            </a:solidFill>
            <a:round/>
            <a:headEnd/>
            <a:tailEnd type="arrow" w="med" len="med"/>
          </a:ln>
        </p:spPr>
      </p:cxnSp>
      <p:cxnSp>
        <p:nvCxnSpPr>
          <p:cNvPr id="12301" name="Straight Arrow Connector 27"/>
          <p:cNvCxnSpPr>
            <a:cxnSpLocks noChangeShapeType="1"/>
            <a:stCxn id="12295" idx="2"/>
          </p:cNvCxnSpPr>
          <p:nvPr/>
        </p:nvCxnSpPr>
        <p:spPr bwMode="auto">
          <a:xfrm flipH="1">
            <a:off x="3733800" y="3448050"/>
            <a:ext cx="381000" cy="1733550"/>
          </a:xfrm>
          <a:prstGeom prst="straightConnector1">
            <a:avLst/>
          </a:prstGeom>
          <a:noFill/>
          <a:ln w="9525" algn="ctr">
            <a:solidFill>
              <a:schemeClr val="tx1"/>
            </a:solidFill>
            <a:round/>
            <a:headEnd/>
            <a:tailEnd type="arrow" w="med" len="med"/>
          </a:ln>
        </p:spPr>
      </p:cxnSp>
      <p:cxnSp>
        <p:nvCxnSpPr>
          <p:cNvPr id="12302" name="Straight Arrow Connector 29"/>
          <p:cNvCxnSpPr>
            <a:cxnSpLocks noChangeShapeType="1"/>
          </p:cNvCxnSpPr>
          <p:nvPr/>
        </p:nvCxnSpPr>
        <p:spPr bwMode="auto">
          <a:xfrm flipH="1">
            <a:off x="3048000" y="3505200"/>
            <a:ext cx="1066800" cy="1600200"/>
          </a:xfrm>
          <a:prstGeom prst="straightConnector1">
            <a:avLst/>
          </a:prstGeom>
          <a:noFill/>
          <a:ln w="9525" algn="ctr">
            <a:solidFill>
              <a:schemeClr val="tx1"/>
            </a:solidFill>
            <a:round/>
            <a:headEnd/>
            <a:tailEnd type="arrow" w="med" len="med"/>
          </a:ln>
        </p:spPr>
      </p:cxnSp>
      <p:sp>
        <p:nvSpPr>
          <p:cNvPr id="12303" name="TextBox 37"/>
          <p:cNvSpPr txBox="1">
            <a:spLocks noChangeArrowheads="1"/>
          </p:cNvSpPr>
          <p:nvPr/>
        </p:nvSpPr>
        <p:spPr bwMode="auto">
          <a:xfrm>
            <a:off x="1447800" y="5638800"/>
            <a:ext cx="3048000" cy="276225"/>
          </a:xfrm>
          <a:prstGeom prst="rect">
            <a:avLst/>
          </a:prstGeom>
          <a:noFill/>
          <a:ln w="9525">
            <a:noFill/>
            <a:miter lim="800000"/>
            <a:headEnd/>
            <a:tailEnd/>
          </a:ln>
        </p:spPr>
        <p:txBody>
          <a:bodyPr>
            <a:spAutoFit/>
          </a:bodyPr>
          <a:lstStyle/>
          <a:p>
            <a:pPr algn="ctr"/>
            <a:r>
              <a:rPr lang="en-US" sz="1200"/>
              <a:t>Before repairs</a:t>
            </a:r>
          </a:p>
        </p:txBody>
      </p:sp>
      <p:sp>
        <p:nvSpPr>
          <p:cNvPr id="12304" name="TextBox 38"/>
          <p:cNvSpPr txBox="1">
            <a:spLocks noChangeArrowheads="1"/>
          </p:cNvSpPr>
          <p:nvPr/>
        </p:nvSpPr>
        <p:spPr bwMode="auto">
          <a:xfrm>
            <a:off x="5257800" y="5638800"/>
            <a:ext cx="3048000" cy="276225"/>
          </a:xfrm>
          <a:prstGeom prst="rect">
            <a:avLst/>
          </a:prstGeom>
          <a:noFill/>
          <a:ln w="9525">
            <a:noFill/>
            <a:miter lim="800000"/>
            <a:headEnd/>
            <a:tailEnd/>
          </a:ln>
        </p:spPr>
        <p:txBody>
          <a:bodyPr>
            <a:spAutoFit/>
          </a:bodyPr>
          <a:lstStyle/>
          <a:p>
            <a:pPr algn="ctr"/>
            <a:r>
              <a:rPr lang="en-US" sz="1200"/>
              <a:t>After repairs and Transformation</a:t>
            </a:r>
          </a:p>
        </p:txBody>
      </p:sp>
      <p:sp>
        <p:nvSpPr>
          <p:cNvPr id="12305" name="TextBox 39"/>
          <p:cNvSpPr txBox="1">
            <a:spLocks noChangeArrowheads="1"/>
          </p:cNvSpPr>
          <p:nvPr/>
        </p:nvSpPr>
        <p:spPr bwMode="auto">
          <a:xfrm>
            <a:off x="5334000" y="2971800"/>
            <a:ext cx="2971800" cy="784830"/>
          </a:xfrm>
          <a:prstGeom prst="rect">
            <a:avLst/>
          </a:prstGeom>
          <a:noFill/>
          <a:ln w="9525">
            <a:noFill/>
            <a:miter lim="800000"/>
            <a:headEnd/>
            <a:tailEnd/>
          </a:ln>
        </p:spPr>
        <p:txBody>
          <a:bodyPr>
            <a:spAutoFit/>
          </a:bodyPr>
          <a:lstStyle/>
          <a:p>
            <a:pPr marL="228600" indent="-228600">
              <a:buFont typeface="Arial" charset="0"/>
              <a:buAutoNum type="arabicPeriod"/>
            </a:pPr>
            <a:r>
              <a:rPr lang="en-US" sz="900" b="1" dirty="0" smtClean="0"/>
              <a:t>Removed outliers three standard deviation from mean</a:t>
            </a:r>
          </a:p>
          <a:p>
            <a:pPr marL="228600" indent="-228600">
              <a:buFont typeface="Arial" charset="0"/>
              <a:buAutoNum type="arabicPeriod"/>
            </a:pPr>
            <a:r>
              <a:rPr lang="en-US" sz="900" b="1" dirty="0" smtClean="0"/>
              <a:t>Median </a:t>
            </a:r>
            <a:r>
              <a:rPr lang="en-US" sz="900" b="1" dirty="0"/>
              <a:t>imputation</a:t>
            </a:r>
          </a:p>
          <a:p>
            <a:pPr marL="228600" indent="-228600">
              <a:buFont typeface="Arial" charset="0"/>
              <a:buAutoNum type="arabicPeriod"/>
            </a:pPr>
            <a:r>
              <a:rPr lang="en-US" sz="900" b="1" dirty="0" smtClean="0"/>
              <a:t>Apply </a:t>
            </a:r>
            <a:r>
              <a:rPr lang="en-US" sz="900" b="1" dirty="0"/>
              <a:t>Log to base 10 transformation to normalize the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2600" smtClean="0"/>
              <a:t>Splitting Modeling Dataset</a:t>
            </a:r>
          </a:p>
        </p:txBody>
      </p:sp>
      <p:sp>
        <p:nvSpPr>
          <p:cNvPr id="108547" name="Rectangle 3"/>
          <p:cNvSpPr>
            <a:spLocks noGrp="1" noChangeArrowheads="1"/>
          </p:cNvSpPr>
          <p:nvPr>
            <p:ph type="body" idx="1"/>
          </p:nvPr>
        </p:nvSpPr>
        <p:spPr/>
        <p:txBody>
          <a:bodyPr/>
          <a:lstStyle/>
          <a:p>
            <a:pPr eaLnBrk="1" hangingPunct="1">
              <a:lnSpc>
                <a:spcPct val="80000"/>
              </a:lnSpc>
              <a:defRPr/>
            </a:pPr>
            <a:r>
              <a:rPr lang="en-US" sz="2000" dirty="0" smtClean="0"/>
              <a:t>Split the modeling dataset into two part:-</a:t>
            </a:r>
          </a:p>
          <a:p>
            <a:pPr lvl="1" eaLnBrk="1" hangingPunct="1">
              <a:buFont typeface="Wingdings" pitchFamily="2" charset="2"/>
              <a:buChar char="ü"/>
              <a:defRPr/>
            </a:pPr>
            <a:r>
              <a:rPr lang="en-US" sz="1800" dirty="0" smtClean="0">
                <a:ea typeface="+mn-ea"/>
                <a:cs typeface="+mn-cs"/>
              </a:rPr>
              <a:t>Training - </a:t>
            </a:r>
            <a:r>
              <a:rPr lang="en-US" sz="1800" dirty="0" smtClean="0"/>
              <a:t>This dataset is used to estimate the model’s parameters </a:t>
            </a:r>
            <a:endParaRPr lang="en-US" sz="1800" dirty="0" smtClean="0">
              <a:ea typeface="+mn-ea"/>
              <a:cs typeface="+mn-cs"/>
            </a:endParaRPr>
          </a:p>
          <a:p>
            <a:pPr lvl="1" eaLnBrk="1" hangingPunct="1">
              <a:buFont typeface="Wingdings" pitchFamily="2" charset="2"/>
              <a:buChar char="ü"/>
              <a:defRPr/>
            </a:pPr>
            <a:r>
              <a:rPr lang="en-US" sz="1800" dirty="0" smtClean="0">
                <a:ea typeface="+mn-ea"/>
                <a:cs typeface="+mn-cs"/>
              </a:rPr>
              <a:t>Validation  -  This is an independent dataset</a:t>
            </a:r>
            <a:r>
              <a:rPr lang="en-US" sz="1600" dirty="0" smtClean="0"/>
              <a:t> to test and calibrate the parameter estimate and also used to select the ultimate model using  fit statistics on the validation dataset.</a:t>
            </a:r>
          </a:p>
          <a:p>
            <a:pPr lvl="1" eaLnBrk="1" hangingPunct="1">
              <a:buFont typeface="Wingdings" pitchFamily="2" charset="2"/>
              <a:buChar char="ü"/>
              <a:defRPr/>
            </a:pPr>
            <a:r>
              <a:rPr lang="en-US" sz="1600" dirty="0" smtClean="0"/>
              <a:t> There should be little separation between the training estimates and the validation estimates. Huge separation is an indication of model over fitting</a:t>
            </a:r>
            <a:endParaRPr lang="en-US" sz="1600" b="1" dirty="0" smtClean="0">
              <a:latin typeface="Arial" charset="0"/>
            </a:endParaRPr>
          </a:p>
        </p:txBody>
      </p:sp>
      <p:pic>
        <p:nvPicPr>
          <p:cNvPr id="13316" name="Picture 4" descr="C:\Documents and Settings\OAdugyamfi\Local Settings\Temporary Internet Files\Content.IE5\FZDLBR6F\MC900384034[1].wmf"/>
          <p:cNvPicPr>
            <a:picLocks noChangeAspect="1" noChangeArrowheads="1"/>
          </p:cNvPicPr>
          <p:nvPr/>
        </p:nvPicPr>
        <p:blipFill>
          <a:blip r:embed="rId2" cstate="print"/>
          <a:srcRect/>
          <a:stretch>
            <a:fillRect/>
          </a:stretch>
        </p:blipFill>
        <p:spPr bwMode="auto">
          <a:xfrm>
            <a:off x="3352800" y="3505200"/>
            <a:ext cx="1874838" cy="1809750"/>
          </a:xfrm>
          <a:prstGeom prst="rect">
            <a:avLst/>
          </a:prstGeom>
          <a:noFill/>
          <a:ln w="9525">
            <a:noFill/>
            <a:miter lim="800000"/>
            <a:headEnd/>
            <a:tailEnd/>
          </a:ln>
        </p:spPr>
      </p:pic>
      <p:sp>
        <p:nvSpPr>
          <p:cNvPr id="6" name="TextBox 5"/>
          <p:cNvSpPr txBox="1"/>
          <p:nvPr/>
        </p:nvSpPr>
        <p:spPr>
          <a:xfrm>
            <a:off x="762000" y="3276600"/>
            <a:ext cx="2438400" cy="253916"/>
          </a:xfrm>
          <a:prstGeom prst="rect">
            <a:avLst/>
          </a:prstGeom>
          <a:noFill/>
        </p:spPr>
        <p:txBody>
          <a:bodyPr wrap="square">
            <a:spAutoFit/>
          </a:bodyPr>
          <a:lstStyle/>
          <a:p>
            <a:pPr>
              <a:defRPr/>
            </a:pPr>
            <a:r>
              <a:rPr lang="en-US" sz="1050" dirty="0"/>
              <a:t>Validation  Sample </a:t>
            </a:r>
            <a:r>
              <a:rPr lang="en-US" sz="1050" dirty="0" smtClean="0"/>
              <a:t> in LSM ~ </a:t>
            </a:r>
            <a:r>
              <a:rPr lang="en-US" sz="1050" dirty="0"/>
              <a:t>45%</a:t>
            </a:r>
          </a:p>
        </p:txBody>
      </p:sp>
      <p:sp>
        <p:nvSpPr>
          <p:cNvPr id="7" name="TextBox 6"/>
          <p:cNvSpPr txBox="1"/>
          <p:nvPr/>
        </p:nvSpPr>
        <p:spPr>
          <a:xfrm>
            <a:off x="5867400" y="3352800"/>
            <a:ext cx="2057400" cy="254000"/>
          </a:xfrm>
          <a:prstGeom prst="rect">
            <a:avLst/>
          </a:prstGeom>
          <a:noFill/>
        </p:spPr>
        <p:txBody>
          <a:bodyPr>
            <a:spAutoFit/>
          </a:bodyPr>
          <a:lstStyle/>
          <a:p>
            <a:pPr>
              <a:defRPr/>
            </a:pPr>
            <a:r>
              <a:rPr lang="en-US" sz="1050" dirty="0"/>
              <a:t>Training </a:t>
            </a:r>
            <a:r>
              <a:rPr lang="en-US" sz="1050" dirty="0" smtClean="0"/>
              <a:t>Sample in LSM  55%</a:t>
            </a:r>
            <a:endParaRPr lang="en-US" sz="1050" dirty="0"/>
          </a:p>
        </p:txBody>
      </p:sp>
      <p:cxnSp>
        <p:nvCxnSpPr>
          <p:cNvPr id="13319" name="Straight Arrow Connector 8"/>
          <p:cNvCxnSpPr>
            <a:cxnSpLocks noChangeShapeType="1"/>
          </p:cNvCxnSpPr>
          <p:nvPr/>
        </p:nvCxnSpPr>
        <p:spPr bwMode="auto">
          <a:xfrm>
            <a:off x="1905000" y="3505200"/>
            <a:ext cx="1600200" cy="381000"/>
          </a:xfrm>
          <a:prstGeom prst="straightConnector1">
            <a:avLst/>
          </a:prstGeom>
          <a:noFill/>
          <a:ln w="9525" algn="ctr">
            <a:solidFill>
              <a:schemeClr val="tx1"/>
            </a:solidFill>
            <a:round/>
            <a:headEnd/>
            <a:tailEnd type="arrow" w="med" len="med"/>
          </a:ln>
        </p:spPr>
      </p:cxnSp>
      <p:cxnSp>
        <p:nvCxnSpPr>
          <p:cNvPr id="13320" name="Straight Arrow Connector 10"/>
          <p:cNvCxnSpPr>
            <a:cxnSpLocks noChangeShapeType="1"/>
          </p:cNvCxnSpPr>
          <p:nvPr/>
        </p:nvCxnSpPr>
        <p:spPr bwMode="auto">
          <a:xfrm flipH="1">
            <a:off x="5227638" y="3581400"/>
            <a:ext cx="1096962" cy="828675"/>
          </a:xfrm>
          <a:prstGeom prst="straightConnector1">
            <a:avLst/>
          </a:prstGeom>
          <a:noFill/>
          <a:ln w="9525" algn="ctr">
            <a:solidFill>
              <a:schemeClr val="tx1"/>
            </a:solidFill>
            <a:round/>
            <a:headEnd/>
            <a:tailEnd type="arrow"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800" dirty="0" smtClean="0"/>
              <a:t>Applying the appropriate modeling method</a:t>
            </a:r>
          </a:p>
        </p:txBody>
      </p:sp>
      <p:sp>
        <p:nvSpPr>
          <p:cNvPr id="100355" name="Rectangle 3"/>
          <p:cNvSpPr>
            <a:spLocks noGrp="1" noChangeArrowheads="1"/>
          </p:cNvSpPr>
          <p:nvPr>
            <p:ph type="body" idx="1"/>
          </p:nvPr>
        </p:nvSpPr>
        <p:spPr>
          <a:xfrm>
            <a:off x="381000" y="1066800"/>
            <a:ext cx="8382000" cy="4876800"/>
          </a:xfrm>
        </p:spPr>
        <p:txBody>
          <a:bodyPr/>
          <a:lstStyle/>
          <a:p>
            <a:pPr eaLnBrk="1" hangingPunct="1">
              <a:defRPr/>
            </a:pPr>
            <a:r>
              <a:rPr lang="en-US" sz="1800" dirty="0" smtClean="0"/>
              <a:t>I explored two modeling methods in the LSM  :-</a:t>
            </a:r>
          </a:p>
          <a:p>
            <a:pPr lvl="1" eaLnBrk="1" hangingPunct="1">
              <a:buFont typeface="Wingdings" pitchFamily="2" charset="2"/>
              <a:buChar char="ü"/>
              <a:defRPr/>
            </a:pPr>
            <a:r>
              <a:rPr lang="en-US" sz="1600" dirty="0" smtClean="0">
                <a:ea typeface="+mn-ea"/>
                <a:cs typeface="+mn-cs"/>
              </a:rPr>
              <a:t>Decision Tree Model – Produces prediction rules , e.g.</a:t>
            </a:r>
          </a:p>
          <a:p>
            <a:pPr lvl="1" eaLnBrk="1" hangingPunct="1">
              <a:buNone/>
              <a:defRPr/>
            </a:pPr>
            <a:r>
              <a:rPr lang="en-US" sz="1600" dirty="0" smtClean="0">
                <a:ea typeface="+mn-ea"/>
                <a:cs typeface="+mn-cs"/>
              </a:rPr>
              <a:t>*------------------------------------------------------------*</a:t>
            </a:r>
          </a:p>
          <a:p>
            <a:pPr lvl="1" eaLnBrk="1" hangingPunct="1">
              <a:buNone/>
              <a:defRPr/>
            </a:pPr>
            <a:r>
              <a:rPr lang="en-US" sz="1600" dirty="0" smtClean="0">
                <a:ea typeface="+mn-ea"/>
                <a:cs typeface="+mn-cs"/>
              </a:rPr>
              <a:t> Node = 5</a:t>
            </a:r>
          </a:p>
          <a:p>
            <a:pPr lvl="1" eaLnBrk="1" hangingPunct="1">
              <a:buNone/>
              <a:defRPr/>
            </a:pPr>
            <a:r>
              <a:rPr lang="en-US" sz="1600" dirty="0" smtClean="0">
                <a:ea typeface="+mn-ea"/>
                <a:cs typeface="+mn-cs"/>
              </a:rPr>
              <a:t>*------------------------------------------------------------*</a:t>
            </a:r>
          </a:p>
          <a:p>
            <a:pPr lvl="1" eaLnBrk="1" hangingPunct="1">
              <a:buNone/>
              <a:defRPr/>
            </a:pPr>
            <a:r>
              <a:rPr lang="en-US" sz="1600" dirty="0" smtClean="0">
                <a:ea typeface="+mn-ea"/>
                <a:cs typeface="+mn-cs"/>
              </a:rPr>
              <a:t>if Replacement: Bad Versus Good Credit &lt; 961.5 or MISSING</a:t>
            </a:r>
          </a:p>
          <a:p>
            <a:pPr lvl="1" eaLnBrk="1" hangingPunct="1">
              <a:buNone/>
              <a:defRPr/>
            </a:pPr>
            <a:r>
              <a:rPr lang="en-US" sz="1600" dirty="0" smtClean="0">
                <a:ea typeface="+mn-ea"/>
                <a:cs typeface="+mn-cs"/>
              </a:rPr>
              <a:t>AND Replacement: AVG TRD AVG MAXDEL 60 IN 24M &gt;= 6.5 or MISSING</a:t>
            </a:r>
          </a:p>
          <a:p>
            <a:pPr lvl="1" eaLnBrk="1" hangingPunct="1">
              <a:buNone/>
              <a:defRPr/>
            </a:pPr>
            <a:r>
              <a:rPr lang="en-US" sz="1600" dirty="0" smtClean="0">
                <a:ea typeface="+mn-ea"/>
                <a:cs typeface="+mn-cs"/>
              </a:rPr>
              <a:t>then </a:t>
            </a:r>
          </a:p>
          <a:p>
            <a:pPr lvl="1" eaLnBrk="1" hangingPunct="1">
              <a:buNone/>
              <a:defRPr/>
            </a:pPr>
            <a:r>
              <a:rPr lang="en-US" sz="1600" dirty="0" smtClean="0">
                <a:ea typeface="+mn-ea"/>
                <a:cs typeface="+mn-cs"/>
              </a:rPr>
              <a:t> Tree Node Identifier   = 5</a:t>
            </a:r>
          </a:p>
          <a:p>
            <a:pPr lvl="1" eaLnBrk="1" hangingPunct="1">
              <a:buNone/>
              <a:defRPr/>
            </a:pPr>
            <a:r>
              <a:rPr lang="en-US" sz="1600" dirty="0" smtClean="0">
                <a:ea typeface="+mn-ea"/>
                <a:cs typeface="+mn-cs"/>
              </a:rPr>
              <a:t> Number of Observations = 924</a:t>
            </a:r>
          </a:p>
          <a:p>
            <a:pPr lvl="1" eaLnBrk="1" hangingPunct="1">
              <a:buNone/>
              <a:defRPr/>
            </a:pPr>
            <a:r>
              <a:rPr lang="en-US" sz="1600" dirty="0" smtClean="0">
                <a:ea typeface="+mn-ea"/>
                <a:cs typeface="+mn-cs"/>
              </a:rPr>
              <a:t> Predicted: </a:t>
            </a:r>
            <a:r>
              <a:rPr lang="en-US" sz="1600" dirty="0" err="1" smtClean="0">
                <a:ea typeface="+mn-ea"/>
                <a:cs typeface="+mn-cs"/>
              </a:rPr>
              <a:t>dep_var</a:t>
            </a:r>
            <a:r>
              <a:rPr lang="en-US" sz="1600" dirty="0" smtClean="0">
                <a:ea typeface="+mn-ea"/>
                <a:cs typeface="+mn-cs"/>
              </a:rPr>
              <a:t>=0  = 0.45</a:t>
            </a:r>
          </a:p>
          <a:p>
            <a:pPr lvl="1" eaLnBrk="1" hangingPunct="1">
              <a:buNone/>
              <a:defRPr/>
            </a:pPr>
            <a:r>
              <a:rPr lang="en-US" sz="1600" dirty="0" smtClean="0">
                <a:ea typeface="+mn-ea"/>
                <a:cs typeface="+mn-cs"/>
              </a:rPr>
              <a:t> Predicted: </a:t>
            </a:r>
            <a:r>
              <a:rPr lang="en-US" sz="1600" dirty="0" err="1" smtClean="0">
                <a:ea typeface="+mn-ea"/>
                <a:cs typeface="+mn-cs"/>
              </a:rPr>
              <a:t>dep_var</a:t>
            </a:r>
            <a:r>
              <a:rPr lang="en-US" sz="1600" dirty="0" smtClean="0">
                <a:ea typeface="+mn-ea"/>
                <a:cs typeface="+mn-cs"/>
              </a:rPr>
              <a:t>=1  = 0.55</a:t>
            </a:r>
          </a:p>
          <a:p>
            <a:pPr lvl="1" eaLnBrk="1" hangingPunct="1">
              <a:lnSpc>
                <a:spcPct val="80000"/>
              </a:lnSpc>
              <a:buFont typeface="Wingdings" pitchFamily="2" charset="2"/>
              <a:buChar char="ü"/>
              <a:defRPr/>
            </a:pPr>
            <a:endParaRPr lang="en-US" sz="1600" dirty="0" smtClean="0">
              <a:ea typeface="+mn-ea"/>
              <a:cs typeface="+mn-cs"/>
            </a:endParaRPr>
          </a:p>
          <a:p>
            <a:pPr lvl="1" eaLnBrk="1" hangingPunct="1">
              <a:lnSpc>
                <a:spcPct val="80000"/>
              </a:lnSpc>
              <a:buFont typeface="Wingdings" pitchFamily="2" charset="2"/>
              <a:buChar char="ü"/>
              <a:defRPr/>
            </a:pPr>
            <a:r>
              <a:rPr lang="en-US" sz="1600" dirty="0" smtClean="0">
                <a:latin typeface="Arial" charset="0"/>
                <a:ea typeface="+mn-ea"/>
                <a:cs typeface="+mn-cs"/>
              </a:rPr>
              <a:t>Logistic Regression Model</a:t>
            </a:r>
            <a:endParaRPr lang="en-US" sz="1800" dirty="0" smtClean="0">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800" dirty="0" smtClean="0"/>
              <a:t>Cont’d Applying the appropriate modeling method</a:t>
            </a:r>
          </a:p>
        </p:txBody>
      </p:sp>
      <p:sp>
        <p:nvSpPr>
          <p:cNvPr id="100355" name="Rectangle 3"/>
          <p:cNvSpPr>
            <a:spLocks noGrp="1" noChangeArrowheads="1"/>
          </p:cNvSpPr>
          <p:nvPr>
            <p:ph type="body" idx="1"/>
          </p:nvPr>
        </p:nvSpPr>
        <p:spPr>
          <a:xfrm>
            <a:off x="381000" y="1066800"/>
            <a:ext cx="8382000" cy="4876800"/>
          </a:xfrm>
        </p:spPr>
        <p:txBody>
          <a:bodyPr/>
          <a:lstStyle/>
          <a:p>
            <a:pPr eaLnBrk="1" hangingPunct="1">
              <a:lnSpc>
                <a:spcPct val="80000"/>
              </a:lnSpc>
              <a:defRPr/>
            </a:pPr>
            <a:endParaRPr lang="en-US" sz="1800" dirty="0" smtClean="0">
              <a:latin typeface="Arial" charset="0"/>
            </a:endParaRPr>
          </a:p>
        </p:txBody>
      </p:sp>
      <p:pic>
        <p:nvPicPr>
          <p:cNvPr id="26626" name="Picture 2"/>
          <p:cNvPicPr>
            <a:picLocks noChangeAspect="1" noChangeArrowheads="1"/>
          </p:cNvPicPr>
          <p:nvPr/>
        </p:nvPicPr>
        <p:blipFill>
          <a:blip r:embed="rId2" cstate="print"/>
          <a:srcRect/>
          <a:stretch>
            <a:fillRect/>
          </a:stretch>
        </p:blipFill>
        <p:spPr bwMode="auto">
          <a:xfrm>
            <a:off x="-2286000" y="-990600"/>
            <a:ext cx="13258800" cy="85725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800" dirty="0" smtClean="0"/>
              <a:t>Cont’d Applying the appropriate modeling method</a:t>
            </a:r>
          </a:p>
        </p:txBody>
      </p:sp>
      <p:sp>
        <p:nvSpPr>
          <p:cNvPr id="100355" name="Rectangle 3"/>
          <p:cNvSpPr>
            <a:spLocks noGrp="1" noChangeArrowheads="1"/>
          </p:cNvSpPr>
          <p:nvPr>
            <p:ph type="body" idx="1"/>
          </p:nvPr>
        </p:nvSpPr>
        <p:spPr>
          <a:xfrm>
            <a:off x="381000" y="1066800"/>
            <a:ext cx="8382000" cy="914400"/>
          </a:xfrm>
        </p:spPr>
        <p:txBody>
          <a:bodyPr/>
          <a:lstStyle/>
          <a:p>
            <a:pPr lvl="1" eaLnBrk="1" hangingPunct="1">
              <a:lnSpc>
                <a:spcPct val="150000"/>
              </a:lnSpc>
              <a:buFont typeface="Wingdings" pitchFamily="2" charset="2"/>
              <a:buChar char="ü"/>
              <a:defRPr/>
            </a:pPr>
            <a:r>
              <a:rPr lang="en-US" sz="1600" dirty="0" smtClean="0">
                <a:latin typeface="Arial" charset="0"/>
                <a:ea typeface="+mn-ea"/>
                <a:cs typeface="+mn-cs"/>
              </a:rPr>
              <a:t>Logistic Regression Model :- Produces a prediction formula</a:t>
            </a:r>
          </a:p>
          <a:p>
            <a:pPr lvl="1" eaLnBrk="1" hangingPunct="1">
              <a:lnSpc>
                <a:spcPct val="150000"/>
              </a:lnSpc>
              <a:buFont typeface="Wingdings" pitchFamily="2" charset="2"/>
              <a:buChar char="ü"/>
              <a:defRPr/>
            </a:pPr>
            <a:r>
              <a:rPr lang="en-US" sz="1600" dirty="0" smtClean="0">
                <a:latin typeface="Arial" charset="0"/>
                <a:ea typeface="+mn-ea"/>
                <a:cs typeface="+mn-cs"/>
              </a:rPr>
              <a:t>E.g.. Prediction Estimate =W + W1</a:t>
            </a:r>
            <a:r>
              <a:rPr lang="en-US" sz="1100" dirty="0" smtClean="0">
                <a:latin typeface="Arial" charset="0"/>
                <a:ea typeface="+mn-ea"/>
                <a:cs typeface="+mn-cs"/>
              </a:rPr>
              <a:t>X1</a:t>
            </a:r>
            <a:r>
              <a:rPr lang="en-US" sz="1600" dirty="0" smtClean="0">
                <a:latin typeface="Arial" charset="0"/>
                <a:ea typeface="+mn-ea"/>
                <a:cs typeface="+mn-cs"/>
              </a:rPr>
              <a:t> +W2</a:t>
            </a:r>
            <a:r>
              <a:rPr lang="en-US" sz="1100" dirty="0" smtClean="0">
                <a:latin typeface="Arial" charset="0"/>
                <a:ea typeface="+mn-ea"/>
                <a:cs typeface="+mn-cs"/>
              </a:rPr>
              <a:t>X2 + etc………..</a:t>
            </a:r>
          </a:p>
          <a:p>
            <a:pPr lvl="1" eaLnBrk="1" hangingPunct="1">
              <a:lnSpc>
                <a:spcPct val="150000"/>
              </a:lnSpc>
              <a:buFont typeface="Wingdings" pitchFamily="2" charset="2"/>
              <a:buChar char="ü"/>
              <a:defRPr/>
            </a:pPr>
            <a:endParaRPr lang="en-US" sz="1100" dirty="0" smtClean="0">
              <a:latin typeface="Arial" charset="0"/>
              <a:ea typeface="+mn-ea"/>
              <a:cs typeface="+mn-cs"/>
            </a:endParaRPr>
          </a:p>
          <a:p>
            <a:pPr lvl="1" eaLnBrk="1" hangingPunct="1">
              <a:lnSpc>
                <a:spcPct val="80000"/>
              </a:lnSpc>
              <a:buFont typeface="Wingdings" pitchFamily="2" charset="2"/>
              <a:buChar char="ü"/>
              <a:defRPr/>
            </a:pPr>
            <a:endParaRPr lang="en-US" sz="1800" dirty="0" smtClean="0">
              <a:latin typeface="Arial" charset="0"/>
            </a:endParaRPr>
          </a:p>
        </p:txBody>
      </p:sp>
      <p:sp>
        <p:nvSpPr>
          <p:cNvPr id="5" name="TextBox 4"/>
          <p:cNvSpPr txBox="1"/>
          <p:nvPr/>
        </p:nvSpPr>
        <p:spPr>
          <a:xfrm>
            <a:off x="2819400" y="2438400"/>
            <a:ext cx="1066800" cy="338554"/>
          </a:xfrm>
          <a:prstGeom prst="rect">
            <a:avLst/>
          </a:prstGeom>
          <a:noFill/>
        </p:spPr>
        <p:txBody>
          <a:bodyPr wrap="square" rtlCol="0">
            <a:spAutoFit/>
          </a:bodyPr>
          <a:lstStyle/>
          <a:p>
            <a:r>
              <a:rPr lang="en-US" sz="1600" dirty="0" smtClean="0"/>
              <a:t>Intercept</a:t>
            </a:r>
            <a:endParaRPr lang="en-US" sz="1600" dirty="0"/>
          </a:p>
        </p:txBody>
      </p:sp>
      <p:sp>
        <p:nvSpPr>
          <p:cNvPr id="6" name="TextBox 5"/>
          <p:cNvSpPr txBox="1"/>
          <p:nvPr/>
        </p:nvSpPr>
        <p:spPr>
          <a:xfrm>
            <a:off x="3733800" y="2438400"/>
            <a:ext cx="1066800" cy="338554"/>
          </a:xfrm>
          <a:prstGeom prst="rect">
            <a:avLst/>
          </a:prstGeom>
          <a:noFill/>
        </p:spPr>
        <p:txBody>
          <a:bodyPr wrap="square" rtlCol="0">
            <a:spAutoFit/>
          </a:bodyPr>
          <a:lstStyle/>
          <a:p>
            <a:r>
              <a:rPr lang="en-US" sz="1600" dirty="0" smtClean="0"/>
              <a:t>weights</a:t>
            </a:r>
            <a:endParaRPr lang="en-US" sz="1600" dirty="0"/>
          </a:p>
        </p:txBody>
      </p:sp>
      <p:sp>
        <p:nvSpPr>
          <p:cNvPr id="7" name="TextBox 6"/>
          <p:cNvSpPr txBox="1"/>
          <p:nvPr/>
        </p:nvSpPr>
        <p:spPr>
          <a:xfrm>
            <a:off x="4876800" y="2438400"/>
            <a:ext cx="1066800" cy="338554"/>
          </a:xfrm>
          <a:prstGeom prst="rect">
            <a:avLst/>
          </a:prstGeom>
          <a:noFill/>
        </p:spPr>
        <p:txBody>
          <a:bodyPr wrap="square" rtlCol="0">
            <a:spAutoFit/>
          </a:bodyPr>
          <a:lstStyle/>
          <a:p>
            <a:r>
              <a:rPr lang="en-US" sz="1600" dirty="0" smtClean="0"/>
              <a:t>Inputs</a:t>
            </a:r>
            <a:endParaRPr lang="en-US" sz="1600" dirty="0"/>
          </a:p>
        </p:txBody>
      </p:sp>
      <p:cxnSp>
        <p:nvCxnSpPr>
          <p:cNvPr id="9" name="Straight Arrow Connector 8"/>
          <p:cNvCxnSpPr/>
          <p:nvPr/>
        </p:nvCxnSpPr>
        <p:spPr bwMode="auto">
          <a:xfrm flipV="1">
            <a:off x="3505200" y="1752600"/>
            <a:ext cx="152400" cy="838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flipH="1" flipV="1">
            <a:off x="4114800" y="1752600"/>
            <a:ext cx="228600" cy="838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H="1" flipV="1">
            <a:off x="4419600" y="1828800"/>
            <a:ext cx="914400" cy="762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Rectangle 18"/>
          <p:cNvSpPr/>
          <p:nvPr/>
        </p:nvSpPr>
        <p:spPr>
          <a:xfrm>
            <a:off x="1066800" y="2895600"/>
            <a:ext cx="7315200" cy="2862322"/>
          </a:xfrm>
          <a:prstGeom prst="rect">
            <a:avLst/>
          </a:prstGeom>
        </p:spPr>
        <p:txBody>
          <a:bodyPr wrap="square">
            <a:spAutoFit/>
          </a:bodyPr>
          <a:lstStyle/>
          <a:p>
            <a:r>
              <a:rPr lang="en-US" sz="1800" dirty="0" smtClean="0"/>
              <a:t>score=</a:t>
            </a:r>
          </a:p>
          <a:p>
            <a:r>
              <a:rPr lang="en-US" sz="1800" dirty="0" smtClean="0"/>
              <a:t> 1/(1+1/EXP(   -0.3061 +</a:t>
            </a:r>
          </a:p>
          <a:p>
            <a:r>
              <a:rPr lang="en-US" sz="1800" dirty="0" smtClean="0"/>
              <a:t>PCTL_IMP_REP_Zip3Hist_FCS  *0.27380087 +</a:t>
            </a:r>
          </a:p>
          <a:p>
            <a:r>
              <a:rPr lang="en-US" sz="1800" dirty="0" smtClean="0"/>
              <a:t>PCTL_IMP_REP_time_to_start_days * 2.14603878 +</a:t>
            </a:r>
          </a:p>
          <a:p>
            <a:r>
              <a:rPr lang="en-US" sz="1800" dirty="0" smtClean="0"/>
              <a:t>PCTL_IMP_REP_recent_Months_Since * 1.08856291 +</a:t>
            </a:r>
          </a:p>
          <a:p>
            <a:r>
              <a:rPr lang="en-US" sz="1800" dirty="0" smtClean="0"/>
              <a:t>PCTL_IMP_REP_bad_versus_good_cre * -0.28203980 +</a:t>
            </a:r>
          </a:p>
          <a:p>
            <a:r>
              <a:rPr lang="en-US" sz="1800" dirty="0" smtClean="0"/>
              <a:t>PCTL_IMP_REP_avg_mpmt_open_stu_r *  -0.29473888 +</a:t>
            </a:r>
          </a:p>
          <a:p>
            <a:r>
              <a:rPr lang="en-US" sz="1800" dirty="0" smtClean="0"/>
              <a:t>PCTL_IMP_REP_Age_at_inq  * 0.01516530 +</a:t>
            </a:r>
          </a:p>
          <a:p>
            <a:r>
              <a:rPr lang="en-US" sz="1800" dirty="0" smtClean="0"/>
              <a:t>PCTL_IMP_REP_avg_rtr_ever_90_  * 0.00001567 +</a:t>
            </a:r>
          </a:p>
          <a:p>
            <a:r>
              <a:rPr lang="en-US" sz="1800" dirty="0" smtClean="0"/>
              <a:t>));</a:t>
            </a:r>
            <a:endParaRPr lang="en-US" sz="1800" dirty="0"/>
          </a:p>
        </p:txBody>
      </p:sp>
      <p:cxnSp>
        <p:nvCxnSpPr>
          <p:cNvPr id="18" name="Straight Arrow Connector 17"/>
          <p:cNvCxnSpPr>
            <a:stCxn id="7" idx="0"/>
          </p:cNvCxnSpPr>
          <p:nvPr/>
        </p:nvCxnSpPr>
        <p:spPr bwMode="auto">
          <a:xfrm flipH="1" flipV="1">
            <a:off x="5105400" y="1828800"/>
            <a:ext cx="304800" cy="609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800" dirty="0" smtClean="0"/>
              <a:t>Cont’d Applying the appropriate modeling method</a:t>
            </a:r>
          </a:p>
        </p:txBody>
      </p:sp>
      <p:sp>
        <p:nvSpPr>
          <p:cNvPr id="100355" name="Rectangle 3"/>
          <p:cNvSpPr>
            <a:spLocks noGrp="1" noChangeArrowheads="1"/>
          </p:cNvSpPr>
          <p:nvPr>
            <p:ph type="body" idx="1"/>
          </p:nvPr>
        </p:nvSpPr>
        <p:spPr>
          <a:xfrm>
            <a:off x="381000" y="1066800"/>
            <a:ext cx="8382000" cy="457200"/>
          </a:xfrm>
        </p:spPr>
        <p:txBody>
          <a:bodyPr/>
          <a:lstStyle/>
          <a:p>
            <a:pPr lvl="1" eaLnBrk="1" hangingPunct="1">
              <a:lnSpc>
                <a:spcPct val="150000"/>
              </a:lnSpc>
              <a:buFont typeface="Wingdings" pitchFamily="2" charset="2"/>
              <a:buChar char="ü"/>
              <a:defRPr/>
            </a:pPr>
            <a:r>
              <a:rPr lang="en-US" sz="1600" dirty="0" smtClean="0">
                <a:latin typeface="Arial" charset="0"/>
                <a:ea typeface="+mn-ea"/>
                <a:cs typeface="+mn-cs"/>
              </a:rPr>
              <a:t>Logistic Regression Model with stepwise as variable selection criteria process</a:t>
            </a:r>
          </a:p>
          <a:p>
            <a:pPr lvl="1" eaLnBrk="1" hangingPunct="1">
              <a:lnSpc>
                <a:spcPct val="150000"/>
              </a:lnSpc>
              <a:buFont typeface="Wingdings" pitchFamily="2" charset="2"/>
              <a:buChar char="ü"/>
              <a:defRPr/>
            </a:pPr>
            <a:endParaRPr lang="en-US" sz="1100" dirty="0" smtClean="0">
              <a:latin typeface="Arial" charset="0"/>
              <a:ea typeface="+mn-ea"/>
              <a:cs typeface="+mn-cs"/>
            </a:endParaRPr>
          </a:p>
          <a:p>
            <a:pPr lvl="1" eaLnBrk="1" hangingPunct="1">
              <a:lnSpc>
                <a:spcPct val="80000"/>
              </a:lnSpc>
              <a:buFont typeface="Wingdings" pitchFamily="2" charset="2"/>
              <a:buChar char="ü"/>
              <a:defRPr/>
            </a:pPr>
            <a:endParaRPr lang="en-US" sz="1800" dirty="0" smtClean="0">
              <a:latin typeface="Arial" charset="0"/>
            </a:endParaRPr>
          </a:p>
        </p:txBody>
      </p:sp>
      <p:sp>
        <p:nvSpPr>
          <p:cNvPr id="20" name="Round Single Corner Rectangle 19"/>
          <p:cNvSpPr/>
          <p:nvPr/>
        </p:nvSpPr>
        <p:spPr bwMode="auto">
          <a:xfrm>
            <a:off x="3505200" y="1905000"/>
            <a:ext cx="1295400" cy="457200"/>
          </a:xfrm>
          <a:prstGeom prst="round1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Inputs</a:t>
            </a:r>
          </a:p>
        </p:txBody>
      </p:sp>
      <p:sp>
        <p:nvSpPr>
          <p:cNvPr id="21" name="Round Single Corner Rectangle 20"/>
          <p:cNvSpPr/>
          <p:nvPr/>
        </p:nvSpPr>
        <p:spPr bwMode="auto">
          <a:xfrm>
            <a:off x="4876800" y="2895600"/>
            <a:ext cx="1447800" cy="457200"/>
          </a:xfrm>
          <a:prstGeom prst="round1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Enter Input1</a:t>
            </a:r>
          </a:p>
        </p:txBody>
      </p:sp>
      <p:sp>
        <p:nvSpPr>
          <p:cNvPr id="22" name="Round Single Corner Rectangle 21"/>
          <p:cNvSpPr/>
          <p:nvPr/>
        </p:nvSpPr>
        <p:spPr bwMode="auto">
          <a:xfrm>
            <a:off x="2057400" y="2895600"/>
            <a:ext cx="1295400" cy="457200"/>
          </a:xfrm>
          <a:prstGeom prst="round1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Rejected</a:t>
            </a:r>
          </a:p>
        </p:txBody>
      </p:sp>
      <p:sp>
        <p:nvSpPr>
          <p:cNvPr id="23" name="Round Single Corner Rectangle 22"/>
          <p:cNvSpPr/>
          <p:nvPr/>
        </p:nvSpPr>
        <p:spPr bwMode="auto">
          <a:xfrm>
            <a:off x="6629400" y="2895600"/>
            <a:ext cx="1447800" cy="457200"/>
          </a:xfrm>
          <a:prstGeom prst="round1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Enter Input2</a:t>
            </a:r>
          </a:p>
        </p:txBody>
      </p:sp>
      <p:sp>
        <p:nvSpPr>
          <p:cNvPr id="24" name="Round Single Corner Rectangle 23"/>
          <p:cNvSpPr/>
          <p:nvPr/>
        </p:nvSpPr>
        <p:spPr bwMode="auto">
          <a:xfrm>
            <a:off x="5943600" y="4267200"/>
            <a:ext cx="1219200" cy="990600"/>
          </a:xfrm>
          <a:prstGeom prst="round1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Input1</a:t>
            </a:r>
            <a:r>
              <a:rPr kumimoji="0" lang="en-US" sz="1400" b="0" i="0" u="none" strike="noStrike" cap="none" normalizeH="0" dirty="0" smtClean="0">
                <a:ln>
                  <a:noFill/>
                </a:ln>
                <a:solidFill>
                  <a:schemeClr val="tx1"/>
                </a:solidFill>
                <a:effectLst/>
                <a:latin typeface="Arial" charset="0"/>
              </a:rPr>
              <a:t> stay or leave given input2 presence</a:t>
            </a:r>
            <a:endParaRPr kumimoji="0" lang="en-US" sz="1400" b="0" i="0" u="none" strike="noStrike" cap="none" normalizeH="0" baseline="0" dirty="0" smtClean="0">
              <a:ln>
                <a:noFill/>
              </a:ln>
              <a:solidFill>
                <a:schemeClr val="tx1"/>
              </a:solidFill>
              <a:effectLst/>
              <a:latin typeface="Arial" charset="0"/>
            </a:endParaRPr>
          </a:p>
        </p:txBody>
      </p:sp>
      <p:cxnSp>
        <p:nvCxnSpPr>
          <p:cNvPr id="26" name="Shape 25"/>
          <p:cNvCxnSpPr>
            <a:stCxn id="20" idx="3"/>
            <a:endCxn id="21" idx="0"/>
          </p:cNvCxnSpPr>
          <p:nvPr/>
        </p:nvCxnSpPr>
        <p:spPr bwMode="auto">
          <a:xfrm>
            <a:off x="4800600" y="2133600"/>
            <a:ext cx="800100" cy="76200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hape 27"/>
          <p:cNvCxnSpPr>
            <a:stCxn id="20" idx="1"/>
            <a:endCxn id="22" idx="0"/>
          </p:cNvCxnSpPr>
          <p:nvPr/>
        </p:nvCxnSpPr>
        <p:spPr bwMode="auto">
          <a:xfrm rot="10800000" flipV="1">
            <a:off x="2705100" y="2133600"/>
            <a:ext cx="800100" cy="76200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Elbow Connector 30"/>
          <p:cNvCxnSpPr>
            <a:stCxn id="21" idx="2"/>
          </p:cNvCxnSpPr>
          <p:nvPr/>
        </p:nvCxnSpPr>
        <p:spPr bwMode="auto">
          <a:xfrm rot="16200000" flipH="1">
            <a:off x="5600700" y="3352800"/>
            <a:ext cx="914400" cy="91440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hape 32"/>
          <p:cNvCxnSpPr>
            <a:endCxn id="24" idx="0"/>
          </p:cNvCxnSpPr>
          <p:nvPr/>
        </p:nvCxnSpPr>
        <p:spPr bwMode="auto">
          <a:xfrm rot="5400000">
            <a:off x="6496050" y="3409950"/>
            <a:ext cx="914400" cy="80010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37" name="TextBox 36"/>
          <p:cNvSpPr txBox="1"/>
          <p:nvPr/>
        </p:nvSpPr>
        <p:spPr>
          <a:xfrm>
            <a:off x="5638800" y="2286000"/>
            <a:ext cx="1981200" cy="523220"/>
          </a:xfrm>
          <a:prstGeom prst="rect">
            <a:avLst/>
          </a:prstGeom>
          <a:noFill/>
        </p:spPr>
        <p:txBody>
          <a:bodyPr wrap="square" rtlCol="0">
            <a:spAutoFit/>
          </a:bodyPr>
          <a:lstStyle/>
          <a:p>
            <a:r>
              <a:rPr lang="en-US" sz="1400" dirty="0" smtClean="0"/>
              <a:t>Yes: pass 95% entry Significance level test</a:t>
            </a:r>
            <a:endParaRPr lang="en-US" sz="1400" dirty="0"/>
          </a:p>
        </p:txBody>
      </p:sp>
      <p:sp>
        <p:nvSpPr>
          <p:cNvPr id="38" name="TextBox 37"/>
          <p:cNvSpPr txBox="1"/>
          <p:nvPr/>
        </p:nvSpPr>
        <p:spPr>
          <a:xfrm>
            <a:off x="838200" y="2286000"/>
            <a:ext cx="1905000" cy="523220"/>
          </a:xfrm>
          <a:prstGeom prst="rect">
            <a:avLst/>
          </a:prstGeom>
          <a:noFill/>
        </p:spPr>
        <p:txBody>
          <a:bodyPr wrap="square" rtlCol="0">
            <a:spAutoFit/>
          </a:bodyPr>
          <a:lstStyle/>
          <a:p>
            <a:r>
              <a:rPr lang="en-US" sz="1400" dirty="0" smtClean="0"/>
              <a:t>No: fails 95% entry significance level test</a:t>
            </a:r>
            <a:endParaRPr lang="en-US" sz="1400" dirty="0"/>
          </a:p>
        </p:txBody>
      </p:sp>
      <p:sp>
        <p:nvSpPr>
          <p:cNvPr id="43" name="TextBox 42"/>
          <p:cNvSpPr txBox="1"/>
          <p:nvPr/>
        </p:nvSpPr>
        <p:spPr>
          <a:xfrm>
            <a:off x="6781800" y="5486400"/>
            <a:ext cx="1981200" cy="738664"/>
          </a:xfrm>
          <a:prstGeom prst="rect">
            <a:avLst/>
          </a:prstGeom>
          <a:noFill/>
        </p:spPr>
        <p:txBody>
          <a:bodyPr wrap="square" rtlCol="0">
            <a:spAutoFit/>
          </a:bodyPr>
          <a:lstStyle/>
          <a:p>
            <a:r>
              <a:rPr lang="en-US" sz="1400" dirty="0" smtClean="0"/>
              <a:t>Stay: if passes 95% stay Significance level test</a:t>
            </a:r>
            <a:endParaRPr lang="en-US" sz="1400" dirty="0"/>
          </a:p>
        </p:txBody>
      </p:sp>
      <p:cxnSp>
        <p:nvCxnSpPr>
          <p:cNvPr id="47" name="Elbow Connector 46"/>
          <p:cNvCxnSpPr>
            <a:endCxn id="43" idx="0"/>
          </p:cNvCxnSpPr>
          <p:nvPr/>
        </p:nvCxnSpPr>
        <p:spPr bwMode="auto">
          <a:xfrm rot="16200000" flipH="1">
            <a:off x="7124700" y="4838700"/>
            <a:ext cx="685800" cy="609600"/>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800" dirty="0" smtClean="0"/>
              <a:t>Cont’d Applying the appropriate modeling method</a:t>
            </a:r>
          </a:p>
        </p:txBody>
      </p:sp>
      <p:sp>
        <p:nvSpPr>
          <p:cNvPr id="100355" name="Rectangle 3"/>
          <p:cNvSpPr>
            <a:spLocks noGrp="1" noChangeArrowheads="1"/>
          </p:cNvSpPr>
          <p:nvPr>
            <p:ph type="body" idx="1"/>
          </p:nvPr>
        </p:nvSpPr>
        <p:spPr>
          <a:xfrm>
            <a:off x="381000" y="1066800"/>
            <a:ext cx="8382000" cy="4724400"/>
          </a:xfrm>
        </p:spPr>
        <p:txBody>
          <a:bodyPr/>
          <a:lstStyle/>
          <a:p>
            <a:pPr lvl="1" eaLnBrk="1" hangingPunct="1">
              <a:lnSpc>
                <a:spcPct val="150000"/>
              </a:lnSpc>
              <a:buFont typeface="Arial" pitchFamily="34" charset="0"/>
              <a:buChar char="•"/>
              <a:defRPr/>
            </a:pPr>
            <a:r>
              <a:rPr lang="en-US" sz="1600" dirty="0" smtClean="0">
                <a:latin typeface="Arial" charset="0"/>
                <a:ea typeface="+mn-ea"/>
                <a:cs typeface="+mn-cs"/>
              </a:rPr>
              <a:t>Compare Fit Statistics of the two models</a:t>
            </a:r>
          </a:p>
          <a:p>
            <a:pPr lvl="2" eaLnBrk="1" hangingPunct="1">
              <a:lnSpc>
                <a:spcPct val="150000"/>
              </a:lnSpc>
              <a:buFont typeface="Wingdings" pitchFamily="2" charset="2"/>
              <a:buChar char="ü"/>
              <a:defRPr/>
            </a:pPr>
            <a:r>
              <a:rPr lang="en-US" sz="1400" dirty="0" smtClean="0">
                <a:latin typeface="Arial" charset="0"/>
                <a:ea typeface="+mn-ea"/>
                <a:cs typeface="+mn-cs"/>
              </a:rPr>
              <a:t>Logistic  Regression</a:t>
            </a:r>
          </a:p>
          <a:p>
            <a:pPr lvl="2" eaLnBrk="1" hangingPunct="1">
              <a:lnSpc>
                <a:spcPct val="150000"/>
              </a:lnSpc>
              <a:buFont typeface="Wingdings" pitchFamily="2" charset="2"/>
              <a:buChar char="ü"/>
              <a:defRPr/>
            </a:pPr>
            <a:r>
              <a:rPr lang="en-US" sz="1400" dirty="0" smtClean="0">
                <a:latin typeface="Arial" charset="0"/>
                <a:ea typeface="+mn-ea"/>
                <a:cs typeface="+mn-cs"/>
              </a:rPr>
              <a:t>Decision Tree</a:t>
            </a:r>
          </a:p>
          <a:p>
            <a:pPr lvl="1" eaLnBrk="1" hangingPunct="1">
              <a:lnSpc>
                <a:spcPct val="150000"/>
              </a:lnSpc>
              <a:buFont typeface="Arial" pitchFamily="34" charset="0"/>
              <a:buChar char="•"/>
              <a:defRPr/>
            </a:pPr>
            <a:r>
              <a:rPr lang="en-US" sz="1600" dirty="0" smtClean="0">
                <a:latin typeface="Arial" charset="0"/>
                <a:ea typeface="+mn-ea"/>
                <a:cs typeface="+mn-cs"/>
              </a:rPr>
              <a:t>Fit statistics a  statistical measure of model performance</a:t>
            </a:r>
          </a:p>
          <a:p>
            <a:pPr lvl="1" eaLnBrk="1" hangingPunct="1">
              <a:lnSpc>
                <a:spcPct val="150000"/>
              </a:lnSpc>
              <a:buFont typeface="Arial" pitchFamily="34" charset="0"/>
              <a:buChar char="•"/>
              <a:defRPr/>
            </a:pPr>
            <a:r>
              <a:rPr lang="en-US" sz="1600" dirty="0" smtClean="0">
                <a:latin typeface="Arial" charset="0"/>
                <a:ea typeface="+mn-ea"/>
                <a:cs typeface="+mn-cs"/>
              </a:rPr>
              <a:t>The  most popular Fit statistics in model selection </a:t>
            </a:r>
          </a:p>
          <a:p>
            <a:pPr lvl="2" eaLnBrk="1" hangingPunct="1">
              <a:lnSpc>
                <a:spcPct val="150000"/>
              </a:lnSpc>
              <a:buFont typeface="Wingdings" pitchFamily="2" charset="2"/>
              <a:buChar char="ü"/>
              <a:defRPr/>
            </a:pPr>
            <a:r>
              <a:rPr lang="en-US" sz="1600" dirty="0" smtClean="0">
                <a:latin typeface="Arial" charset="0"/>
                <a:ea typeface="+mn-ea"/>
                <a:cs typeface="+mn-cs"/>
              </a:rPr>
              <a:t>Misclassification rates :- the proportion of disagreement between prediction and outcome. Lower values are desirable.</a:t>
            </a:r>
          </a:p>
          <a:p>
            <a:pPr lvl="2" eaLnBrk="1" hangingPunct="1">
              <a:lnSpc>
                <a:spcPct val="150000"/>
              </a:lnSpc>
              <a:buFont typeface="Wingdings" pitchFamily="2" charset="2"/>
              <a:buChar char="ü"/>
              <a:defRPr/>
            </a:pPr>
            <a:r>
              <a:rPr lang="en-US" sz="1600" dirty="0" smtClean="0">
                <a:latin typeface="Arial" charset="0"/>
                <a:ea typeface="+mn-ea"/>
                <a:cs typeface="+mn-cs"/>
              </a:rPr>
              <a:t>Average Square error: Squared difference between predicted and actual outcome and average over all cases. Lower values are desirable</a:t>
            </a:r>
          </a:p>
          <a:p>
            <a:pPr lvl="1" eaLnBrk="1" hangingPunct="1">
              <a:lnSpc>
                <a:spcPct val="150000"/>
              </a:lnSpc>
              <a:buFont typeface="Arial" pitchFamily="34" charset="0"/>
              <a:buChar char="•"/>
              <a:defRPr/>
            </a:pPr>
            <a:r>
              <a:rPr lang="en-US" sz="1600" dirty="0" smtClean="0">
                <a:latin typeface="Arial" charset="0"/>
                <a:ea typeface="+mn-ea"/>
                <a:cs typeface="+mn-cs"/>
              </a:rPr>
              <a:t>Pick the model with the lowest Fit statistics to deploy</a:t>
            </a:r>
          </a:p>
          <a:p>
            <a:pPr lvl="2" eaLnBrk="1" hangingPunct="1">
              <a:lnSpc>
                <a:spcPct val="150000"/>
              </a:lnSpc>
              <a:buFont typeface="Wingdings" pitchFamily="2" charset="2"/>
              <a:buChar char="ü"/>
              <a:defRPr/>
            </a:pPr>
            <a:r>
              <a:rPr lang="en-US" sz="1400" dirty="0" smtClean="0">
                <a:latin typeface="Arial" charset="0"/>
                <a:ea typeface="+mn-ea"/>
                <a:cs typeface="+mn-cs"/>
              </a:rPr>
              <a:t>Logistic Regression won</a:t>
            </a:r>
          </a:p>
          <a:p>
            <a:pPr lvl="1" eaLnBrk="1" hangingPunct="1">
              <a:lnSpc>
                <a:spcPct val="80000"/>
              </a:lnSpc>
              <a:buFont typeface="Wingdings" pitchFamily="2" charset="2"/>
              <a:buChar char="ü"/>
              <a:defRPr/>
            </a:pPr>
            <a:endParaRPr lang="en-US" sz="1800" dirty="0" smtClean="0">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800" dirty="0" smtClean="0"/>
              <a:t>Model Results – Cumulative Lift Chart</a:t>
            </a:r>
          </a:p>
        </p:txBody>
      </p:sp>
      <p:sp>
        <p:nvSpPr>
          <p:cNvPr id="100355" name="Rectangle 3"/>
          <p:cNvSpPr>
            <a:spLocks noGrp="1" noChangeArrowheads="1"/>
          </p:cNvSpPr>
          <p:nvPr>
            <p:ph type="body" idx="1"/>
          </p:nvPr>
        </p:nvSpPr>
        <p:spPr>
          <a:xfrm>
            <a:off x="381000" y="4953000"/>
            <a:ext cx="8382000" cy="838200"/>
          </a:xfrm>
        </p:spPr>
        <p:txBody>
          <a:bodyPr/>
          <a:lstStyle/>
          <a:p>
            <a:pPr lvl="1" eaLnBrk="1" hangingPunct="1">
              <a:lnSpc>
                <a:spcPct val="80000"/>
              </a:lnSpc>
              <a:buFont typeface="Wingdings" pitchFamily="2" charset="2"/>
              <a:buChar char="ü"/>
              <a:defRPr/>
            </a:pPr>
            <a:r>
              <a:rPr lang="en-US" sz="1800" dirty="0" smtClean="0">
                <a:latin typeface="Arial" charset="0"/>
              </a:rPr>
              <a:t>The top 20% of cases have ~1.36 lifts. This means the proportion of  Learner success and persistence in this top 20% is about 36% more likely than a randomly selected 20%.</a:t>
            </a:r>
          </a:p>
        </p:txBody>
      </p:sp>
      <p:pic>
        <p:nvPicPr>
          <p:cNvPr id="45059" name="Picture 3"/>
          <p:cNvPicPr>
            <a:picLocks noChangeAspect="1" noChangeArrowheads="1"/>
          </p:cNvPicPr>
          <p:nvPr/>
        </p:nvPicPr>
        <p:blipFill>
          <a:blip r:embed="rId2" cstate="print"/>
          <a:srcRect/>
          <a:stretch>
            <a:fillRect/>
          </a:stretch>
        </p:blipFill>
        <p:spPr bwMode="auto">
          <a:xfrm>
            <a:off x="186267" y="1028700"/>
            <a:ext cx="8652933" cy="3708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400" dirty="0" smtClean="0"/>
              <a:t>Modeling Results – Variables effect and importance</a:t>
            </a:r>
          </a:p>
        </p:txBody>
      </p:sp>
      <p:graphicFrame>
        <p:nvGraphicFramePr>
          <p:cNvPr id="8" name="Table 7"/>
          <p:cNvGraphicFramePr>
            <a:graphicFrameLocks noGrp="1"/>
          </p:cNvGraphicFramePr>
          <p:nvPr/>
        </p:nvGraphicFramePr>
        <p:xfrm>
          <a:off x="304799" y="1143000"/>
          <a:ext cx="6851905" cy="4775200"/>
        </p:xfrm>
        <a:graphic>
          <a:graphicData uri="http://schemas.openxmlformats.org/drawingml/2006/table">
            <a:tbl>
              <a:tblPr/>
              <a:tblGrid>
                <a:gridCol w="2798160"/>
                <a:gridCol w="2138081"/>
                <a:gridCol w="462773"/>
                <a:gridCol w="1452891"/>
              </a:tblGrid>
              <a:tr h="188976">
                <a:tc>
                  <a:txBody>
                    <a:bodyPr/>
                    <a:lstStyle/>
                    <a:p>
                      <a:pPr algn="l" fontAlgn="b"/>
                      <a:r>
                        <a:rPr lang="en-US" sz="1200" b="0" i="0" u="none" strike="noStrike">
                          <a:solidFill>
                            <a:srgbClr val="000000"/>
                          </a:solidFill>
                          <a:latin typeface="Calibri"/>
                        </a:rPr>
                        <a:t>Attribute  in the model</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Variable description</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Effect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Variable Importance</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dirty="0">
                          <a:solidFill>
                            <a:srgbClr val="000000"/>
                          </a:solidFill>
                          <a:latin typeface="Calibri"/>
                        </a:rPr>
                        <a:t>IMP_REP_Zip3Hist_FCS</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14</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a:solidFill>
                            <a:srgbClr val="000000"/>
                          </a:solidFill>
                          <a:latin typeface="Calibri"/>
                        </a:rPr>
                        <a:t>LOG_IMP_REP_recent_Months_Since_</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11</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dirty="0" err="1">
                          <a:solidFill>
                            <a:srgbClr val="000000"/>
                          </a:solidFill>
                          <a:latin typeface="Calibri"/>
                        </a:rPr>
                        <a:t>SQRT_IMP_REP_bad_versus_good_cre</a:t>
                      </a:r>
                      <a:endParaRPr lang="en-US" sz="1200" b="0" i="0" u="none" strike="noStrike" dirty="0">
                        <a:solidFill>
                          <a:srgbClr val="000000"/>
                        </a:solidFill>
                        <a:latin typeface="Calibri"/>
                      </a:endParaRP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8</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dirty="0" err="1">
                          <a:solidFill>
                            <a:srgbClr val="000000"/>
                          </a:solidFill>
                          <a:latin typeface="Calibri"/>
                        </a:rPr>
                        <a:t>PWR_IMP_REP_avg_mpmt_open_stu_rp</a:t>
                      </a:r>
                      <a:endParaRPr lang="en-US" sz="1200" b="0" i="0" u="none" strike="noStrike" dirty="0">
                        <a:solidFill>
                          <a:srgbClr val="000000"/>
                        </a:solidFill>
                        <a:latin typeface="Calibri"/>
                      </a:endParaRP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8</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dirty="0" err="1">
                          <a:solidFill>
                            <a:srgbClr val="000000"/>
                          </a:solidFill>
                          <a:latin typeface="Calibri"/>
                        </a:rPr>
                        <a:t>LOG_IMP_REP_time_to_start_days</a:t>
                      </a:r>
                      <a:endParaRPr lang="en-US" sz="1200" b="0" i="0" u="none" strike="noStrike" dirty="0">
                        <a:solidFill>
                          <a:srgbClr val="000000"/>
                        </a:solidFill>
                        <a:latin typeface="Calibri"/>
                      </a:endParaRP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7</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dirty="0">
                          <a:solidFill>
                            <a:srgbClr val="000000"/>
                          </a:solidFill>
                          <a:latin typeface="Calibri"/>
                        </a:rPr>
                        <a:t>verticals</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5.Education</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6</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a:solidFill>
                            <a:srgbClr val="000000"/>
                          </a:solidFill>
                          <a:latin typeface="Calibri"/>
                        </a:rPr>
                        <a:t>SQRT_IMP_REP_HDHH65P</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5</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a:solidFill>
                            <a:srgbClr val="000000"/>
                          </a:solidFill>
                          <a:latin typeface="Calibri"/>
                        </a:rPr>
                        <a:t>PWR_IMP_REP_avg_stu_nvr_del_drg_</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5</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dirty="0" err="1">
                          <a:solidFill>
                            <a:srgbClr val="000000"/>
                          </a:solidFill>
                          <a:latin typeface="Calibri"/>
                        </a:rPr>
                        <a:t>SQRT_IMP_REP_avg_mos_rcnt_mta_in</a:t>
                      </a:r>
                      <a:endParaRPr lang="en-US" sz="1200" b="0" i="0" u="none" strike="noStrike" dirty="0">
                        <a:solidFill>
                          <a:srgbClr val="000000"/>
                        </a:solidFill>
                        <a:latin typeface="Calibri"/>
                      </a:endParaRP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4</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dirty="0" err="1">
                          <a:solidFill>
                            <a:srgbClr val="000000"/>
                          </a:solidFill>
                          <a:latin typeface="Calibri"/>
                        </a:rPr>
                        <a:t>IMP_REP_LifeT_Limt_ratio</a:t>
                      </a:r>
                      <a:endParaRPr lang="en-US" sz="1200" b="0" i="0" u="none" strike="noStrike" dirty="0">
                        <a:solidFill>
                          <a:srgbClr val="000000"/>
                        </a:solidFill>
                        <a:latin typeface="Calibri"/>
                      </a:endParaRP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4</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a:solidFill>
                            <a:srgbClr val="000000"/>
                          </a:solidFill>
                          <a:latin typeface="Calibri"/>
                        </a:rPr>
                        <a:t>verticals</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4.Nursing</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4</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a:solidFill>
                            <a:srgbClr val="000000"/>
                          </a:solidFill>
                          <a:latin typeface="Calibri"/>
                        </a:rPr>
                        <a:t>IMP_Prev_onl_exp</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0</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3</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dirty="0" err="1">
                          <a:solidFill>
                            <a:srgbClr val="000000"/>
                          </a:solidFill>
                          <a:latin typeface="Calibri"/>
                        </a:rPr>
                        <a:t>SQRT_IMP_REP_avg__iln_open_iln_r</a:t>
                      </a:r>
                      <a:endParaRPr lang="en-US" sz="1200" b="0" i="0" u="none" strike="noStrike" dirty="0">
                        <a:solidFill>
                          <a:srgbClr val="000000"/>
                        </a:solidFill>
                        <a:latin typeface="Calibri"/>
                      </a:endParaRP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3</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a:solidFill>
                            <a:srgbClr val="000000"/>
                          </a:solidFill>
                          <a:latin typeface="Calibri"/>
                        </a:rPr>
                        <a:t>verticals</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2.Healthcare</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3</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a:solidFill>
                            <a:srgbClr val="000000"/>
                          </a:solidFill>
                          <a:latin typeface="Calibri"/>
                        </a:rPr>
                        <a:t>LOG_IMP_REP_avg_occ90_180_in24m_</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3</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dirty="0" err="1">
                          <a:solidFill>
                            <a:srgbClr val="000000"/>
                          </a:solidFill>
                          <a:latin typeface="Calibri"/>
                        </a:rPr>
                        <a:t>SQRT_IMP_REP_avg_max_amt_open_il</a:t>
                      </a:r>
                      <a:endParaRPr lang="en-US" sz="1200" b="0" i="0" u="none" strike="noStrike" dirty="0">
                        <a:solidFill>
                          <a:srgbClr val="000000"/>
                        </a:solidFill>
                        <a:latin typeface="Calibri"/>
                      </a:endParaRP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2</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a:solidFill>
                            <a:srgbClr val="000000"/>
                          </a:solidFill>
                          <a:latin typeface="Calibri"/>
                        </a:rPr>
                        <a:t>IMP_contact_probcell</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0</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2</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dirty="0" err="1">
                          <a:solidFill>
                            <a:srgbClr val="000000"/>
                          </a:solidFill>
                          <a:latin typeface="Calibri"/>
                        </a:rPr>
                        <a:t>IMP_REP_avg_mos_oldest_iln_trd</a:t>
                      </a:r>
                      <a:endParaRPr lang="en-US" sz="1200" b="0" i="0" u="none" strike="noStrike" dirty="0">
                        <a:solidFill>
                          <a:srgbClr val="000000"/>
                        </a:solidFill>
                        <a:latin typeface="Calibri"/>
                      </a:endParaRP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2</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dirty="0">
                          <a:solidFill>
                            <a:srgbClr val="000000"/>
                          </a:solidFill>
                          <a:latin typeface="Calibri"/>
                        </a:rPr>
                        <a:t>SQRT_IMP_REP_avg_mosrcnt_90_180_</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2</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a:solidFill>
                            <a:srgbClr val="000000"/>
                          </a:solidFill>
                          <a:latin typeface="Calibri"/>
                        </a:rPr>
                        <a:t>PWR_IMP_REP_avg_aua_ever_60_</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2</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dirty="0" err="1">
                          <a:solidFill>
                            <a:srgbClr val="000000"/>
                          </a:solidFill>
                          <a:latin typeface="Calibri"/>
                        </a:rPr>
                        <a:t>Public_Asst</a:t>
                      </a:r>
                      <a:endParaRPr lang="en-US" sz="1200" b="0" i="0" u="none" strike="noStrike" dirty="0">
                        <a:solidFill>
                          <a:srgbClr val="000000"/>
                        </a:solidFill>
                        <a:latin typeface="Calibri"/>
                      </a:endParaRP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0</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2</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a:solidFill>
                            <a:srgbClr val="000000"/>
                          </a:solidFill>
                          <a:latin typeface="Calibri"/>
                        </a:rPr>
                        <a:t>verticals</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3.Info Tech</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0</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a:solidFill>
                            <a:srgbClr val="000000"/>
                          </a:solidFill>
                          <a:latin typeface="Calibri"/>
                        </a:rPr>
                        <a:t>verticals</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6.Government / Public Service</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0</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8976">
                <a:tc>
                  <a:txBody>
                    <a:bodyPr/>
                    <a:lstStyle/>
                    <a:p>
                      <a:pPr algn="l" fontAlgn="b"/>
                      <a:r>
                        <a:rPr lang="en-US" sz="1200" b="0" i="0" u="none" strike="noStrike">
                          <a:solidFill>
                            <a:srgbClr val="000000"/>
                          </a:solidFill>
                          <a:latin typeface="Calibri"/>
                        </a:rPr>
                        <a:t>verticals</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1.Business / Mgmt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a:solidFill>
                            <a:srgbClr val="000000"/>
                          </a:solidFill>
                          <a:latin typeface="Calibri"/>
                        </a:rPr>
                        <a:t>-</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0" i="0" u="none" strike="noStrike" dirty="0">
                          <a:solidFill>
                            <a:srgbClr val="000000"/>
                          </a:solidFill>
                          <a:latin typeface="Calibri"/>
                        </a:rPr>
                        <a:t>0</a:t>
                      </a:r>
                    </a:p>
                  </a:txBody>
                  <a:tcPr marL="8128" marR="8128" marT="81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400" dirty="0" smtClean="0"/>
              <a:t>Model’s Inference about Success and Persistence</a:t>
            </a:r>
          </a:p>
        </p:txBody>
      </p:sp>
      <p:sp>
        <p:nvSpPr>
          <p:cNvPr id="100355" name="Rectangle 3"/>
          <p:cNvSpPr>
            <a:spLocks noGrp="1" noChangeArrowheads="1"/>
          </p:cNvSpPr>
          <p:nvPr>
            <p:ph type="body" idx="1"/>
          </p:nvPr>
        </p:nvSpPr>
        <p:spPr>
          <a:xfrm>
            <a:off x="381000" y="1066800"/>
            <a:ext cx="8382000" cy="4724400"/>
          </a:xfrm>
        </p:spPr>
        <p:txBody>
          <a:bodyPr/>
          <a:lstStyle/>
          <a:p>
            <a:pPr lvl="1" eaLnBrk="1" hangingPunct="1">
              <a:lnSpc>
                <a:spcPct val="150000"/>
              </a:lnSpc>
              <a:buFont typeface="Arial" pitchFamily="34" charset="0"/>
              <a:buChar char="•"/>
              <a:defRPr/>
            </a:pPr>
            <a:r>
              <a:rPr lang="en-US" sz="1600" dirty="0" smtClean="0">
                <a:latin typeface="Arial" charset="0"/>
                <a:ea typeface="+mn-ea"/>
                <a:cs typeface="+mn-cs"/>
              </a:rPr>
              <a:t>The model describe a prospect learner’s likelihood of Success and Persistence as:-</a:t>
            </a:r>
          </a:p>
          <a:p>
            <a:pPr lvl="2" eaLnBrk="1" hangingPunct="1">
              <a:lnSpc>
                <a:spcPct val="150000"/>
              </a:lnSpc>
              <a:buFont typeface="Wingdings" pitchFamily="2" charset="2"/>
              <a:buChar char="ü"/>
              <a:defRPr/>
            </a:pPr>
            <a:r>
              <a:rPr lang="en-US" sz="1600" dirty="0" smtClean="0">
                <a:latin typeface="Arial" charset="0"/>
                <a:ea typeface="+mn-ea"/>
                <a:cs typeface="+mn-cs"/>
              </a:rPr>
              <a:t>living in a geographic area where Capella learners has historically higher First course success rate</a:t>
            </a:r>
          </a:p>
          <a:p>
            <a:pPr lvl="2" eaLnBrk="1" hangingPunct="1">
              <a:lnSpc>
                <a:spcPct val="150000"/>
              </a:lnSpc>
              <a:buFont typeface="Wingdings" pitchFamily="2" charset="2"/>
              <a:buChar char="ü"/>
              <a:defRPr/>
            </a:pPr>
            <a:r>
              <a:rPr lang="en-US" sz="1600" dirty="0" smtClean="0">
                <a:latin typeface="Arial" charset="0"/>
                <a:ea typeface="+mn-ea"/>
                <a:cs typeface="+mn-cs"/>
              </a:rPr>
              <a:t>Completed their last education long time ago</a:t>
            </a:r>
          </a:p>
          <a:p>
            <a:pPr lvl="2" eaLnBrk="1" hangingPunct="1">
              <a:lnSpc>
                <a:spcPct val="150000"/>
              </a:lnSpc>
              <a:buFont typeface="Wingdings" pitchFamily="2" charset="2"/>
              <a:buChar char="ü"/>
              <a:defRPr/>
            </a:pPr>
            <a:r>
              <a:rPr lang="en-US" sz="1600" dirty="0" smtClean="0">
                <a:latin typeface="Arial" charset="0"/>
                <a:ea typeface="+mn-ea"/>
                <a:cs typeface="+mn-cs"/>
              </a:rPr>
              <a:t>Has very good credit </a:t>
            </a:r>
          </a:p>
          <a:p>
            <a:pPr lvl="2" eaLnBrk="1" hangingPunct="1">
              <a:lnSpc>
                <a:spcPct val="150000"/>
              </a:lnSpc>
              <a:buFont typeface="Wingdings" pitchFamily="2" charset="2"/>
              <a:buChar char="ü"/>
              <a:defRPr/>
            </a:pPr>
            <a:r>
              <a:rPr lang="en-US" sz="1600" dirty="0" smtClean="0">
                <a:latin typeface="Arial" charset="0"/>
                <a:ea typeface="+mn-ea"/>
                <a:cs typeface="+mn-cs"/>
              </a:rPr>
              <a:t>Has lower student loan monthly payment and lower Student loans utilization</a:t>
            </a:r>
          </a:p>
          <a:p>
            <a:pPr lvl="2" eaLnBrk="1" hangingPunct="1">
              <a:lnSpc>
                <a:spcPct val="150000"/>
              </a:lnSpc>
              <a:buFont typeface="Wingdings" pitchFamily="2" charset="2"/>
              <a:buChar char="ü"/>
              <a:defRPr/>
            </a:pPr>
            <a:r>
              <a:rPr lang="en-US" sz="1600" dirty="0" smtClean="0">
                <a:latin typeface="Arial" charset="0"/>
                <a:ea typeface="+mn-ea"/>
                <a:cs typeface="+mn-cs"/>
              </a:rPr>
              <a:t>Has previous online education experience</a:t>
            </a:r>
          </a:p>
          <a:p>
            <a:pPr lvl="2" eaLnBrk="1" hangingPunct="1">
              <a:lnSpc>
                <a:spcPct val="150000"/>
              </a:lnSpc>
              <a:buFont typeface="Wingdings" pitchFamily="2" charset="2"/>
              <a:buChar char="ü"/>
              <a:defRPr/>
            </a:pPr>
            <a:r>
              <a:rPr lang="en-US" sz="1600" dirty="0" smtClean="0">
                <a:latin typeface="Arial" charset="0"/>
                <a:ea typeface="+mn-ea"/>
                <a:cs typeface="+mn-cs"/>
              </a:rPr>
              <a:t>Has a longer period of intended start date </a:t>
            </a:r>
          </a:p>
          <a:p>
            <a:pPr lvl="2" eaLnBrk="1" hangingPunct="1">
              <a:lnSpc>
                <a:spcPct val="150000"/>
              </a:lnSpc>
              <a:buFont typeface="Wingdings" pitchFamily="2" charset="2"/>
              <a:buChar char="ü"/>
              <a:defRPr/>
            </a:pPr>
            <a:r>
              <a:rPr lang="en-US" sz="1600" dirty="0" smtClean="0">
                <a:latin typeface="Arial" charset="0"/>
                <a:ea typeface="+mn-ea"/>
                <a:cs typeface="+mn-cs"/>
              </a:rPr>
              <a:t>Not receiving any kind of Public assistance</a:t>
            </a:r>
          </a:p>
          <a:p>
            <a:pPr lvl="2" eaLnBrk="1" hangingPunct="1">
              <a:lnSpc>
                <a:spcPct val="150000"/>
              </a:lnSpc>
              <a:buFont typeface="Wingdings" pitchFamily="2" charset="2"/>
              <a:buChar char="ü"/>
              <a:defRPr/>
            </a:pPr>
            <a:r>
              <a:rPr lang="en-US" sz="1600" dirty="0" smtClean="0">
                <a:latin typeface="Arial" charset="0"/>
                <a:ea typeface="+mn-ea"/>
                <a:cs typeface="+mn-cs"/>
              </a:rPr>
              <a:t>Academic interest is in Info Tech, Healthcare and Education</a:t>
            </a:r>
          </a:p>
          <a:p>
            <a:pPr lvl="1" eaLnBrk="1" hangingPunct="1">
              <a:lnSpc>
                <a:spcPct val="80000"/>
              </a:lnSpc>
              <a:buFont typeface="Wingdings" pitchFamily="2" charset="2"/>
              <a:buChar char="ü"/>
              <a:defRPr/>
            </a:pPr>
            <a:endParaRPr lang="en-US" sz="1800" dirty="0" smtClean="0">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2600" smtClean="0"/>
              <a:t>About Learner Success Model(LSM)</a:t>
            </a:r>
          </a:p>
        </p:txBody>
      </p:sp>
      <p:sp>
        <p:nvSpPr>
          <p:cNvPr id="4099" name="Rectangle 3"/>
          <p:cNvSpPr>
            <a:spLocks noGrp="1" noChangeArrowheads="1"/>
          </p:cNvSpPr>
          <p:nvPr>
            <p:ph type="body" idx="1"/>
          </p:nvPr>
        </p:nvSpPr>
        <p:spPr/>
        <p:txBody>
          <a:bodyPr/>
          <a:lstStyle/>
          <a:p>
            <a:pPr eaLnBrk="1" hangingPunct="1"/>
            <a:r>
              <a:rPr lang="en-US" sz="2000" dirty="0" smtClean="0"/>
              <a:t>The Learner success model (LSM) is an attempt to predict prospective learner’s likelihood of succeeding and persisting through graduation at the point of inquiry</a:t>
            </a:r>
          </a:p>
          <a:p>
            <a:pPr eaLnBrk="1" hangingPunct="1"/>
            <a:r>
              <a:rPr lang="en-US" sz="2000" dirty="0" smtClean="0"/>
              <a:t>Learners’ success and persistence is perceived as a person’s ability to succeed and complete certain threshold of prescribe course sequence in an academic program</a:t>
            </a:r>
          </a:p>
          <a:p>
            <a:pPr eaLnBrk="1" hangingPunct="1"/>
            <a:r>
              <a:rPr lang="en-US" sz="2000" dirty="0" smtClean="0"/>
              <a:t>The model is an equation with a finite number of input attributes that assign prospective leaner a score ranging between 0 to 100, the higher the score, the better the prospect learner.</a:t>
            </a:r>
          </a:p>
          <a:p>
            <a:pPr eaLnBrk="1" hangingPunct="1"/>
            <a:r>
              <a:rPr lang="en-US" sz="2000" dirty="0" smtClean="0"/>
              <a:t>Attributes on inquiries coming through our inquiry systems (Seahawk) are collected and routed through the model to assign a score</a:t>
            </a:r>
          </a:p>
          <a:p>
            <a:pPr eaLnBrk="1" hangingPunct="1"/>
            <a:r>
              <a:rPr lang="en-US" sz="2000" dirty="0" smtClean="0"/>
              <a:t>The model was developed and implemented the beginning of third quarter of 2011. The model is due for update as it’s approaches it’s life span (18-24months)</a:t>
            </a:r>
            <a:endParaRPr lang="en-US" sz="2000" dirty="0" smtClean="0">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800" dirty="0" smtClean="0"/>
              <a:t>SAS Enterprise Miner Project Work Flow</a:t>
            </a:r>
          </a:p>
        </p:txBody>
      </p:sp>
      <p:pic>
        <p:nvPicPr>
          <p:cNvPr id="44038" name="Picture 6"/>
          <p:cNvPicPr>
            <a:picLocks noChangeAspect="1" noChangeArrowheads="1"/>
          </p:cNvPicPr>
          <p:nvPr/>
        </p:nvPicPr>
        <p:blipFill>
          <a:blip r:embed="rId2" cstate="print"/>
          <a:srcRect/>
          <a:stretch>
            <a:fillRect/>
          </a:stretch>
        </p:blipFill>
        <p:spPr bwMode="auto">
          <a:xfrm>
            <a:off x="304801" y="990600"/>
            <a:ext cx="8534400" cy="48450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800" dirty="0" smtClean="0"/>
              <a:t>Scoring Process Flow</a:t>
            </a:r>
            <a:endParaRPr lang="en-US" sz="2800" dirty="0" smtClean="0"/>
          </a:p>
        </p:txBody>
      </p:sp>
      <p:pic>
        <p:nvPicPr>
          <p:cNvPr id="1029" name="Picture 5" descr="C:\Documents and Settings\OAdugyamfi\Local Settings\Temporary Internet Files\Content.IE5\EJYLUNKX\MC900366104[1].wmf"/>
          <p:cNvPicPr>
            <a:picLocks noChangeAspect="1" noChangeArrowheads="1"/>
          </p:cNvPicPr>
          <p:nvPr/>
        </p:nvPicPr>
        <p:blipFill>
          <a:blip r:embed="rId2" cstate="print"/>
          <a:srcRect/>
          <a:stretch>
            <a:fillRect/>
          </a:stretch>
        </p:blipFill>
        <p:spPr bwMode="auto">
          <a:xfrm>
            <a:off x="457200" y="2819400"/>
            <a:ext cx="1500083" cy="1066800"/>
          </a:xfrm>
          <a:prstGeom prst="rect">
            <a:avLst/>
          </a:prstGeom>
          <a:noFill/>
        </p:spPr>
      </p:pic>
      <p:sp>
        <p:nvSpPr>
          <p:cNvPr id="8" name="Can 7"/>
          <p:cNvSpPr/>
          <p:nvPr/>
        </p:nvSpPr>
        <p:spPr bwMode="auto">
          <a:xfrm>
            <a:off x="2895600" y="2438400"/>
            <a:ext cx="1143000" cy="1905000"/>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ctr"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t>Lead Processing Engine </a:t>
            </a:r>
            <a:r>
              <a:rPr lang="en-US" sz="1400" dirty="0" err="1" smtClean="0"/>
              <a:t>a.k.a</a:t>
            </a:r>
            <a:r>
              <a:rPr lang="en-US" sz="1400" dirty="0" smtClean="0"/>
              <a:t> Seahawk</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ndParaRPr>
          </a:p>
        </p:txBody>
      </p:sp>
      <p:sp>
        <p:nvSpPr>
          <p:cNvPr id="9" name="Cube 8"/>
          <p:cNvSpPr/>
          <p:nvPr/>
        </p:nvSpPr>
        <p:spPr bwMode="auto">
          <a:xfrm>
            <a:off x="4800600" y="2819400"/>
            <a:ext cx="1066800" cy="9906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Scoring Algorithm</a:t>
            </a:r>
            <a:endParaRPr kumimoji="0" lang="en-US" sz="1000" b="0" i="0" u="none" strike="noStrike" cap="none" normalizeH="0" baseline="0" dirty="0" smtClean="0">
              <a:ln>
                <a:noFill/>
              </a:ln>
              <a:solidFill>
                <a:schemeClr val="tx1"/>
              </a:solidFill>
              <a:effectLst/>
              <a:latin typeface="Arial" charset="0"/>
            </a:endParaRPr>
          </a:p>
        </p:txBody>
      </p:sp>
      <p:sp>
        <p:nvSpPr>
          <p:cNvPr id="10" name="Flowchart: Data 9"/>
          <p:cNvSpPr/>
          <p:nvPr/>
        </p:nvSpPr>
        <p:spPr bwMode="auto">
          <a:xfrm>
            <a:off x="914400" y="1447800"/>
            <a:ext cx="1752600" cy="838200"/>
          </a:xfrm>
          <a:prstGeom prst="flowChartInputOutp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dirty="0" smtClean="0"/>
              <a:t>Experian credit summarized data request via API</a:t>
            </a:r>
            <a:endParaRPr kumimoji="0" lang="en-US" sz="1000" b="0" i="0" u="none" strike="noStrike" cap="none" normalizeH="0" baseline="0" dirty="0" smtClean="0">
              <a:ln>
                <a:noFill/>
              </a:ln>
              <a:solidFill>
                <a:schemeClr val="tx1"/>
              </a:solidFill>
              <a:effectLst/>
              <a:latin typeface="Arial" charset="0"/>
            </a:endParaRPr>
          </a:p>
        </p:txBody>
      </p:sp>
      <p:sp>
        <p:nvSpPr>
          <p:cNvPr id="11" name="Flowchart: Data 10"/>
          <p:cNvSpPr/>
          <p:nvPr/>
        </p:nvSpPr>
        <p:spPr bwMode="auto">
          <a:xfrm>
            <a:off x="1143000" y="4800600"/>
            <a:ext cx="1524000" cy="762000"/>
          </a:xfrm>
          <a:prstGeom prst="flowChartInputOutp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000" dirty="0" smtClean="0"/>
              <a:t>Zip historic </a:t>
            </a:r>
            <a:r>
              <a:rPr lang="en-US" sz="1000" dirty="0" smtClean="0"/>
              <a:t>files</a:t>
            </a:r>
            <a:endParaRPr lang="en-US" sz="1000" dirty="0" smtClean="0"/>
          </a:p>
        </p:txBody>
      </p:sp>
      <p:sp>
        <p:nvSpPr>
          <p:cNvPr id="12" name="Flowchart: Data 11"/>
          <p:cNvSpPr/>
          <p:nvPr/>
        </p:nvSpPr>
        <p:spPr bwMode="auto">
          <a:xfrm>
            <a:off x="4495800" y="1447800"/>
            <a:ext cx="1752600" cy="914400"/>
          </a:xfrm>
          <a:prstGeom prst="flowChartInputOutp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Arial" charset="0"/>
              </a:rPr>
              <a:t>Rapleaf</a:t>
            </a:r>
            <a:r>
              <a:rPr kumimoji="0" lang="en-US" sz="1000" b="0" i="0" u="none" strike="noStrike" cap="none" normalizeH="0" baseline="0" dirty="0" smtClean="0">
                <a:ln>
                  <a:noFill/>
                </a:ln>
                <a:solidFill>
                  <a:schemeClr val="tx1"/>
                </a:solidFill>
                <a:effectLst/>
                <a:latin typeface="Arial" charset="0"/>
              </a:rPr>
              <a:t> demographic &amp; social Network data request via API</a:t>
            </a:r>
            <a:endParaRPr kumimoji="0" lang="en-US" sz="1000" b="0" i="0" u="none" strike="noStrike" cap="none" normalizeH="0" baseline="0" dirty="0" smtClean="0">
              <a:ln>
                <a:noFill/>
              </a:ln>
              <a:solidFill>
                <a:schemeClr val="tx1"/>
              </a:solidFill>
              <a:effectLst/>
              <a:latin typeface="Arial" charset="0"/>
            </a:endParaRPr>
          </a:p>
        </p:txBody>
      </p:sp>
      <p:sp>
        <p:nvSpPr>
          <p:cNvPr id="13" name="Flowchart: Data 12"/>
          <p:cNvSpPr/>
          <p:nvPr/>
        </p:nvSpPr>
        <p:spPr bwMode="auto">
          <a:xfrm>
            <a:off x="3657600" y="4876800"/>
            <a:ext cx="1447800" cy="685800"/>
          </a:xfrm>
          <a:prstGeom prst="flowChartInputOutp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000" dirty="0" smtClean="0"/>
              <a:t>Census data</a:t>
            </a:r>
            <a:endParaRPr kumimoji="0" lang="en-US" sz="1000" b="0" i="0" u="none" strike="noStrike" cap="none" normalizeH="0" baseline="0" dirty="0" smtClean="0">
              <a:ln>
                <a:noFill/>
              </a:ln>
              <a:solidFill>
                <a:schemeClr val="tx1"/>
              </a:solidFill>
              <a:effectLst/>
              <a:latin typeface="Arial" charset="0"/>
            </a:endParaRPr>
          </a:p>
        </p:txBody>
      </p:sp>
      <p:cxnSp>
        <p:nvCxnSpPr>
          <p:cNvPr id="15" name="Straight Arrow Connector 14"/>
          <p:cNvCxnSpPr>
            <a:stCxn id="10" idx="5"/>
            <a:endCxn id="8" idx="0"/>
          </p:cNvCxnSpPr>
          <p:nvPr/>
        </p:nvCxnSpPr>
        <p:spPr bwMode="auto">
          <a:xfrm>
            <a:off x="2491740" y="1866900"/>
            <a:ext cx="975360" cy="857250"/>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22" name="Flowchart: Document 21"/>
          <p:cNvSpPr/>
          <p:nvPr/>
        </p:nvSpPr>
        <p:spPr bwMode="auto">
          <a:xfrm>
            <a:off x="6781800" y="3124200"/>
            <a:ext cx="1447800" cy="762000"/>
          </a:xfrm>
          <a:prstGeom prst="flowChart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lang="en-US" sz="1000" dirty="0" smtClean="0"/>
              <a:t>Probability scores </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lang="en-US" sz="1000" dirty="0" smtClean="0"/>
              <a:t>Segmented probability scores e.g. deciles</a:t>
            </a:r>
            <a:endParaRPr kumimoji="0" lang="en-US" sz="1000" b="0" i="0" u="none" strike="noStrike" cap="none" normalizeH="0" baseline="0" dirty="0" smtClean="0">
              <a:ln>
                <a:noFill/>
              </a:ln>
              <a:solidFill>
                <a:schemeClr val="tx1"/>
              </a:solidFill>
              <a:effectLst/>
              <a:latin typeface="Arial" charset="0"/>
            </a:endParaRPr>
          </a:p>
        </p:txBody>
      </p:sp>
      <p:cxnSp>
        <p:nvCxnSpPr>
          <p:cNvPr id="24" name="Straight Arrow Connector 23"/>
          <p:cNvCxnSpPr>
            <a:endCxn id="8" idx="2"/>
          </p:cNvCxnSpPr>
          <p:nvPr/>
        </p:nvCxnSpPr>
        <p:spPr bwMode="auto">
          <a:xfrm>
            <a:off x="1905000" y="3352800"/>
            <a:ext cx="990600" cy="38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4038600" y="3352800"/>
            <a:ext cx="762000" cy="4762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0" name="Straight Arrow Connector 29"/>
          <p:cNvCxnSpPr>
            <a:stCxn id="9" idx="4"/>
            <a:endCxn id="22" idx="1"/>
          </p:cNvCxnSpPr>
          <p:nvPr/>
        </p:nvCxnSpPr>
        <p:spPr bwMode="auto">
          <a:xfrm>
            <a:off x="5619750" y="3438525"/>
            <a:ext cx="1162050" cy="666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a:stCxn id="12" idx="2"/>
            <a:endCxn id="8" idx="1"/>
          </p:cNvCxnSpPr>
          <p:nvPr/>
        </p:nvCxnSpPr>
        <p:spPr bwMode="auto">
          <a:xfrm flipH="1">
            <a:off x="3467100" y="1905000"/>
            <a:ext cx="1203960" cy="5334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44" name="Straight Arrow Connector 43"/>
          <p:cNvCxnSpPr>
            <a:stCxn id="11" idx="1"/>
            <a:endCxn id="8" idx="3"/>
          </p:cNvCxnSpPr>
          <p:nvPr/>
        </p:nvCxnSpPr>
        <p:spPr bwMode="auto">
          <a:xfrm flipV="1">
            <a:off x="1905000" y="4343400"/>
            <a:ext cx="15621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7" name="Straight Arrow Connector 46"/>
          <p:cNvCxnSpPr>
            <a:stCxn id="13" idx="0"/>
            <a:endCxn id="8" idx="3"/>
          </p:cNvCxnSpPr>
          <p:nvPr/>
        </p:nvCxnSpPr>
        <p:spPr bwMode="auto">
          <a:xfrm flipH="1" flipV="1">
            <a:off x="3467100" y="4343400"/>
            <a:ext cx="105918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TextBox 64"/>
          <p:cNvSpPr txBox="1"/>
          <p:nvPr/>
        </p:nvSpPr>
        <p:spPr>
          <a:xfrm>
            <a:off x="381000" y="3886200"/>
            <a:ext cx="1295400" cy="246221"/>
          </a:xfrm>
          <a:prstGeom prst="rect">
            <a:avLst/>
          </a:prstGeom>
          <a:noFill/>
        </p:spPr>
        <p:txBody>
          <a:bodyPr wrap="square" rtlCol="0">
            <a:spAutoFit/>
          </a:bodyPr>
          <a:lstStyle/>
          <a:p>
            <a:pPr algn="ctr"/>
            <a:r>
              <a:rPr lang="en-US" sz="1000" b="1" dirty="0" smtClean="0"/>
              <a:t>Inquirer Request</a:t>
            </a:r>
            <a:endParaRPr lang="en-US" sz="1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800" dirty="0" smtClean="0"/>
              <a:t>SAS Enterprise Miner Project Work Flow</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2600" smtClean="0"/>
              <a:t>Cont’d: About Learner Success Model(LSM)</a:t>
            </a:r>
          </a:p>
        </p:txBody>
      </p:sp>
      <p:sp>
        <p:nvSpPr>
          <p:cNvPr id="99331" name="Rectangle 3"/>
          <p:cNvSpPr>
            <a:spLocks noGrp="1" noChangeArrowheads="1"/>
          </p:cNvSpPr>
          <p:nvPr>
            <p:ph type="body" idx="1"/>
          </p:nvPr>
        </p:nvSpPr>
        <p:spPr/>
        <p:txBody>
          <a:bodyPr/>
          <a:lstStyle/>
          <a:p>
            <a:pPr marL="381000" indent="-381000" eaLnBrk="1" hangingPunct="1">
              <a:lnSpc>
                <a:spcPct val="80000"/>
              </a:lnSpc>
              <a:buFont typeface="Arial" pitchFamily="34" charset="0"/>
              <a:buChar char="•"/>
              <a:defRPr/>
            </a:pPr>
            <a:r>
              <a:rPr lang="en-US" sz="2000" dirty="0" smtClean="0"/>
              <a:t>The model as is right now is relevant to inquiries from continental USA as it include credit bureau data and other Zip code level aggregates applicable to only US residents </a:t>
            </a:r>
          </a:p>
          <a:p>
            <a:pPr marL="381000" indent="-381000" eaLnBrk="1" hangingPunct="1">
              <a:lnSpc>
                <a:spcPct val="80000"/>
              </a:lnSpc>
              <a:buFont typeface="Arial" pitchFamily="34" charset="0"/>
              <a:buChar char="•"/>
              <a:defRPr/>
            </a:pPr>
            <a:r>
              <a:rPr lang="en-US" sz="2000" dirty="0" smtClean="0"/>
              <a:t>Application of  the model is enormous. At a minimum:-</a:t>
            </a:r>
          </a:p>
          <a:p>
            <a:pPr marL="781050" lvl="1" indent="-381000" eaLnBrk="1" hangingPunct="1">
              <a:lnSpc>
                <a:spcPct val="80000"/>
              </a:lnSpc>
              <a:buFont typeface="Wingdings" pitchFamily="2" charset="2"/>
              <a:buChar char="ü"/>
              <a:defRPr/>
            </a:pPr>
            <a:r>
              <a:rPr lang="en-US" sz="1800" dirty="0" smtClean="0">
                <a:ea typeface="+mn-ea"/>
                <a:cs typeface="+mn-cs"/>
              </a:rPr>
              <a:t> It can be used in guiding decision making e.g. Contact strategies around who an EC should be talking to, and spending their limited time resource </a:t>
            </a:r>
          </a:p>
          <a:p>
            <a:pPr marL="781050" lvl="1" indent="-381000" eaLnBrk="1" hangingPunct="1">
              <a:lnSpc>
                <a:spcPct val="80000"/>
              </a:lnSpc>
              <a:buFont typeface="Wingdings" pitchFamily="2" charset="2"/>
              <a:buChar char="ü"/>
              <a:defRPr/>
            </a:pPr>
            <a:r>
              <a:rPr lang="en-US" sz="1800" dirty="0" smtClean="0">
                <a:ea typeface="+mn-ea"/>
                <a:cs typeface="+mn-cs"/>
              </a:rPr>
              <a:t>Guiding principle for the media team on which media channel they should be targeting  </a:t>
            </a:r>
          </a:p>
          <a:p>
            <a:pPr marL="781050" lvl="1" indent="-381000" eaLnBrk="1" hangingPunct="1">
              <a:lnSpc>
                <a:spcPct val="80000"/>
              </a:lnSpc>
              <a:buFont typeface="Wingdings" pitchFamily="2" charset="2"/>
              <a:buChar char="ü"/>
              <a:defRPr/>
            </a:pPr>
            <a:r>
              <a:rPr lang="en-US" sz="1800" dirty="0" smtClean="0">
                <a:ea typeface="+mn-ea"/>
                <a:cs typeface="+mn-cs"/>
              </a:rPr>
              <a:t>As a leading indicator on Lead/inquiries quality trend</a:t>
            </a:r>
          </a:p>
          <a:p>
            <a:pPr marL="381000" indent="-381000" eaLnBrk="1" hangingPunct="1">
              <a:lnSpc>
                <a:spcPct val="80000"/>
              </a:lnSpc>
              <a:buFont typeface="Arial" pitchFamily="34" charset="0"/>
              <a:buChar char="•"/>
              <a:defRPr/>
            </a:pPr>
            <a:r>
              <a:rPr lang="en-US" sz="2000" dirty="0" smtClean="0"/>
              <a:t>Given the for-profit nature of our business in higher education it is important to have systematic process of identifying quality learners at the point of contact. The model helps in that aspect by identifying crème of the crop inquiries.</a:t>
            </a:r>
          </a:p>
          <a:p>
            <a:pPr marL="381000" indent="-381000" eaLnBrk="1" hangingPunct="1">
              <a:lnSpc>
                <a:spcPct val="80000"/>
              </a:lnSpc>
              <a:buFont typeface="Arial" pitchFamily="34" charset="0"/>
              <a:buChar char="•"/>
              <a:defRPr/>
            </a:pPr>
            <a:r>
              <a:rPr lang="en-US" sz="2000" dirty="0" smtClean="0"/>
              <a:t>Specific marketing programs e.g. a contact strategy targeting certain model segment helps alleviate  unbearable consequences of higher dropout. Having differential treatment for each model score segment optimizes our scarce resources.</a:t>
            </a:r>
            <a:endParaRPr lang="en-US" sz="1800" dirty="0" smtClean="0">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2600" smtClean="0"/>
              <a:t>Model Development Process</a:t>
            </a:r>
          </a:p>
        </p:txBody>
      </p:sp>
      <p:sp>
        <p:nvSpPr>
          <p:cNvPr id="6147" name="Rectangle 3"/>
          <p:cNvSpPr>
            <a:spLocks noGrp="1" noChangeArrowheads="1"/>
          </p:cNvSpPr>
          <p:nvPr>
            <p:ph type="body" idx="1"/>
          </p:nvPr>
        </p:nvSpPr>
        <p:spPr>
          <a:xfrm>
            <a:off x="381000" y="1066800"/>
            <a:ext cx="8382000" cy="533400"/>
          </a:xfrm>
        </p:spPr>
        <p:txBody>
          <a:bodyPr/>
          <a:lstStyle/>
          <a:p>
            <a:pPr eaLnBrk="1" hangingPunct="1"/>
            <a:r>
              <a:rPr lang="en-US" sz="1800" dirty="0" smtClean="0"/>
              <a:t>Model development is a systematic process encapsulating sequence of steps which  are mostly iterative depending on model’s outcome.</a:t>
            </a:r>
            <a:endParaRPr lang="en-US" sz="1800" b="1" dirty="0" smtClean="0"/>
          </a:p>
        </p:txBody>
      </p:sp>
      <p:graphicFrame>
        <p:nvGraphicFramePr>
          <p:cNvPr id="13" name="Diagram 12"/>
          <p:cNvGraphicFramePr/>
          <p:nvPr/>
        </p:nvGraphicFramePr>
        <p:xfrm>
          <a:off x="228600" y="1752600"/>
          <a:ext cx="89154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Brace 4"/>
          <p:cNvSpPr/>
          <p:nvPr/>
        </p:nvSpPr>
        <p:spPr bwMode="auto">
          <a:xfrm>
            <a:off x="6553200" y="1905000"/>
            <a:ext cx="1219200" cy="39624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 name="TextBox 5"/>
          <p:cNvSpPr txBox="1"/>
          <p:nvPr/>
        </p:nvSpPr>
        <p:spPr>
          <a:xfrm>
            <a:off x="7696200" y="3733800"/>
            <a:ext cx="1143000" cy="338554"/>
          </a:xfrm>
          <a:prstGeom prst="rect">
            <a:avLst/>
          </a:prstGeom>
          <a:noFill/>
        </p:spPr>
        <p:txBody>
          <a:bodyPr wrap="square" rtlCol="0">
            <a:spAutoFit/>
          </a:bodyPr>
          <a:lstStyle/>
          <a:p>
            <a:pPr algn="ctr"/>
            <a:r>
              <a:rPr lang="en-US" sz="1600" dirty="0" smtClean="0"/>
              <a:t>~</a:t>
            </a:r>
            <a:r>
              <a:rPr lang="en-US" sz="1600" b="1" dirty="0" smtClean="0"/>
              <a:t>60-70%</a:t>
            </a:r>
            <a:endParaRPr lang="en-US" sz="1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2600" smtClean="0"/>
              <a:t>Model’s Objective</a:t>
            </a:r>
          </a:p>
        </p:txBody>
      </p:sp>
      <p:sp>
        <p:nvSpPr>
          <p:cNvPr id="7171" name="Rectangle 3"/>
          <p:cNvSpPr>
            <a:spLocks noGrp="1" noChangeArrowheads="1"/>
          </p:cNvSpPr>
          <p:nvPr>
            <p:ph type="body" idx="1"/>
          </p:nvPr>
        </p:nvSpPr>
        <p:spPr>
          <a:xfrm>
            <a:off x="381000" y="1219200"/>
            <a:ext cx="8382000" cy="2438400"/>
          </a:xfrm>
        </p:spPr>
        <p:txBody>
          <a:bodyPr/>
          <a:lstStyle/>
          <a:p>
            <a:pPr eaLnBrk="1" hangingPunct="1">
              <a:lnSpc>
                <a:spcPct val="90000"/>
              </a:lnSpc>
            </a:pPr>
            <a:r>
              <a:rPr lang="en-US" dirty="0" smtClean="0"/>
              <a:t>Model’s objective is usually business driven, and most of the time try to solve a business problem or enhance a business process.</a:t>
            </a:r>
          </a:p>
          <a:p>
            <a:pPr eaLnBrk="1" hangingPunct="1">
              <a:lnSpc>
                <a:spcPct val="90000"/>
              </a:lnSpc>
            </a:pPr>
            <a:r>
              <a:rPr lang="en-US" dirty="0" smtClean="0"/>
              <a:t>The primary objective of the LSM is to identify prospective learners who would most likely succeed and persistent through program completion and graduate. The outcome of the model is a ranking of prospective learners on a scale of 1 to 10 (1 being most likely outcome  and 10 being the least)</a:t>
            </a:r>
            <a:endParaRPr lang="en-US" dirty="0" smtClean="0">
              <a:latin typeface="Arial" charset="0"/>
            </a:endParaRPr>
          </a:p>
          <a:p>
            <a:pPr eaLnBrk="1" hangingPunct="1">
              <a:lnSpc>
                <a:spcPct val="90000"/>
              </a:lnSpc>
            </a:pPr>
            <a:endParaRPr lang="en-US" dirty="0" smtClean="0"/>
          </a:p>
        </p:txBody>
      </p:sp>
      <p:pic>
        <p:nvPicPr>
          <p:cNvPr id="7172" name="Picture 5" descr="C:\Documents and Settings\OAdugyamfi\Local Settings\Temporary Internet Files\Content.IE5\6529CBCJ\MC900056592[1].wmf"/>
          <p:cNvPicPr>
            <a:picLocks noChangeAspect="1" noChangeArrowheads="1"/>
          </p:cNvPicPr>
          <p:nvPr/>
        </p:nvPicPr>
        <p:blipFill>
          <a:blip r:embed="rId2" cstate="print"/>
          <a:srcRect/>
          <a:stretch>
            <a:fillRect/>
          </a:stretch>
        </p:blipFill>
        <p:spPr bwMode="auto">
          <a:xfrm>
            <a:off x="2743200" y="4200144"/>
            <a:ext cx="1806575" cy="1568450"/>
          </a:xfrm>
          <a:prstGeom prst="rect">
            <a:avLst/>
          </a:prstGeom>
          <a:noFill/>
          <a:ln w="9525">
            <a:noFill/>
            <a:miter lim="800000"/>
            <a:headEnd/>
            <a:tailEnd/>
          </a:ln>
        </p:spPr>
      </p:pic>
      <p:pic>
        <p:nvPicPr>
          <p:cNvPr id="7173" name="Picture 7" descr="C:\Documents and Settings\OAdugyamfi\Local Settings\Temporary Internet Files\Content.IE5\FZDLBR6F\MC900295960[1].wmf"/>
          <p:cNvPicPr>
            <a:picLocks noChangeAspect="1" noChangeArrowheads="1"/>
          </p:cNvPicPr>
          <p:nvPr/>
        </p:nvPicPr>
        <p:blipFill>
          <a:blip r:embed="rId3" cstate="print"/>
          <a:srcRect/>
          <a:stretch>
            <a:fillRect/>
          </a:stretch>
        </p:blipFill>
        <p:spPr bwMode="auto">
          <a:xfrm>
            <a:off x="4495800" y="4123944"/>
            <a:ext cx="2160588" cy="158591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2600" smtClean="0"/>
              <a:t>Selecting Cases</a:t>
            </a:r>
          </a:p>
        </p:txBody>
      </p:sp>
      <p:sp>
        <p:nvSpPr>
          <p:cNvPr id="111619" name="Rectangle 3"/>
          <p:cNvSpPr>
            <a:spLocks noGrp="1" noChangeArrowheads="1"/>
          </p:cNvSpPr>
          <p:nvPr>
            <p:ph type="body" idx="1"/>
          </p:nvPr>
        </p:nvSpPr>
        <p:spPr>
          <a:xfrm>
            <a:off x="381000" y="1219200"/>
            <a:ext cx="8382000" cy="4800600"/>
          </a:xfrm>
        </p:spPr>
        <p:txBody>
          <a:bodyPr/>
          <a:lstStyle/>
          <a:p>
            <a:pPr eaLnBrk="1" hangingPunct="1">
              <a:defRPr/>
            </a:pPr>
            <a:r>
              <a:rPr lang="en-US" sz="1600" dirty="0" smtClean="0"/>
              <a:t>Cases for the LSM model includes all learners that started in Q1 2011 – Q3 2012 cohorts. The decision around this time frame was to have each quarter’s enrollment represented in the sample to avoid converted seasonality issues if present in enrollment patterns.</a:t>
            </a:r>
          </a:p>
          <a:p>
            <a:pPr eaLnBrk="1" hangingPunct="1">
              <a:defRPr/>
            </a:pPr>
            <a:r>
              <a:rPr lang="en-US" sz="1600" dirty="0" smtClean="0"/>
              <a:t>Learners in each cohort was track to determine who succeeded and persistent after they enrolled. </a:t>
            </a:r>
          </a:p>
          <a:p>
            <a:pPr eaLnBrk="1" hangingPunct="1">
              <a:defRPr/>
            </a:pPr>
            <a:r>
              <a:rPr lang="en-US" sz="1600" dirty="0" smtClean="0"/>
              <a:t>The LSM practical definition of learners success and persistence was:-</a:t>
            </a:r>
          </a:p>
          <a:p>
            <a:pPr lvl="1" eaLnBrk="1" hangingPunct="1">
              <a:buFont typeface="Wingdings" pitchFamily="2" charset="2"/>
              <a:buChar char="ü"/>
              <a:defRPr/>
            </a:pPr>
            <a:r>
              <a:rPr lang="en-US" sz="1600" dirty="0" smtClean="0">
                <a:ea typeface="+mn-ea"/>
                <a:cs typeface="+mn-cs"/>
              </a:rPr>
              <a:t>Leaner's with  Cumulative GPA greater than  or equal to 3.00  for  PHD  &amp; MS Learners, 2.00 for Undergraduates</a:t>
            </a:r>
          </a:p>
          <a:p>
            <a:pPr lvl="1" eaLnBrk="1" hangingPunct="1">
              <a:buFont typeface="Wingdings" pitchFamily="2" charset="2"/>
              <a:buChar char="ü"/>
              <a:defRPr/>
            </a:pPr>
            <a:r>
              <a:rPr lang="en-US" sz="1600" dirty="0" smtClean="0">
                <a:ea typeface="+mn-ea"/>
                <a:cs typeface="+mn-cs"/>
              </a:rPr>
              <a:t>And have cumulative earned credits equal to or  above 50</a:t>
            </a:r>
            <a:r>
              <a:rPr lang="en-US" sz="1600" baseline="30000" dirty="0" smtClean="0">
                <a:ea typeface="+mn-ea"/>
                <a:cs typeface="+mn-cs"/>
              </a:rPr>
              <a:t>th</a:t>
            </a:r>
            <a:r>
              <a:rPr lang="en-US" sz="1600" dirty="0" smtClean="0">
                <a:ea typeface="+mn-ea"/>
                <a:cs typeface="+mn-cs"/>
              </a:rPr>
              <a:t> percentile of  their cohort class.  For undergraduates, additional criteria for passing a First Course success was applied</a:t>
            </a:r>
          </a:p>
          <a:p>
            <a:pPr lvl="1" eaLnBrk="1" hangingPunct="1">
              <a:buFont typeface="Wingdings" pitchFamily="2" charset="2"/>
              <a:buChar char="ü"/>
              <a:defRPr/>
            </a:pPr>
            <a:r>
              <a:rPr lang="en-US" sz="1600" dirty="0" smtClean="0">
                <a:ea typeface="+mn-ea"/>
                <a:cs typeface="+mn-cs"/>
              </a:rPr>
              <a:t>Learners fulfilling these requirements are classified as Success and Persistence (1) and those unable to fulfill this requirement are classified as Non Success and Non Persistence (0).  The distribution of the success vs. non success in the PHD LMS model was 57% vs. 43%.  </a:t>
            </a:r>
          </a:p>
          <a:p>
            <a:pPr eaLnBrk="1" hangingPunct="1">
              <a:buFont typeface="Arial" pitchFamily="34" charset="0"/>
              <a:buChar char="•"/>
              <a:defRPr/>
            </a:pPr>
            <a:r>
              <a:rPr lang="en-US" sz="1800" dirty="0" smtClean="0"/>
              <a:t>Twelve months inquiry activities were collected on theses individuals prior to enrollment to enable modeling at the inquiry level.</a:t>
            </a:r>
          </a:p>
          <a:p>
            <a:pPr lvl="3" eaLnBrk="1" hangingPunct="1">
              <a:defRPr/>
            </a:pPr>
            <a:endParaRPr lang="en-US" sz="1600" dirty="0" smtClean="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2800" smtClean="0"/>
              <a:t>Extracting inputs</a:t>
            </a:r>
          </a:p>
        </p:txBody>
      </p:sp>
      <p:sp>
        <p:nvSpPr>
          <p:cNvPr id="100355" name="Rectangle 3"/>
          <p:cNvSpPr>
            <a:spLocks noGrp="1" noChangeArrowheads="1"/>
          </p:cNvSpPr>
          <p:nvPr>
            <p:ph type="body" idx="1"/>
          </p:nvPr>
        </p:nvSpPr>
        <p:spPr>
          <a:xfrm>
            <a:off x="381000" y="1066800"/>
            <a:ext cx="8382000" cy="4953000"/>
          </a:xfrm>
        </p:spPr>
        <p:txBody>
          <a:bodyPr/>
          <a:lstStyle/>
          <a:p>
            <a:pPr eaLnBrk="1" hangingPunct="1">
              <a:defRPr/>
            </a:pPr>
            <a:r>
              <a:rPr lang="en-US" sz="1800" dirty="0" smtClean="0"/>
              <a:t>Input data in the  LSM consistent of  inputs that could be classified as :-</a:t>
            </a:r>
          </a:p>
          <a:p>
            <a:pPr lvl="1" eaLnBrk="1" hangingPunct="1">
              <a:buFont typeface="Wingdings" pitchFamily="2" charset="2"/>
              <a:buChar char="ü"/>
              <a:defRPr/>
            </a:pPr>
            <a:r>
              <a:rPr lang="en-US" sz="1600" dirty="0" smtClean="0">
                <a:ea typeface="+mn-ea"/>
                <a:cs typeface="+mn-cs"/>
              </a:rPr>
              <a:t>Demographics e.g. Age, Gender, Race and etc..</a:t>
            </a:r>
          </a:p>
          <a:p>
            <a:pPr lvl="1" eaLnBrk="1" hangingPunct="1">
              <a:buFont typeface="Wingdings" pitchFamily="2" charset="2"/>
              <a:buChar char="ü"/>
              <a:defRPr/>
            </a:pPr>
            <a:r>
              <a:rPr lang="en-US" sz="1600" dirty="0" smtClean="0">
                <a:latin typeface="Arial" charset="0"/>
                <a:ea typeface="+mn-ea"/>
                <a:cs typeface="+mn-cs"/>
              </a:rPr>
              <a:t>Behavior e.g.. Prev. online </a:t>
            </a:r>
            <a:r>
              <a:rPr lang="en-US" sz="1600" dirty="0" err="1" smtClean="0">
                <a:latin typeface="Arial" charset="0"/>
                <a:ea typeface="+mn-ea"/>
                <a:cs typeface="+mn-cs"/>
              </a:rPr>
              <a:t>edu</a:t>
            </a:r>
            <a:r>
              <a:rPr lang="en-US" sz="1600" dirty="0" smtClean="0">
                <a:latin typeface="Arial" charset="0"/>
                <a:ea typeface="+mn-ea"/>
                <a:cs typeface="+mn-cs"/>
              </a:rPr>
              <a:t> exp, Prev. </a:t>
            </a:r>
            <a:r>
              <a:rPr lang="en-US" sz="1600" dirty="0" err="1" smtClean="0">
                <a:latin typeface="Arial" charset="0"/>
                <a:ea typeface="+mn-ea"/>
                <a:cs typeface="+mn-cs"/>
              </a:rPr>
              <a:t>Coll</a:t>
            </a:r>
            <a:r>
              <a:rPr lang="en-US" sz="1600" dirty="0" smtClean="0">
                <a:latin typeface="Arial" charset="0"/>
                <a:ea typeface="+mn-ea"/>
                <a:cs typeface="+mn-cs"/>
              </a:rPr>
              <a:t> exp, academic success history etc.</a:t>
            </a:r>
          </a:p>
          <a:p>
            <a:pPr lvl="1" eaLnBrk="1" hangingPunct="1">
              <a:buFont typeface="Wingdings" pitchFamily="2" charset="2"/>
              <a:buChar char="ü"/>
              <a:defRPr/>
            </a:pPr>
            <a:r>
              <a:rPr lang="en-US" sz="1600" dirty="0" smtClean="0">
                <a:latin typeface="Arial" charset="0"/>
                <a:ea typeface="+mn-ea"/>
                <a:cs typeface="+mn-cs"/>
              </a:rPr>
              <a:t>Geographic e.g.. Regions/Divisions/Urban vs. Rural  and etc…</a:t>
            </a:r>
          </a:p>
          <a:p>
            <a:pPr lvl="1" eaLnBrk="1" hangingPunct="1">
              <a:buFont typeface="Wingdings" pitchFamily="2" charset="2"/>
              <a:buChar char="ü"/>
              <a:defRPr/>
            </a:pPr>
            <a:r>
              <a:rPr lang="en-US" sz="1600" dirty="0" smtClean="0">
                <a:latin typeface="Arial" charset="0"/>
                <a:ea typeface="+mn-ea"/>
                <a:cs typeface="+mn-cs"/>
              </a:rPr>
              <a:t>Financial &amp; Credit worthiness e.g.. Income, Student loans debt &amp; Utilization, Tax info</a:t>
            </a:r>
          </a:p>
          <a:p>
            <a:pPr lvl="1" eaLnBrk="1" hangingPunct="1">
              <a:buFont typeface="Wingdings" pitchFamily="2" charset="2"/>
              <a:buChar char="ü"/>
              <a:defRPr/>
            </a:pPr>
            <a:r>
              <a:rPr lang="en-US" sz="1600" dirty="0" smtClean="0">
                <a:latin typeface="Arial" charset="0"/>
                <a:ea typeface="+mn-ea"/>
                <a:cs typeface="+mn-cs"/>
              </a:rPr>
              <a:t>Academic interest and Employment History</a:t>
            </a:r>
          </a:p>
          <a:p>
            <a:pPr lvl="1" eaLnBrk="1" hangingPunct="1">
              <a:buFont typeface="Wingdings" pitchFamily="2" charset="2"/>
              <a:buChar char="ü"/>
              <a:defRPr/>
            </a:pPr>
            <a:r>
              <a:rPr lang="en-US" sz="1600" dirty="0" smtClean="0">
                <a:solidFill>
                  <a:srgbClr val="FF0000"/>
                </a:solidFill>
                <a:latin typeface="Arial" charset="0"/>
                <a:ea typeface="+mn-ea"/>
                <a:cs typeface="+mn-cs"/>
              </a:rPr>
              <a:t>Visitors center activities e.g. # of visits, Duration, Time of day of visit (not yet incorporated) </a:t>
            </a:r>
          </a:p>
          <a:p>
            <a:pPr lvl="1" eaLnBrk="1" hangingPunct="1">
              <a:buFont typeface="Wingdings" pitchFamily="2" charset="2"/>
              <a:buChar char="ü"/>
              <a:defRPr/>
            </a:pPr>
            <a:r>
              <a:rPr lang="en-US" sz="1600" dirty="0" smtClean="0">
                <a:solidFill>
                  <a:srgbClr val="FF0000"/>
                </a:solidFill>
                <a:latin typeface="Arial" charset="0"/>
                <a:ea typeface="+mn-ea"/>
                <a:cs typeface="+mn-cs"/>
              </a:rPr>
              <a:t>Social Media e.g.. Interest in online education, Face book, LinkedIn etc..</a:t>
            </a:r>
          </a:p>
          <a:p>
            <a:pPr eaLnBrk="1" hangingPunct="1">
              <a:buFont typeface="Arial" pitchFamily="34" charset="0"/>
              <a:buChar char="•"/>
              <a:defRPr/>
            </a:pPr>
            <a:r>
              <a:rPr lang="en-US" sz="1800" dirty="0" smtClean="0">
                <a:latin typeface="Arial" charset="0"/>
              </a:rPr>
              <a:t>Sources for all these input data come from:</a:t>
            </a:r>
          </a:p>
          <a:p>
            <a:pPr lvl="1" eaLnBrk="1" hangingPunct="1">
              <a:buFont typeface="Wingdings" pitchFamily="2" charset="2"/>
              <a:buChar char="ü"/>
              <a:defRPr/>
            </a:pPr>
            <a:r>
              <a:rPr lang="en-US" sz="1600" dirty="0" err="1" smtClean="0">
                <a:latin typeface="Arial" charset="0"/>
              </a:rPr>
              <a:t>GeoLytics</a:t>
            </a:r>
            <a:r>
              <a:rPr lang="en-US" sz="1600" dirty="0" smtClean="0">
                <a:latin typeface="Arial" charset="0"/>
              </a:rPr>
              <a:t> Demographic and Census (External data subscription)</a:t>
            </a:r>
          </a:p>
          <a:p>
            <a:pPr lvl="1" eaLnBrk="1" hangingPunct="1">
              <a:buFont typeface="Wingdings" pitchFamily="2" charset="2"/>
              <a:buChar char="ü"/>
              <a:defRPr/>
            </a:pPr>
            <a:r>
              <a:rPr lang="en-US" sz="1600" dirty="0" smtClean="0">
                <a:latin typeface="Arial" charset="0"/>
              </a:rPr>
              <a:t>Experian (External data subscription)</a:t>
            </a:r>
          </a:p>
          <a:p>
            <a:pPr lvl="1" eaLnBrk="1" hangingPunct="1">
              <a:buFont typeface="Wingdings" pitchFamily="2" charset="2"/>
              <a:buChar char="ü"/>
              <a:defRPr/>
            </a:pPr>
            <a:r>
              <a:rPr lang="en-US" sz="1600" dirty="0" err="1" smtClean="0">
                <a:solidFill>
                  <a:srgbClr val="FF0000"/>
                </a:solidFill>
                <a:latin typeface="Arial" charset="0"/>
              </a:rPr>
              <a:t>Rapleaf</a:t>
            </a:r>
            <a:r>
              <a:rPr lang="en-US" sz="1600" dirty="0" smtClean="0">
                <a:solidFill>
                  <a:srgbClr val="FF0000"/>
                </a:solidFill>
                <a:latin typeface="Arial" charset="0"/>
              </a:rPr>
              <a:t> (External data subscription)</a:t>
            </a:r>
          </a:p>
          <a:p>
            <a:pPr lvl="1" eaLnBrk="1" hangingPunct="1">
              <a:buFont typeface="Wingdings" pitchFamily="2" charset="2"/>
              <a:buChar char="ü"/>
              <a:defRPr/>
            </a:pPr>
            <a:r>
              <a:rPr lang="en-US" sz="1600" dirty="0" smtClean="0">
                <a:latin typeface="Arial" charset="0"/>
              </a:rPr>
              <a:t>Lead forms (Internally captured)</a:t>
            </a:r>
          </a:p>
          <a:p>
            <a:pPr lvl="1" eaLnBrk="1" hangingPunct="1">
              <a:buFont typeface="Wingdings" pitchFamily="2" charset="2"/>
              <a:buChar char="ü"/>
              <a:defRPr/>
            </a:pPr>
            <a:r>
              <a:rPr lang="en-US" sz="1600" dirty="0" smtClean="0">
                <a:latin typeface="+mj-lt"/>
              </a:rPr>
              <a:t>Strategic Research and Analytics team(Internal)</a:t>
            </a:r>
          </a:p>
          <a:p>
            <a:pPr eaLnBrk="1" hangingPunct="1">
              <a:lnSpc>
                <a:spcPct val="80000"/>
              </a:lnSpc>
              <a:defRPr/>
            </a:pPr>
            <a:endParaRPr lang="en-US" sz="1800" dirty="0" smtClean="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2400" smtClean="0"/>
              <a:t>Cont’d : Extracting inputs</a:t>
            </a:r>
            <a:endParaRPr lang="en-US" sz="2600" smtClean="0"/>
          </a:p>
        </p:txBody>
      </p:sp>
      <p:sp>
        <p:nvSpPr>
          <p:cNvPr id="10243" name="Rectangle 3"/>
          <p:cNvSpPr>
            <a:spLocks noGrp="1" noChangeArrowheads="1"/>
          </p:cNvSpPr>
          <p:nvPr>
            <p:ph type="body" idx="1"/>
          </p:nvPr>
        </p:nvSpPr>
        <p:spPr>
          <a:xfrm flipH="1">
            <a:off x="228600" y="1219200"/>
            <a:ext cx="8382000" cy="990600"/>
          </a:xfrm>
        </p:spPr>
        <p:txBody>
          <a:bodyPr/>
          <a:lstStyle/>
          <a:p>
            <a:pPr eaLnBrk="1" hangingPunct="1">
              <a:lnSpc>
                <a:spcPct val="90000"/>
              </a:lnSpc>
            </a:pPr>
            <a:r>
              <a:rPr lang="en-US" sz="2000" smtClean="0"/>
              <a:t>All these variables are funneled through variable screening process to eliminate redundancies. </a:t>
            </a:r>
          </a:p>
          <a:p>
            <a:pPr eaLnBrk="1" hangingPunct="1">
              <a:lnSpc>
                <a:spcPct val="90000"/>
              </a:lnSpc>
            </a:pPr>
            <a:r>
              <a:rPr lang="en-US" sz="2000" smtClean="0"/>
              <a:t>Among the many Variable screening methods is Factor analysis</a:t>
            </a:r>
            <a:r>
              <a:rPr lang="en-US" sz="1400" smtClean="0"/>
              <a:t>.</a:t>
            </a:r>
          </a:p>
          <a:p>
            <a:pPr eaLnBrk="1" hangingPunct="1">
              <a:lnSpc>
                <a:spcPct val="90000"/>
              </a:lnSpc>
            </a:pPr>
            <a:endParaRPr lang="en-US" sz="2000" smtClean="0">
              <a:latin typeface="Arial" charset="0"/>
            </a:endParaRPr>
          </a:p>
        </p:txBody>
      </p:sp>
      <p:graphicFrame>
        <p:nvGraphicFramePr>
          <p:cNvPr id="6" name="Diagram 5"/>
          <p:cNvGraphicFramePr/>
          <p:nvPr/>
        </p:nvGraphicFramePr>
        <p:xfrm>
          <a:off x="1828800" y="2438400"/>
          <a:ext cx="48006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245" name="Group 9"/>
          <p:cNvGrpSpPr>
            <a:grpSpLocks/>
          </p:cNvGrpSpPr>
          <p:nvPr/>
        </p:nvGrpSpPr>
        <p:grpSpPr bwMode="auto">
          <a:xfrm>
            <a:off x="2895600" y="5546725"/>
            <a:ext cx="2628900" cy="360363"/>
            <a:chOff x="990605" y="0"/>
            <a:chExt cx="2628900" cy="360249"/>
          </a:xfrm>
        </p:grpSpPr>
        <p:sp>
          <p:nvSpPr>
            <p:cNvPr id="11" name="Rectangle 10"/>
            <p:cNvSpPr/>
            <p:nvPr/>
          </p:nvSpPr>
          <p:spPr>
            <a:xfrm>
              <a:off x="990605" y="0"/>
              <a:ext cx="2400300" cy="3602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Rectangle 11"/>
            <p:cNvSpPr/>
            <p:nvPr/>
          </p:nvSpPr>
          <p:spPr>
            <a:xfrm>
              <a:off x="1219205" y="0"/>
              <a:ext cx="2400300" cy="3602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92456" tIns="92456" rIns="92456" bIns="92456" spcCol="1270" anchor="ctr"/>
            <a:lstStyle/>
            <a:p>
              <a:pPr algn="ctr" defTabSz="577850">
                <a:lnSpc>
                  <a:spcPct val="90000"/>
                </a:lnSpc>
                <a:spcAft>
                  <a:spcPct val="35000"/>
                </a:spcAft>
                <a:defRPr/>
              </a:pPr>
              <a:r>
                <a:rPr lang="en-US" sz="1300" dirty="0"/>
                <a:t>Remaining Variables: Input1 &amp; 2</a:t>
              </a:r>
            </a:p>
          </p:txBody>
        </p:sp>
      </p:grpSp>
      <p:sp>
        <p:nvSpPr>
          <p:cNvPr id="13" name="Rectangle 3"/>
          <p:cNvSpPr txBox="1">
            <a:spLocks noChangeArrowheads="1"/>
          </p:cNvSpPr>
          <p:nvPr/>
        </p:nvSpPr>
        <p:spPr bwMode="auto">
          <a:xfrm flipH="1">
            <a:off x="6172200" y="2438400"/>
            <a:ext cx="2590800" cy="32004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rgbClr val="811E0D"/>
              </a:buClr>
              <a:buFontTx/>
              <a:buChar char="•"/>
              <a:defRPr/>
            </a:pPr>
            <a:r>
              <a:rPr lang="en-US" sz="1400" dirty="0"/>
              <a:t>Factors analysis group related input variables into components and extract the components explaining majority of the variability in the underlying data structure, and selects within each component the dominant variable to represent that component. It’s basically removing redundant variables without any loss of generality in information</a:t>
            </a:r>
            <a:endParaRPr lang="en-US" sz="1400" kern="0" dirty="0"/>
          </a:p>
        </p:txBody>
      </p:sp>
      <p:sp>
        <p:nvSpPr>
          <p:cNvPr id="14" name="Rectangle 3"/>
          <p:cNvSpPr txBox="1">
            <a:spLocks noChangeArrowheads="1"/>
          </p:cNvSpPr>
          <p:nvPr/>
        </p:nvSpPr>
        <p:spPr bwMode="auto">
          <a:xfrm flipH="1">
            <a:off x="228600" y="2514600"/>
            <a:ext cx="2362200" cy="32004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rgbClr val="811E0D"/>
              </a:buClr>
              <a:buFontTx/>
              <a:buChar char="•"/>
              <a:defRPr/>
            </a:pPr>
            <a:r>
              <a:rPr lang="en-US" sz="1400" dirty="0"/>
              <a:t>Failing to remove redundant variables is a serious problem for certain modeling method example Regression. They cause inflation in  parameter estimate leading to over fitting  and instability of the model for </a:t>
            </a:r>
            <a:r>
              <a:rPr lang="en-US" sz="1400" dirty="0" smtClean="0"/>
              <a:t>decision </a:t>
            </a:r>
            <a:r>
              <a:rPr lang="en-US" sz="1400" dirty="0"/>
              <a:t>making ,prediction </a:t>
            </a:r>
            <a:r>
              <a:rPr lang="en-US" sz="1400" dirty="0" smtClean="0"/>
              <a:t>or </a:t>
            </a:r>
            <a:r>
              <a:rPr lang="en-US" sz="1400" dirty="0"/>
              <a:t>ranking. The general statistical term for this redundant problem is </a:t>
            </a:r>
            <a:r>
              <a:rPr lang="en-US" sz="1400" dirty="0" err="1"/>
              <a:t>multicollinearity</a:t>
            </a:r>
            <a:endParaRPr lang="en-US" sz="1400" kern="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381000"/>
            <a:ext cx="8915400" cy="457200"/>
          </a:xfrm>
        </p:spPr>
        <p:txBody>
          <a:bodyPr/>
          <a:lstStyle/>
          <a:p>
            <a:pPr eaLnBrk="1" hangingPunct="1"/>
            <a:r>
              <a:rPr lang="en-US" sz="2800" smtClean="0"/>
              <a:t>Cont’d : Extracting inputs</a:t>
            </a:r>
            <a:endParaRPr lang="en-US" sz="2600" smtClean="0"/>
          </a:p>
        </p:txBody>
      </p:sp>
      <p:sp>
        <p:nvSpPr>
          <p:cNvPr id="106499" name="Rectangle 3"/>
          <p:cNvSpPr>
            <a:spLocks noGrp="1" noChangeArrowheads="1"/>
          </p:cNvSpPr>
          <p:nvPr>
            <p:ph type="body" idx="1"/>
          </p:nvPr>
        </p:nvSpPr>
        <p:spPr>
          <a:xfrm>
            <a:off x="381000" y="1219200"/>
            <a:ext cx="8382000" cy="2209800"/>
          </a:xfrm>
        </p:spPr>
        <p:txBody>
          <a:bodyPr/>
          <a:lstStyle/>
          <a:p>
            <a:pPr eaLnBrk="1" hangingPunct="1">
              <a:defRPr/>
            </a:pPr>
            <a:r>
              <a:rPr lang="en-US" sz="2000" dirty="0" smtClean="0"/>
              <a:t>After removing  redundant variables, the next step in input extraction is to remove irrelevant inputs with no relation to model’s objective.</a:t>
            </a:r>
          </a:p>
          <a:p>
            <a:pPr eaLnBrk="1" hangingPunct="1">
              <a:defRPr/>
            </a:pPr>
            <a:r>
              <a:rPr lang="en-US" sz="2000" dirty="0" smtClean="0"/>
              <a:t>This stage is not so critical as most of the modeling  algorithms have built in processes to isolate irrelevant input variables. </a:t>
            </a:r>
          </a:p>
          <a:p>
            <a:pPr lvl="1" eaLnBrk="1" hangingPunct="1">
              <a:buFont typeface="Wingdings" pitchFamily="2" charset="2"/>
              <a:buChar char="ü"/>
              <a:defRPr/>
            </a:pPr>
            <a:r>
              <a:rPr lang="en-US" sz="1800" dirty="0" smtClean="0">
                <a:ea typeface="+mn-ea"/>
                <a:cs typeface="+mn-cs"/>
              </a:rPr>
              <a:t>Example: Regression’s stepwise/forward  and backward options remove irrelevant variables unrelated to model’s objective. Decision tree also uses </a:t>
            </a:r>
            <a:r>
              <a:rPr lang="en-US" sz="1800" dirty="0" err="1" smtClean="0">
                <a:ea typeface="+mn-ea"/>
                <a:cs typeface="+mn-cs"/>
              </a:rPr>
              <a:t>logworth</a:t>
            </a:r>
            <a:r>
              <a:rPr lang="en-US" sz="1800" dirty="0" smtClean="0">
                <a:ea typeface="+mn-ea"/>
                <a:cs typeface="+mn-cs"/>
              </a:rPr>
              <a:t> criteria to eliminate irrelevant inputs </a:t>
            </a:r>
          </a:p>
          <a:p>
            <a:pPr eaLnBrk="1" hangingPunct="1">
              <a:defRPr/>
            </a:pPr>
            <a:endParaRPr lang="en-US" sz="2000" dirty="0" smtClean="0">
              <a:latin typeface="Arial" charset="0"/>
            </a:endParaRPr>
          </a:p>
        </p:txBody>
      </p:sp>
      <p:pic>
        <p:nvPicPr>
          <p:cNvPr id="11268" name="Picture 17" descr="C:\Documents and Settings\OAdugyamfi\Local Settings\Temporary Internet Files\Content.IE5\FZDLBR6F\MP900437334[1].jpg"/>
          <p:cNvPicPr>
            <a:picLocks noChangeAspect="1" noChangeArrowheads="1"/>
          </p:cNvPicPr>
          <p:nvPr/>
        </p:nvPicPr>
        <p:blipFill>
          <a:blip r:embed="rId2" cstate="print"/>
          <a:srcRect/>
          <a:stretch>
            <a:fillRect/>
          </a:stretch>
        </p:blipFill>
        <p:spPr bwMode="auto">
          <a:xfrm>
            <a:off x="2743200" y="3495675"/>
            <a:ext cx="2895600" cy="20669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Blank CU Template">
  <a:themeElements>
    <a:clrScheme name="Blank CU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CU Template">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ank CU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CU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CU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CU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CU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CU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CU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CU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CU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CU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CU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CU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new_brand_template</Template>
  <TotalTime>4066</TotalTime>
  <Words>1807</Words>
  <Application>Microsoft Office PowerPoint</Application>
  <PresentationFormat>On-screen Show (4:3)</PresentationFormat>
  <Paragraphs>271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Blank CU Template</vt:lpstr>
      <vt:lpstr>Predicting Prospective Learner Success &amp; Persistence at point of Inquiry                         (Learner Success Model) (Mar 2013)</vt:lpstr>
      <vt:lpstr>About Learner Success Model(LSM)</vt:lpstr>
      <vt:lpstr>Cont’d: About Learner Success Model(LSM)</vt:lpstr>
      <vt:lpstr>Model Development Process</vt:lpstr>
      <vt:lpstr>Model’s Objective</vt:lpstr>
      <vt:lpstr>Selecting Cases</vt:lpstr>
      <vt:lpstr>Extracting inputs</vt:lpstr>
      <vt:lpstr>Cont’d : Extracting inputs</vt:lpstr>
      <vt:lpstr>Cont’d : Extracting inputs</vt:lpstr>
      <vt:lpstr>Explore/Validate and Repair selected inputs</vt:lpstr>
      <vt:lpstr>Splitting Modeling Dataset</vt:lpstr>
      <vt:lpstr>Applying the appropriate modeling method</vt:lpstr>
      <vt:lpstr>Cont’d Applying the appropriate modeling method</vt:lpstr>
      <vt:lpstr>Cont’d Applying the appropriate modeling method</vt:lpstr>
      <vt:lpstr>Cont’d Applying the appropriate modeling method</vt:lpstr>
      <vt:lpstr>Cont’d Applying the appropriate modeling method</vt:lpstr>
      <vt:lpstr>Model Results – Cumulative Lift Chart</vt:lpstr>
      <vt:lpstr>Modeling Results – Variables effect and importance</vt:lpstr>
      <vt:lpstr>Model’s Inference about Success and Persistence</vt:lpstr>
      <vt:lpstr>SAS Enterprise Miner Project Work Flow</vt:lpstr>
      <vt:lpstr>Scoring Process Flow</vt:lpstr>
      <vt:lpstr>SAS Enterprise Miner Project Work Flow</vt:lpstr>
    </vt:vector>
  </TitlesOfParts>
  <Company>Capella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ListeNation Voicemail Results March 2007</dc:title>
  <dc:creator>JWeiner</dc:creator>
  <cp:lastModifiedBy>OAduGyamfi</cp:lastModifiedBy>
  <cp:revision>197</cp:revision>
  <dcterms:created xsi:type="dcterms:W3CDTF">2007-03-26T14:33:19Z</dcterms:created>
  <dcterms:modified xsi:type="dcterms:W3CDTF">2013-03-12T21:04:32Z</dcterms:modified>
</cp:coreProperties>
</file>