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5" r:id="rId6"/>
    <p:sldId id="261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E3592-3A58-1471-BC28-2135B3C3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93991-2EA2-C2FA-6726-35F89B11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0F4F9-F46E-DF74-CEFA-FAE704AF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199AE-B8E5-CA02-901B-6CBEBAD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D43B0-746C-626C-2FF6-A7B80071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571C5-0951-1DAE-227A-8F7B3B05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7D7FB-D3EC-8243-47DA-A7A28925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4C03D-C146-035C-9621-F5486D28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207C0-A06C-F1E7-6DAB-ED4A5594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475BD-BB7D-25F0-870A-6977F32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00FEE0-38AE-1F8F-F816-C500C600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1986F9-08AB-EFEA-D0FC-34CEE7FB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0ACB1-186F-D19A-95C8-A6EA922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BA67C-2BB8-AB73-0D22-20606FFC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1C9CA-532A-324D-92D0-A6E020D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D89F6-2181-165F-CA5F-E176C459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B852-0367-832F-AAC0-22492110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551A7-0490-5BE0-F4B7-07BFEC1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47A3C-5812-1467-3F56-CC995A2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CF055-5A5A-C97C-A88E-4494086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5FDD0-6C35-C06E-E1DF-14336E8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83383-1CE5-88C6-AD79-1D95116A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02C6-0B70-377E-1F31-0C6A7180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02D3-2A5A-90BB-D58C-651900A6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E5A8-15F1-47F3-298D-8820712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90599-BE4D-E65A-0BCD-38AE188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0F967-F030-6BC4-D8EC-AD84214F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50134-0258-2E1A-BE95-D5BBDE08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75C75-CD3E-82F7-7A93-55695A7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FDC98-6BE3-B604-888D-EDF6473B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956C-0B28-1FC8-9A1D-34CA32B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C551-7C85-28F8-9AEB-61E90809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F079A-6872-3F06-2AFC-D7FC1826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B3524-B298-87F7-B543-4E49054A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EF4961-1BD2-CC5F-EF07-6337B8DF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2CEE9-C070-9A40-A069-1B813AD2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4D05FC-95F6-EE84-2E19-2049D8C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0FDDC4-8343-ED1E-9501-8321AEC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D3DBFC-A55D-0A5A-34DC-67D3A93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2927-1F41-3242-7785-B45ABD2B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ED322-B3B1-9B5D-AC8D-F3CFE451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32C5E2-70CA-4EC3-53F5-CA1450E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D0A5E6-3EBB-D9B6-E2AB-FA1722A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5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AF3E1-AA4B-85BF-ACA4-D191B2B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CC50C2-52CE-0AAD-28F0-04DEFAC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92D417-5BDC-4B36-0715-D805B7D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B59F-AB72-72B3-1A5B-9E2F10B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9F25E-50EB-1974-F4F4-E89E41F9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13E0C-C072-6F03-A9A9-8DDA78B1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7848E-E740-9A07-B4FF-AED6FBE2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B2933D-5E7B-E18C-5832-7644EFA4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FF3CF-4BC8-F5F1-5E92-E0223DF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EC869-AF8C-CE54-6C2C-F3C8C0E0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E1D3FD-59FE-F623-BBEB-FFCA58458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D9BC76-BB67-5292-FF84-94C1CD7A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8315B-8C4B-C57C-0136-0AEAA1E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32D16-271E-8C87-3630-AADF8D5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A23BF-2911-223A-9589-2775974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FE9A3-6CF1-6A19-53A2-E578195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AC6BD-DA96-7812-790F-274C7FF0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D36A0-C007-0689-3510-B1B4E1FA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5C15-D9A8-46B2-95A0-AA988B67C3C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6A541-EDDD-1ED0-9DE2-298DFD845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A5FBA-5687-2F37-E3B6-C6D7EE08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4B4-54CF-4408-8470-D8450FEEF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search?q=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B906-0D99-7BA5-0BE3-C3156D1A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4" y="168634"/>
            <a:ext cx="10048567" cy="765431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1388E-65A4-C09B-43E6-1F66058F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33" y="934065"/>
            <a:ext cx="11297264" cy="54372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Docker va permettre d’exécuter des containers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Un container est processus qui tourne sur le système de manière isolé grâce aux techniques isolation de Linux (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Limiter les ressources utilisé par un container(Control Group)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On peut lancer de nombreux containers sur un même système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Tous les containers partagent le même système</a:t>
            </a: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S’intègre facilement avec des Orchestrations tels que 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Kubernetes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 ou Docker 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Swarm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Les </a:t>
            </a:r>
            <a:r>
              <a:rPr lang="fr-F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containers facilitent 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 déploiement des projets en architecture 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m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icro-services (un micro-service 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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 container)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78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8355E-8606-394B-6DF0-9103072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4" y="104522"/>
            <a:ext cx="10515600" cy="922901"/>
          </a:xfrm>
        </p:spPr>
        <p:txBody>
          <a:bodyPr>
            <a:normAutofit/>
          </a:bodyPr>
          <a:lstStyle/>
          <a:p>
            <a:r>
              <a:rPr lang="fr-FR" dirty="0"/>
              <a:t>Virtual Machines (</a:t>
            </a:r>
            <a:r>
              <a:rPr lang="fr-FR" dirty="0" err="1"/>
              <a:t>VMs</a:t>
            </a:r>
            <a:r>
              <a:rPr lang="fr-FR" dirty="0"/>
              <a:t>) vs Containers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D2C60F-7E9A-0D45-280F-67A4215B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0" y="2262324"/>
            <a:ext cx="7164452" cy="2589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395CD8-9744-742B-9F70-FA34EB002A4C}"/>
              </a:ext>
            </a:extLst>
          </p:cNvPr>
          <p:cNvSpPr/>
          <p:nvPr/>
        </p:nvSpPr>
        <p:spPr>
          <a:xfrm>
            <a:off x="2467854" y="1674896"/>
            <a:ext cx="2537926" cy="4381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Machine Virtuelle (VM)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53796-2619-1D2E-675F-31F56E76A437}"/>
              </a:ext>
            </a:extLst>
          </p:cNvPr>
          <p:cNvSpPr/>
          <p:nvPr/>
        </p:nvSpPr>
        <p:spPr>
          <a:xfrm>
            <a:off x="6149793" y="1645033"/>
            <a:ext cx="2537926" cy="4381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131201-33E4-2497-5CD2-8AB0C7DA01C9}"/>
              </a:ext>
            </a:extLst>
          </p:cNvPr>
          <p:cNvSpPr/>
          <p:nvPr/>
        </p:nvSpPr>
        <p:spPr>
          <a:xfrm>
            <a:off x="2497397" y="4857586"/>
            <a:ext cx="3509138" cy="19310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Chaque VM à son propre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Virtualisation de Hardware (création de CPU, RAM, disque, réseau virtuels)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Sur le même Hardware on peut avoir plusieurs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Beaucoup de couches, donc accès plus lent au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4B943-1AF2-D328-9EB5-84E454A2C9BB}"/>
              </a:ext>
            </a:extLst>
          </p:cNvPr>
          <p:cNvSpPr/>
          <p:nvPr/>
        </p:nvSpPr>
        <p:spPr>
          <a:xfrm>
            <a:off x="223652" y="3442997"/>
            <a:ext cx="1931436" cy="67646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Les hyperviseurs (VirtualBox, VMware, Hyper-V), créent des Virtual Hardware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761FAE-BDA4-B71C-2243-496616CACD1E}"/>
              </a:ext>
            </a:extLst>
          </p:cNvPr>
          <p:cNvCxnSpPr>
            <a:cxnSpLocks/>
          </p:cNvCxnSpPr>
          <p:nvPr/>
        </p:nvCxnSpPr>
        <p:spPr>
          <a:xfrm>
            <a:off x="2155088" y="3809225"/>
            <a:ext cx="44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EA4ED07-EF8A-76FD-6CAD-0229C724CA8E}"/>
              </a:ext>
            </a:extLst>
          </p:cNvPr>
          <p:cNvSpPr/>
          <p:nvPr/>
        </p:nvSpPr>
        <p:spPr>
          <a:xfrm>
            <a:off x="6185466" y="5106740"/>
            <a:ext cx="4068877" cy="14327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Applications exécutées dans des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OS est mutualisé entre tous les containers (Virtualisation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Moins de couches, accès plus rapide au Hardware, meilleures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CDA0A-8020-0870-3305-779C8481873F}"/>
              </a:ext>
            </a:extLst>
          </p:cNvPr>
          <p:cNvSpPr/>
          <p:nvPr/>
        </p:nvSpPr>
        <p:spPr>
          <a:xfrm>
            <a:off x="742827" y="962896"/>
            <a:ext cx="7664055" cy="6764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Les VM et les containers permettent d’exécuter des applications de façon isolées</a:t>
            </a:r>
          </a:p>
        </p:txBody>
      </p:sp>
    </p:spTree>
    <p:extLst>
      <p:ext uri="{BB962C8B-B14F-4D97-AF65-F5344CB8AC3E}">
        <p14:creationId xmlns:p14="http://schemas.microsoft.com/office/powerpoint/2010/main" val="7286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30823-E5C7-C371-22F5-3CC14CC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824578"/>
          </a:xfrm>
        </p:spPr>
        <p:txBody>
          <a:bodyPr/>
          <a:lstStyle/>
          <a:p>
            <a:r>
              <a:rPr lang="fr-FR" dirty="0"/>
              <a:t>Installation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DF851-BA5B-68B9-4748-6678C973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/>
          <a:lstStyle/>
          <a:p>
            <a:r>
              <a:rPr lang="fr-FR" dirty="0"/>
              <a:t>Mac : Docker for Mac </a:t>
            </a:r>
          </a:p>
          <a:p>
            <a:r>
              <a:rPr lang="fr-FR" dirty="0"/>
              <a:t>Windows : Docker for Windows </a:t>
            </a:r>
          </a:p>
          <a:p>
            <a:r>
              <a:rPr lang="fr-FR" dirty="0"/>
              <a:t>Linux : Docker for linux </a:t>
            </a:r>
            <a:r>
              <a:rPr lang="fr-FR" dirty="0" err="1"/>
              <a:t>districbution</a:t>
            </a:r>
            <a:r>
              <a:rPr lang="fr-FR" dirty="0"/>
              <a:t> (Ubuntu, </a:t>
            </a:r>
            <a:r>
              <a:rPr lang="fr-FR" dirty="0" err="1"/>
              <a:t>Debian,Centos</a:t>
            </a:r>
            <a:r>
              <a:rPr lang="fr-FR" dirty="0"/>
              <a:t>,…)</a:t>
            </a:r>
          </a:p>
          <a:p>
            <a:endParaRPr lang="fr-FR" dirty="0"/>
          </a:p>
          <a:p>
            <a:r>
              <a:rPr lang="fr-FR" dirty="0"/>
              <a:t>Lien d’installation: </a:t>
            </a:r>
            <a:r>
              <a:rPr lang="fr-FR" dirty="0">
                <a:hlinkClick r:id="rId2"/>
              </a:rPr>
              <a:t>https://docs.docker.com/engine/install/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5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79" y="245286"/>
            <a:ext cx="9144000" cy="939702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Composants de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908179" y="1554715"/>
            <a:ext cx="9674289" cy="2998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Engine (Moteur Docker)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Images (contiennent les applications qu’on va exécuter 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Container  (instance de l’image en cour d’exécution)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Registre (Permet le stockage des images Docker. Ils sont publics ou privés Ex : </a:t>
            </a:r>
            <a:r>
              <a:rPr lang="fr-FR" dirty="0" err="1"/>
              <a:t>DockerHub</a:t>
            </a:r>
            <a:r>
              <a:rPr lang="fr-FR" dirty="0"/>
              <a:t> (Défaut), AWS ECR, GCR,..)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DockerHub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https://hub.docker.com/search?q=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79" y="245286"/>
            <a:ext cx="9144000" cy="939702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Docker -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908179" y="1554715"/>
            <a:ext cx="9674289" cy="93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Contiennent toutes les dépendances et configurations nécessaires au lancement de l’application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DCDE7DB-FE48-C8CB-C1DA-7AF94FD3B28A}"/>
              </a:ext>
            </a:extLst>
          </p:cNvPr>
          <p:cNvSpPr txBox="1">
            <a:spLocks/>
          </p:cNvSpPr>
          <p:nvPr/>
        </p:nvSpPr>
        <p:spPr>
          <a:xfrm>
            <a:off x="995265" y="2630880"/>
            <a:ext cx="9674289" cy="236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images ou docker image ls -a </a:t>
            </a:r>
            <a:r>
              <a:rPr lang="fr-FR" sz="1800" dirty="0"/>
              <a:t>-&gt;  </a:t>
            </a:r>
            <a:r>
              <a:rPr lang="fr-FR" sz="1800" i="1" dirty="0"/>
              <a:t>lister les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image --help  </a:t>
            </a:r>
            <a:r>
              <a:rPr lang="fr-FR" sz="1800" dirty="0"/>
              <a:t>-&gt;  </a:t>
            </a:r>
            <a:r>
              <a:rPr lang="fr-FR" sz="1800" i="1" dirty="0"/>
              <a:t>avoir de l’aide sur la commande image les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image pull </a:t>
            </a:r>
            <a:r>
              <a:rPr lang="fr-FR" sz="1800" b="1" dirty="0" err="1"/>
              <a:t>nginx</a:t>
            </a:r>
            <a:r>
              <a:rPr lang="fr-FR" sz="1800" b="1" dirty="0"/>
              <a:t> </a:t>
            </a:r>
            <a:r>
              <a:rPr lang="fr-FR" sz="1800" dirty="0"/>
              <a:t>-&gt; </a:t>
            </a:r>
            <a:r>
              <a:rPr lang="fr-FR" sz="1800" i="1" dirty="0"/>
              <a:t>récupérer les images ( par défaut depuis </a:t>
            </a:r>
            <a:r>
              <a:rPr lang="fr-FR" sz="1800" i="1" dirty="0" err="1"/>
              <a:t>dockerHub</a:t>
            </a:r>
            <a:r>
              <a:rPr lang="fr-FR" sz="1800" i="1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image push app:1.0 -&gt; </a:t>
            </a:r>
            <a:r>
              <a:rPr lang="fr-FR" sz="1800" i="1" dirty="0"/>
              <a:t>publier l’image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</a:t>
            </a:r>
            <a:r>
              <a:rPr lang="fr-FR" sz="1800" b="1" dirty="0" err="1"/>
              <a:t>rmi</a:t>
            </a:r>
            <a:r>
              <a:rPr lang="fr-FR" sz="1800" b="1" dirty="0"/>
              <a:t> </a:t>
            </a:r>
            <a:r>
              <a:rPr lang="fr-FR" sz="1800" b="1" dirty="0" err="1"/>
              <a:t>nginx</a:t>
            </a:r>
            <a:r>
              <a:rPr lang="fr-FR" sz="1800" b="1" dirty="0"/>
              <a:t> ou docker image </a:t>
            </a:r>
            <a:r>
              <a:rPr lang="fr-FR" sz="1800" b="1" dirty="0" err="1"/>
              <a:t>rm</a:t>
            </a:r>
            <a:r>
              <a:rPr lang="fr-FR" sz="1800" b="1" dirty="0"/>
              <a:t> </a:t>
            </a:r>
            <a:r>
              <a:rPr lang="fr-FR" sz="1800" b="1" dirty="0" err="1"/>
              <a:t>nginx</a:t>
            </a:r>
            <a:r>
              <a:rPr lang="fr-FR" sz="1800" dirty="0"/>
              <a:t>&gt; </a:t>
            </a:r>
            <a:r>
              <a:rPr lang="fr-FR" sz="1800" i="1" dirty="0"/>
              <a:t>supprimer une image dont le container est arrêté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i="1" dirty="0"/>
              <a:t>docker image </a:t>
            </a:r>
            <a:r>
              <a:rPr lang="fr-FR" sz="1800" b="1" i="1" dirty="0" err="1"/>
              <a:t>inspect</a:t>
            </a:r>
            <a:r>
              <a:rPr lang="fr-FR" sz="1800" b="1" i="1" dirty="0"/>
              <a:t> alpine </a:t>
            </a:r>
            <a:r>
              <a:rPr lang="fr-FR" sz="1800" i="1" dirty="0"/>
              <a:t>-&gt; obtenir les détails d’une image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C79C021-BD3C-C27B-BA57-DE6F18ED2A2F}"/>
              </a:ext>
            </a:extLst>
          </p:cNvPr>
          <p:cNvSpPr txBox="1">
            <a:spLocks/>
          </p:cNvSpPr>
          <p:nvPr/>
        </p:nvSpPr>
        <p:spPr>
          <a:xfrm>
            <a:off x="995264" y="5187820"/>
            <a:ext cx="9674289" cy="121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/>
              <a:t>                                               :                    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docker.io/</a:t>
            </a:r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</a:rPr>
              <a:t>bitnami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/redis</a:t>
            </a:r>
            <a:endParaRPr lang="fr-FR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0FF973C1-2D71-620D-FC02-6B5F2534650D}"/>
              </a:ext>
            </a:extLst>
          </p:cNvPr>
          <p:cNvSpPr/>
          <p:nvPr/>
        </p:nvSpPr>
        <p:spPr>
          <a:xfrm rot="16200000">
            <a:off x="4886910" y="5274128"/>
            <a:ext cx="354563" cy="825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C730D981-D78A-5A8D-180C-3BD86813FA60}"/>
              </a:ext>
            </a:extLst>
          </p:cNvPr>
          <p:cNvSpPr/>
          <p:nvPr/>
        </p:nvSpPr>
        <p:spPr>
          <a:xfrm rot="16200000">
            <a:off x="5828525" y="5274127"/>
            <a:ext cx="354563" cy="825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04A26B2B-6090-7137-5B7D-C225432FD41D}"/>
              </a:ext>
            </a:extLst>
          </p:cNvPr>
          <p:cNvSpPr/>
          <p:nvPr/>
        </p:nvSpPr>
        <p:spPr>
          <a:xfrm rot="16200000">
            <a:off x="6574974" y="5413309"/>
            <a:ext cx="354563" cy="5473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1D51E-AC71-DED5-2FC2-E0B2FE4AC005}"/>
              </a:ext>
            </a:extLst>
          </p:cNvPr>
          <p:cNvSpPr/>
          <p:nvPr/>
        </p:nvSpPr>
        <p:spPr>
          <a:xfrm>
            <a:off x="4476852" y="5821356"/>
            <a:ext cx="1000707" cy="3951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Registry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6B67A-4FBD-C2B9-D922-29D509E37A24}"/>
              </a:ext>
            </a:extLst>
          </p:cNvPr>
          <p:cNvSpPr/>
          <p:nvPr/>
        </p:nvSpPr>
        <p:spPr>
          <a:xfrm>
            <a:off x="5444807" y="5877772"/>
            <a:ext cx="1000707" cy="5691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User/</a:t>
            </a:r>
          </a:p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Account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40727-95BC-41A9-B550-9C42C2DE7F3F}"/>
              </a:ext>
            </a:extLst>
          </p:cNvPr>
          <p:cNvSpPr/>
          <p:nvPr/>
        </p:nvSpPr>
        <p:spPr>
          <a:xfrm>
            <a:off x="6318183" y="5866284"/>
            <a:ext cx="1256912" cy="5691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Image/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6E621-1997-D3B2-D5B3-FB738C01EC1D}"/>
              </a:ext>
            </a:extLst>
          </p:cNvPr>
          <p:cNvSpPr/>
          <p:nvPr/>
        </p:nvSpPr>
        <p:spPr>
          <a:xfrm>
            <a:off x="1584991" y="5193653"/>
            <a:ext cx="2407884" cy="8619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Convention nommage des images dans les </a:t>
            </a:r>
            <a:r>
              <a:rPr lang="fr-FR" sz="1800" b="1" dirty="0" err="1"/>
              <a:t>registry</a:t>
            </a:r>
            <a:r>
              <a:rPr lang="fr-FR" sz="1800" b="1" dirty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86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79" y="245286"/>
            <a:ext cx="9144000" cy="939702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Docker -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908179" y="1377433"/>
            <a:ext cx="9674289" cy="609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Un container est un processus qui exécute une tâche à partir d’une image (lancer une application web, lancer une instance de base de données, </a:t>
            </a:r>
            <a:r>
              <a:rPr lang="fr-FR" dirty="0" err="1"/>
              <a:t>etc</a:t>
            </a:r>
            <a:r>
              <a:rPr lang="fr-FR" dirty="0"/>
              <a:t>) 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253C13C-29D6-C358-1A31-0A95BF9BF4D7}"/>
              </a:ext>
            </a:extLst>
          </p:cNvPr>
          <p:cNvSpPr txBox="1">
            <a:spLocks/>
          </p:cNvSpPr>
          <p:nvPr/>
        </p:nvSpPr>
        <p:spPr>
          <a:xfrm>
            <a:off x="808653" y="2369976"/>
            <a:ext cx="11078547" cy="3921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</a:t>
            </a:r>
            <a:r>
              <a:rPr lang="fr-FR" sz="1800" b="1" dirty="0" err="1"/>
              <a:t>ps</a:t>
            </a:r>
            <a:r>
              <a:rPr lang="fr-FR" sz="1800" b="1" dirty="0"/>
              <a:t> ou docker container ls </a:t>
            </a:r>
            <a:r>
              <a:rPr lang="fr-FR" sz="1800" dirty="0"/>
              <a:t>-&gt; </a:t>
            </a:r>
            <a:r>
              <a:rPr lang="fr-FR" sz="1800" i="1" dirty="0"/>
              <a:t>lister les containers en cours d’exécution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ls –a </a:t>
            </a:r>
            <a:r>
              <a:rPr lang="fr-FR" sz="1800" dirty="0"/>
              <a:t>-&gt; </a:t>
            </a:r>
            <a:r>
              <a:rPr lang="fr-FR" sz="1800" i="1" dirty="0"/>
              <a:t>lister les containers en cours d’exécution ou arrêtés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run hello-world </a:t>
            </a:r>
            <a:r>
              <a:rPr lang="fr-FR" sz="1800" dirty="0"/>
              <a:t>-&gt; </a:t>
            </a:r>
            <a:r>
              <a:rPr lang="fr-FR" sz="1800" i="1" dirty="0"/>
              <a:t>lancer un container basé sur l’image </a:t>
            </a:r>
            <a:r>
              <a:rPr lang="fr-FR" sz="1800" dirty="0"/>
              <a:t>hello-world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run </a:t>
            </a:r>
            <a:r>
              <a:rPr lang="fr-FR" sz="1800" b="1" i="1" dirty="0" err="1"/>
              <a:t>nginx</a:t>
            </a:r>
            <a:r>
              <a:rPr lang="fr-FR" sz="1800" b="1" i="1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run –d </a:t>
            </a:r>
            <a:r>
              <a:rPr lang="fr-FR" sz="1800" b="1" i="1" dirty="0" err="1"/>
              <a:t>nginx</a:t>
            </a:r>
            <a:r>
              <a:rPr lang="fr-FR" sz="1800" b="1" i="1" dirty="0"/>
              <a:t> </a:t>
            </a:r>
            <a:r>
              <a:rPr lang="fr-FR" sz="1800" i="1" dirty="0"/>
              <a:t>-&gt; lancer un container en arrière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run -d -</a:t>
            </a:r>
            <a:r>
              <a:rPr lang="fr-FR" sz="1800" b="1" dirty="0" err="1"/>
              <a:t>it</a:t>
            </a:r>
            <a:r>
              <a:rPr lang="fr-FR" sz="1800" b="1" dirty="0"/>
              <a:t> </a:t>
            </a:r>
            <a:r>
              <a:rPr lang="fr-FR" sz="1800" b="1" i="1" dirty="0" err="1"/>
              <a:t>nginx</a:t>
            </a:r>
            <a:r>
              <a:rPr lang="fr-FR" sz="1800" b="1" i="1" dirty="0"/>
              <a:t> </a:t>
            </a:r>
            <a:r>
              <a:rPr lang="fr-FR" sz="1800" i="1" dirty="0"/>
              <a:t>-&gt; lancer un container en mode interactif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/>
              <a:t>docker container run –d </a:t>
            </a:r>
            <a:r>
              <a:rPr lang="fr-FR" sz="1800" b="1" i="1" dirty="0"/>
              <a:t>–</a:t>
            </a:r>
            <a:r>
              <a:rPr lang="fr-FR" sz="1800" b="1" i="1" dirty="0" err="1"/>
              <a:t>name</a:t>
            </a:r>
            <a:r>
              <a:rPr lang="fr-FR" sz="1800" b="1" i="1" dirty="0"/>
              <a:t> </a:t>
            </a:r>
            <a:r>
              <a:rPr lang="fr-FR" sz="1800" b="1" i="1" dirty="0" err="1"/>
              <a:t>ubuntu</a:t>
            </a:r>
            <a:r>
              <a:rPr lang="fr-FR" sz="1800" b="1" i="1" dirty="0"/>
              <a:t> ping 8.8.8.8 -&gt; </a:t>
            </a:r>
            <a:r>
              <a:rPr lang="fr-FR" sz="1800" i="1" dirty="0"/>
              <a:t>passer une commande à un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i="1" dirty="0"/>
              <a:t>docker container  stop </a:t>
            </a:r>
            <a:r>
              <a:rPr lang="fr-FR" sz="1800" b="1" i="1" dirty="0" err="1"/>
              <a:t>nginx</a:t>
            </a:r>
            <a:r>
              <a:rPr lang="fr-FR" sz="1800" b="1" i="1" dirty="0"/>
              <a:t> </a:t>
            </a:r>
            <a:r>
              <a:rPr lang="fr-FR" sz="1800" i="1" dirty="0"/>
              <a:t>-&gt; arrêté un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i="1" dirty="0"/>
              <a:t>docker container stop $(docker container  ls -q) </a:t>
            </a:r>
            <a:r>
              <a:rPr lang="fr-FR" sz="1800" i="1" dirty="0"/>
              <a:t>-&gt; arrêté l’ensemble des  containers en cours d’exécution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i="1" dirty="0"/>
              <a:t>docker container  </a:t>
            </a:r>
            <a:r>
              <a:rPr lang="fr-FR" sz="1800" b="1" i="1" dirty="0" err="1"/>
              <a:t>rm</a:t>
            </a:r>
            <a:r>
              <a:rPr lang="fr-FR" sz="1800" b="1" i="1" dirty="0"/>
              <a:t> </a:t>
            </a:r>
            <a:r>
              <a:rPr lang="fr-FR" sz="1800" b="1" i="1" dirty="0" err="1"/>
              <a:t>nginx</a:t>
            </a:r>
            <a:r>
              <a:rPr lang="fr-FR" sz="1800" b="1" i="1" dirty="0"/>
              <a:t> </a:t>
            </a:r>
            <a:r>
              <a:rPr lang="fr-FR" sz="1800" i="1" dirty="0"/>
              <a:t>-&gt; supprimer un container arrêté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i="1" dirty="0"/>
              <a:t>docker container </a:t>
            </a:r>
            <a:r>
              <a:rPr lang="fr-FR" sz="1800" b="1" i="1" dirty="0" err="1"/>
              <a:t>inspect</a:t>
            </a:r>
            <a:r>
              <a:rPr lang="fr-FR" sz="1800" b="1" i="1" dirty="0"/>
              <a:t> &lt;id-container&gt; </a:t>
            </a:r>
            <a:r>
              <a:rPr lang="fr-FR" sz="1800" i="1" dirty="0"/>
              <a:t>-&gt; inspecter un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5099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7" y="222083"/>
            <a:ext cx="9144000" cy="662473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Docker – Port 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500744" y="1072094"/>
            <a:ext cx="9674289" cy="163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Permet à l’application qui est exécuté dans un container d’être accessible depuis l’extérieur.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Exemple:</a:t>
            </a:r>
          </a:p>
          <a:p>
            <a:pPr algn="l"/>
            <a:r>
              <a:rPr lang="fr-FR" dirty="0"/>
              <a:t>docker container run –p &lt;</a:t>
            </a:r>
            <a:r>
              <a:rPr lang="fr-FR" b="1" dirty="0"/>
              <a:t>HOST_PORT</a:t>
            </a:r>
            <a:r>
              <a:rPr lang="fr-FR" dirty="0"/>
              <a:t>&gt;:&lt;</a:t>
            </a:r>
            <a:r>
              <a:rPr lang="fr-FR" b="1" dirty="0"/>
              <a:t>CONTAINER_PORT</a:t>
            </a:r>
            <a:r>
              <a:rPr lang="fr-FR" dirty="0"/>
              <a:t>&gt;  &lt; </a:t>
            </a:r>
            <a:r>
              <a:rPr lang="fr-FR" b="1" dirty="0"/>
              <a:t>IMAGE</a:t>
            </a:r>
            <a:r>
              <a:rPr lang="fr-FR" dirty="0"/>
              <a:t>&gt;</a:t>
            </a:r>
          </a:p>
          <a:p>
            <a:pPr algn="l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253C13C-29D6-C358-1A31-0A95BF9BF4D7}"/>
              </a:ext>
            </a:extLst>
          </p:cNvPr>
          <p:cNvSpPr txBox="1">
            <a:spLocks/>
          </p:cNvSpPr>
          <p:nvPr/>
        </p:nvSpPr>
        <p:spPr>
          <a:xfrm>
            <a:off x="413657" y="3511690"/>
            <a:ext cx="6217297" cy="16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container run –d –p 8080:80 apache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container run –d –p 6603:3306 </a:t>
            </a:r>
            <a:r>
              <a:rPr lang="fr-FR" dirty="0" err="1"/>
              <a:t>mysql</a:t>
            </a:r>
            <a:endParaRPr lang="fr-FR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EAB231-21EE-73AB-C9C0-4FB1664D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59" y="2892490"/>
            <a:ext cx="5440841" cy="36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52" y="309028"/>
            <a:ext cx="10714654" cy="939702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Docker – </a:t>
            </a:r>
            <a:r>
              <a:rPr lang="fr-FR" sz="4400" dirty="0" err="1"/>
              <a:t>Dockerfile</a:t>
            </a:r>
            <a:r>
              <a:rPr lang="fr-FR" sz="4400" dirty="0"/>
              <a:t>, Tag, Push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295858" y="1550340"/>
            <a:ext cx="9674289" cy="87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Dockerfile</a:t>
            </a:r>
            <a:r>
              <a:rPr lang="fr-FR" dirty="0"/>
              <a:t> contient un ensemble d’instruction qui permettent de construire une image Docker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E9A0D5C-36C6-37CA-9748-DA0116D5CB0D}"/>
              </a:ext>
            </a:extLst>
          </p:cNvPr>
          <p:cNvSpPr txBox="1">
            <a:spLocks/>
          </p:cNvSpPr>
          <p:nvPr/>
        </p:nvSpPr>
        <p:spPr>
          <a:xfrm>
            <a:off x="351452" y="2425959"/>
            <a:ext cx="6842449" cy="397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B27C89-007D-6A1B-4185-53A9BFEB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8" y="2231136"/>
            <a:ext cx="4781550" cy="14090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E2D550-1393-CA1F-8BF9-34CF1552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4" y="4180113"/>
            <a:ext cx="5328943" cy="131445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0B60BBD-7E34-8783-B77E-295754E64406}"/>
              </a:ext>
            </a:extLst>
          </p:cNvPr>
          <p:cNvSpPr txBox="1">
            <a:spLocks/>
          </p:cNvSpPr>
          <p:nvPr/>
        </p:nvSpPr>
        <p:spPr>
          <a:xfrm>
            <a:off x="295858" y="4813059"/>
            <a:ext cx="6291554" cy="1587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image </a:t>
            </a:r>
            <a:r>
              <a:rPr lang="fr-FR" dirty="0" err="1"/>
              <a:t>build</a:t>
            </a:r>
            <a:r>
              <a:rPr lang="fr-FR" dirty="0"/>
              <a:t> --tag appli:1.0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container run –p 8080:80 nginx:1.25.3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login (se connecter au registre docker.io par défaut)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 login &lt;private-registry.io&gt;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docker</a:t>
            </a:r>
            <a:r>
              <a:rPr lang="en-US" dirty="0"/>
              <a:t> push &lt;</a:t>
            </a:r>
            <a:r>
              <a:rPr lang="en-US" dirty="0" err="1"/>
              <a:t>yourusername</a:t>
            </a:r>
            <a:r>
              <a:rPr lang="en-US" dirty="0"/>
              <a:t>&gt;/</a:t>
            </a:r>
            <a:r>
              <a:rPr lang="fr-FR" dirty="0"/>
              <a:t>appli:1.0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8F59CE-101C-2AA2-B5E8-F1B3F518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804" y="2668119"/>
            <a:ext cx="4933950" cy="11525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A2FA3F1-D969-3C44-0170-B85D7E3092CD}"/>
              </a:ext>
            </a:extLst>
          </p:cNvPr>
          <p:cNvSpPr txBox="1">
            <a:spLocks/>
          </p:cNvSpPr>
          <p:nvPr/>
        </p:nvSpPr>
        <p:spPr>
          <a:xfrm>
            <a:off x="389940" y="3857966"/>
            <a:ext cx="5805587" cy="723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créer l’image, exécuter les commandes où se trouve le </a:t>
            </a:r>
            <a:r>
              <a:rPr lang="fr-FR" dirty="0" err="1"/>
              <a:t>Dockerfile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89332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79" y="198631"/>
            <a:ext cx="9144000" cy="939702"/>
          </a:xfrm>
        </p:spPr>
        <p:txBody>
          <a:bodyPr>
            <a:noAutofit/>
          </a:bodyPr>
          <a:lstStyle/>
          <a:p>
            <a:pPr algn="l"/>
            <a:r>
              <a:rPr lang="fr-FR" sz="4400" dirty="0"/>
              <a:t>Docker - </a:t>
            </a:r>
            <a:r>
              <a:rPr lang="fr-FR" sz="4400" dirty="0" err="1"/>
              <a:t>Dockerfile</a:t>
            </a:r>
            <a:endParaRPr lang="fr-FR" sz="44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438C47A-5BE6-5B08-0022-6E9B5489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95433"/>
              </p:ext>
            </p:extLst>
          </p:nvPr>
        </p:nvGraphicFramePr>
        <p:xfrm>
          <a:off x="1166324" y="1138333"/>
          <a:ext cx="8612158" cy="5662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6079">
                  <a:extLst>
                    <a:ext uri="{9D8B030D-6E8A-4147-A177-3AD203B41FA5}">
                      <a16:colId xmlns:a16="http://schemas.microsoft.com/office/drawing/2014/main" val="3662803560"/>
                    </a:ext>
                  </a:extLst>
                </a:gridCol>
                <a:gridCol w="4306079">
                  <a:extLst>
                    <a:ext uri="{9D8B030D-6E8A-4147-A177-3AD203B41FA5}">
                      <a16:colId xmlns:a16="http://schemas.microsoft.com/office/drawing/2014/main" val="296191840"/>
                    </a:ext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r>
                        <a:rPr lang="fr-FR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l’image de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04780"/>
                  </a:ext>
                </a:extLst>
              </a:tr>
              <a:tr h="513948">
                <a:tc>
                  <a:txBody>
                    <a:bodyPr/>
                    <a:lstStyle/>
                    <a:p>
                      <a:r>
                        <a:rPr lang="fr-FR" dirty="0"/>
                        <a:t>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des variables d’environnement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584"/>
                  </a:ext>
                </a:extLst>
              </a:tr>
              <a:tr h="734211"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Exécuter un commande, construction du filesystem de l’image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13521"/>
                  </a:ext>
                </a:extLst>
              </a:tr>
              <a:tr h="734211">
                <a:tc>
                  <a:txBody>
                    <a:bodyPr/>
                    <a:lstStyle/>
                    <a:p>
                      <a:r>
                        <a:rPr lang="fr-FR" dirty="0"/>
                        <a:t>COPY/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Copie des ressources depuis la machine local vers le </a:t>
                      </a:r>
                      <a:r>
                        <a:rPr lang="fr-FR" dirty="0" err="1"/>
                        <a:t>filesystèm</a:t>
                      </a:r>
                      <a:r>
                        <a:rPr lang="fr-FR" dirty="0"/>
                        <a:t> du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80334"/>
                  </a:ext>
                </a:extLst>
              </a:tr>
              <a:tr h="513948">
                <a:tc>
                  <a:txBody>
                    <a:bodyPr/>
                    <a:lstStyle/>
                    <a:p>
                      <a:r>
                        <a:rPr lang="fr-FR" dirty="0"/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d’expose un port de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72323"/>
                  </a:ext>
                </a:extLst>
              </a:tr>
              <a:tr h="513948">
                <a:tc>
                  <a:txBody>
                    <a:bodyPr/>
                    <a:lstStyle/>
                    <a:p>
                      <a:r>
                        <a:rPr lang="fr-FR" dirty="0"/>
                        <a:t>HEATHCHECK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Vérifie l’état de santé de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6664"/>
                  </a:ext>
                </a:extLst>
              </a:tr>
              <a:tr h="578203">
                <a:tc>
                  <a:txBody>
                    <a:bodyPr/>
                    <a:lstStyle/>
                    <a:p>
                      <a:r>
                        <a:rPr lang="fr-FR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un volume pour le stockage des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65901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r>
                        <a:rPr lang="fr-FR" dirty="0"/>
                        <a:t>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un répertoire de travail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80370"/>
                  </a:ext>
                </a:extLst>
              </a:tr>
              <a:tr h="578203"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Utilisateur auquel appartient le processus du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22133"/>
                  </a:ext>
                </a:extLst>
              </a:tr>
              <a:tr h="578203">
                <a:tc>
                  <a:txBody>
                    <a:bodyPr/>
                    <a:lstStyle/>
                    <a:p>
                      <a:r>
                        <a:rPr lang="fr-FR" dirty="0"/>
                        <a:t>ENTRYPOINT / 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la commande à exécuter au lancement du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1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39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796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Thème Office</vt:lpstr>
      <vt:lpstr>Docker</vt:lpstr>
      <vt:lpstr>Virtual Machines (VMs) vs Containers</vt:lpstr>
      <vt:lpstr>Installation Docker</vt:lpstr>
      <vt:lpstr>Composants de Docker</vt:lpstr>
      <vt:lpstr>Docker - Images</vt:lpstr>
      <vt:lpstr>Docker - Container</vt:lpstr>
      <vt:lpstr>Docker – Port mapping</vt:lpstr>
      <vt:lpstr>Docker – Dockerfile, Tag, Push des images</vt:lpstr>
      <vt:lpstr>Docker - Dockerfile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orphée adya moapa</dc:creator>
  <cp:lastModifiedBy>Adya Moapa, Orphee Rabbi</cp:lastModifiedBy>
  <cp:revision>111</cp:revision>
  <dcterms:created xsi:type="dcterms:W3CDTF">2024-01-09T01:36:10Z</dcterms:created>
  <dcterms:modified xsi:type="dcterms:W3CDTF">2024-01-18T15:25:06Z</dcterms:modified>
</cp:coreProperties>
</file>