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2a98bd9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2a98bd9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311f57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311f57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2a98bd9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72a98bd9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72a98bd92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72a98bd9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72a98bd9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72a98bd9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7593e9dd6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7593e9dd6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72a98bd9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72a98bd9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2a98bd9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72a98bd9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72a98bd9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72a98bd9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72a98bd92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72a98bd9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2a98bd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2a98bd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2a98bd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2a98b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72a98bd9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72a98bd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2a98bd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2a98bd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72a98bd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72a98bd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2a98bd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2a98bd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72a98bd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72a98bd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7.png"/><Relationship Id="rId13" Type="http://schemas.openxmlformats.org/officeDocument/2006/relationships/image" Target="../media/image24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1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75700" y="287525"/>
            <a:ext cx="6792600" cy="893100"/>
          </a:xfrm>
          <a:prstGeom prst="rect">
            <a:avLst/>
          </a:prstGeom>
        </p:spPr>
        <p:txBody>
          <a:bodyPr anchorCtr="0" anchor="b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TUTORIAL</a:t>
            </a:r>
            <a:endParaRPr sz="46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14500" y="3169925"/>
            <a:ext cx="751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Código expresivo y eficiente</a:t>
            </a:r>
            <a:endParaRPr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338" y="1913725"/>
            <a:ext cx="1403325" cy="11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1175700" y="1001900"/>
            <a:ext cx="6792600" cy="893100"/>
          </a:xfrm>
          <a:prstGeom prst="rect">
            <a:avLst/>
          </a:prstGeom>
        </p:spPr>
        <p:txBody>
          <a:bodyPr anchorCtr="0" anchor="b" bIns="91425" lIns="90000" spcFirstLastPara="1" rIns="91425" wrap="square" tIns="900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 a Julia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585" y="4208025"/>
            <a:ext cx="704837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Julians 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396325" y="3692925"/>
            <a:ext cx="36162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Creadores y comunidad Juliana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32" y="3444631"/>
            <a:ext cx="902860" cy="90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942" y="3451013"/>
            <a:ext cx="902860" cy="91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1728" y="3444626"/>
            <a:ext cx="902860" cy="90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0518" y="3440238"/>
            <a:ext cx="902860" cy="91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5844" y="3434471"/>
            <a:ext cx="903600" cy="91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7931" y="3441721"/>
            <a:ext cx="903600" cy="907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1139" y="3455353"/>
            <a:ext cx="903600" cy="907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2633006" y="421900"/>
            <a:ext cx="3872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Creadores y promotores </a:t>
            </a:r>
            <a:endParaRPr sz="2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7500" y="1130319"/>
            <a:ext cx="1486800" cy="150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23800" y="1127403"/>
            <a:ext cx="1486800" cy="151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65325" y="1147912"/>
            <a:ext cx="1486800" cy="14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62025" y="1135496"/>
            <a:ext cx="1486800" cy="151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3562650" y="370100"/>
            <a:ext cx="2018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Comunidad</a:t>
            </a:r>
            <a:endParaRPr sz="2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5301650" y="3247075"/>
            <a:ext cx="26217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https://discourse.julialang.org/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100" y="2411550"/>
            <a:ext cx="705650" cy="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150" y="1160088"/>
            <a:ext cx="705600" cy="713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7125" y="3352800"/>
            <a:ext cx="705600" cy="71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3783425" y="4190050"/>
            <a:ext cx="15930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@JuliaLanguage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2682150" y="1995775"/>
            <a:ext cx="38067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https://www.youtube.com/user/JuliaLanguage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1650450" y="3247075"/>
            <a:ext cx="24660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https://github.com/JuliaLang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9700" y="2404713"/>
            <a:ext cx="705600" cy="713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25" y="1055831"/>
            <a:ext cx="1345650" cy="6167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3562650" y="370100"/>
            <a:ext cx="2018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Productos</a:t>
            </a:r>
            <a:endParaRPr sz="2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3261150" y="4532950"/>
            <a:ext cx="26217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https://juliacon.org/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3424650" y="1748800"/>
            <a:ext cx="22506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https://juliacomputing.com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072000" y="24397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JuliaCon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4497" y="2815601"/>
            <a:ext cx="4990899" cy="158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Contenidos</a:t>
            </a: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396325" y="3692925"/>
            <a:ext cx="44367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Planificación del tutorial y contenidos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6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12" y="3237888"/>
            <a:ext cx="590400" cy="6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88" y="3294962"/>
            <a:ext cx="590400" cy="56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913" y="1041912"/>
            <a:ext cx="590400" cy="56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>
            <p:ph idx="1" type="subTitle"/>
          </p:nvPr>
        </p:nvSpPr>
        <p:spPr>
          <a:xfrm rot="-5400000">
            <a:off x="83400" y="1324550"/>
            <a:ext cx="13965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16:00-17:45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4661725" y="1028175"/>
            <a:ext cx="27048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 al Despacho múltiple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datos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Métodos genéricos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Despacho múltiple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 rot="672">
            <a:off x="387596" y="2515225"/>
            <a:ext cx="15342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17:45-18:00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1965800" y="2570400"/>
            <a:ext cx="31485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Pausa de 15mins.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5069025" y="3192589"/>
            <a:ext cx="27048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Visualización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Backends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Gr, Plotly 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	Statsplot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Visualizaciones dinámicas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7"/>
          <p:cNvSpPr txBox="1"/>
          <p:nvPr>
            <p:ph idx="1" type="subTitle"/>
          </p:nvPr>
        </p:nvSpPr>
        <p:spPr>
          <a:xfrm>
            <a:off x="1956925" y="1027796"/>
            <a:ext cx="27048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Presentación del curso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Gente y comunidad Juliana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Elementos básicos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Ambientes de desarrollo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Instalación y pkg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Primeras líneas de código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1948875" y="3188475"/>
            <a:ext cx="31485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Micropruebas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Cálculo de eficiencia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>
            <p:ph idx="1" type="subTitle"/>
          </p:nvPr>
        </p:nvSpPr>
        <p:spPr>
          <a:xfrm rot="-5400000">
            <a:off x="9850" y="3695400"/>
            <a:ext cx="1588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18:00-20:00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3562650" y="370100"/>
            <a:ext cx="2018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Contenidos</a:t>
            </a:r>
            <a:endParaRPr sz="22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subTitle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Agradecimientos</a:t>
            </a: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396325" y="3692925"/>
            <a:ext cx="49479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A quienes apoyan la ciencia de la computación</a:t>
            </a:r>
            <a:endParaRPr sz="15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28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idx="1" type="subTitle"/>
          </p:nvPr>
        </p:nvSpPr>
        <p:spPr>
          <a:xfrm>
            <a:off x="43650" y="3918750"/>
            <a:ext cx="425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Universidad Nacional Autónoma de México</a:t>
            </a:r>
            <a:endParaRPr sz="12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Instituto de Investigaciones en Matemáticas Aplicadas y en Sistemas</a:t>
            </a: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825" y="2690975"/>
            <a:ext cx="1026839" cy="115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438" y="2954638"/>
            <a:ext cx="1495175" cy="6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>
            <p:ph idx="1" type="subTitle"/>
          </p:nvPr>
        </p:nvSpPr>
        <p:spPr>
          <a:xfrm>
            <a:off x="4756125" y="3909072"/>
            <a:ext cx="4253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Dirección General de Asuntos de Personal Académico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Programa de Apoyo a Proyectos de Investigación e Innovación Tecnológica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Agradecemos el apoyo al proyecto PAPIIT-IA104720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4867" y="575700"/>
            <a:ext cx="2315649" cy="1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445450" y="2071799"/>
            <a:ext cx="42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Sociedad Mexicana de Ciencia de la Computación A.C.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Comité organizador del Encuentro Nacional de computación 2021.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subTitle"/>
          </p:nvPr>
        </p:nvSpPr>
        <p:spPr>
          <a:xfrm>
            <a:off x="3315500" y="883950"/>
            <a:ext cx="51582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 ‘People say that Bangalore (Bengaluru) only has IT coolies and no one does anything meaningful’</a:t>
            </a: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Shah said, pointing out that nothing could be further from the truth”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3210725" y="3910450"/>
            <a:ext cx="52629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“Not just “IT coolies”: An Indian computer scientist helped build an alternative programming language in Bengaluruon coolies IT”</a:t>
            </a:r>
            <a:endParaRPr sz="1200">
              <a:solidFill>
                <a:srgbClr val="263A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s" sz="1200">
                <a:solidFill>
                  <a:srgbClr val="263A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Maria Thomas</a:t>
            </a:r>
            <a:endParaRPr sz="1200">
              <a:solidFill>
                <a:srgbClr val="263A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QUARTZ, INDIA</a:t>
            </a: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30"/>
          <p:cNvCxnSpPr/>
          <p:nvPr/>
        </p:nvCxnSpPr>
        <p:spPr>
          <a:xfrm rot="10800000">
            <a:off x="7678400" y="3795150"/>
            <a:ext cx="70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96325" y="3692925"/>
            <a:ext cx="35817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Expositores y contactos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400" y="1501050"/>
            <a:ext cx="2170800" cy="2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96325" y="740825"/>
            <a:ext cx="5764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Ó</a:t>
            </a: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scar </a:t>
            </a:r>
            <a:r>
              <a:rPr lang="es" u="sng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Anuar</a:t>
            </a: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Alvarado Morán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726400" y="1270675"/>
            <a:ext cx="54996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Soy egresado de la licenciatura en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física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reciente egresado de la licenciatura en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ciencia de datos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, ambas por la UNAM.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Me entusiasmé con Julia por la </a:t>
            </a:r>
            <a:r>
              <a:rPr b="1"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facilidad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de sintaxis que ofrece a los no programadores y por todo el </a:t>
            </a:r>
            <a:r>
              <a:rPr b="1"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poder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que ofrece una vez que te adentras más en la programación. 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Me interesa la idea de </a:t>
            </a:r>
            <a:r>
              <a:rPr b="1"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agregar gente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a este culto y </a:t>
            </a:r>
            <a:r>
              <a:rPr b="1"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colaborar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con la comunidad científica teniendo a Julia en común.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6435688" y="4034800"/>
            <a:ext cx="26871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OscarAlvarado@ciencias.unam.mx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96325" y="740825"/>
            <a:ext cx="5764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Oscar Alejandro Esquivel Flores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488" y="1508815"/>
            <a:ext cx="2170800" cy="2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726400" y="1270675"/>
            <a:ext cx="54996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Soy investigador Asociado C en el departamento ISCA-IIMAS de la UNAM y mis línea de trabajo se orientan al cómputo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científico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, cómputo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paralelo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,  y el desarrollo de algoritmos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iterativos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Me entusiasmé con Julia por la comunidad que labora el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desarrollo, difusión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enseñanza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del lenguaje y por la mezcla ideal de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eficiencia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facilidad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de Julia.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Me interesa fomentar el uso de Julia en nuestra comunidad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académica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utilizarlo como una herramienta para hacer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investigación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6464989" y="3837475"/>
            <a:ext cx="24618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oscar.esquivel@iimas.unam.mx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lenguaje Julia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96325" y="3692925"/>
            <a:ext cx="35817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Código eficiente y expresivo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3280325" y="883950"/>
            <a:ext cx="51933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“If we had one language that was simultaneously easy to use and fast, you could just unleash innovation across the world.”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4058825" y="3910450"/>
            <a:ext cx="4414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Viral Shah,</a:t>
            </a:r>
            <a:r>
              <a:rPr lang="es" sz="12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CEO of Julia Computing and co-creator of the Julia programming language</a:t>
            </a: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rot="10800000">
            <a:off x="7678400" y="3795150"/>
            <a:ext cx="70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700" y="459963"/>
            <a:ext cx="5131827" cy="42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4118538" y="1905025"/>
            <a:ext cx="158700" cy="1458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396325" y="740825"/>
            <a:ext cx="5764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Cómputo Científico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1423525" y="1290000"/>
            <a:ext cx="54996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Desde su concepción Julia fue diseñado para ofrecer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alto rendimiento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. Los programas de Julia se compilan en código nativo eficiente para múltiples plataformas a través de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LLVM</a:t>
            </a:r>
            <a:endParaRPr sz="1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12" y="1384248"/>
            <a:ext cx="590400" cy="58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396325" y="2632975"/>
            <a:ext cx="5764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Aprendizaje Automatizado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1423525" y="3174150"/>
            <a:ext cx="5499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El paquete </a:t>
            </a:r>
            <a:r>
              <a:rPr b="1"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MLJ.jl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proporciona una interfaz unificada para algoritmos de aprendizaje automático comunes, que incluyen modelos lineales generalizados, árboles de decisión y agrupación en clústeres. </a:t>
            </a:r>
            <a:r>
              <a:rPr b="1"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Flux.jl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Knet.jl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son potentes paquetes para </a:t>
            </a:r>
            <a:r>
              <a:rPr b="1"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13" y="3427200"/>
            <a:ext cx="592000" cy="58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DBD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396325" y="740825"/>
            <a:ext cx="5764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Ciencia de datos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1547350" y="1224125"/>
            <a:ext cx="5499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El ecosistema de datos de Julia proporciona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DataFrames.jl 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para manejo de conjuntos de datos.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CSV.jl</a:t>
            </a:r>
            <a:r>
              <a:rPr lang="es" sz="1300">
                <a:solidFill>
                  <a:srgbClr val="263A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un paquete rápido para leer archivos csv. Los cálculos sobre flujo de datos se pueden realizar con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OnlineStats.jl.</a:t>
            </a:r>
            <a:endParaRPr sz="1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396325" y="2632975"/>
            <a:ext cx="5764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Cómputo paralelo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1547350" y="3116275"/>
            <a:ext cx="5499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Julia está diseñado para el paralelismo y proporciona primitivas integradas para la computación paralela en todos los niveles: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paralelismo a nivel de instrucción, multi-procesamiento, cómputo con GPUs y computación distribuida.</a:t>
            </a:r>
            <a:endParaRPr sz="1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37" y="1386000"/>
            <a:ext cx="590400" cy="5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725" y="3425930"/>
            <a:ext cx="590400" cy="57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