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299" r:id="rId11"/>
    <p:sldId id="298" r:id="rId12"/>
    <p:sldId id="311" r:id="rId13"/>
    <p:sldId id="312" r:id="rId14"/>
    <p:sldId id="260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7" autoAdjust="0"/>
    <p:restoredTop sz="94489"/>
  </p:normalViewPr>
  <p:slideViewPr>
    <p:cSldViewPr snapToGrid="0" snapToObjects="1">
      <p:cViewPr>
        <p:scale>
          <a:sx n="80" d="100"/>
          <a:sy n="80" d="100"/>
        </p:scale>
        <p:origin x="198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19725" y="279400"/>
            <a:ext cx="6381750" cy="1620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81300" y="48831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979-70A4-E345-A8E3-E7FBF2917361}" type="datetimeFigureOut">
              <a:rPr lang="es-ES_tradnl" smtClean="0"/>
              <a:t>20/10/2018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2E65-9A49-894B-877B-216304549B0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129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979-70A4-E345-A8E3-E7FBF2917361}" type="datetimeFigureOut">
              <a:rPr lang="es-ES_tradnl" smtClean="0"/>
              <a:t>20/10/2018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2E65-9A49-894B-877B-216304549B0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633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979-70A4-E345-A8E3-E7FBF2917361}" type="datetimeFigureOut">
              <a:rPr lang="es-ES_tradnl" smtClean="0"/>
              <a:t>20/10/2018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2E65-9A49-894B-877B-216304549B0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630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979-70A4-E345-A8E3-E7FBF2917361}" type="datetimeFigureOut">
              <a:rPr lang="es-ES_tradnl" smtClean="0"/>
              <a:t>20/10/2018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2E65-9A49-894B-877B-216304549B0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765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979-70A4-E345-A8E3-E7FBF2917361}" type="datetimeFigureOut">
              <a:rPr lang="es-ES_tradnl" smtClean="0"/>
              <a:t>20/10/2018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2E65-9A49-894B-877B-216304549B0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346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979-70A4-E345-A8E3-E7FBF2917361}" type="datetimeFigureOut">
              <a:rPr lang="es-ES_tradnl" smtClean="0"/>
              <a:t>20/10/2018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2E65-9A49-894B-877B-216304549B0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424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979-70A4-E345-A8E3-E7FBF2917361}" type="datetimeFigureOut">
              <a:rPr lang="es-ES_tradnl" smtClean="0"/>
              <a:t>20/10/2018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2E65-9A49-894B-877B-216304549B0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04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979-70A4-E345-A8E3-E7FBF2917361}" type="datetimeFigureOut">
              <a:rPr lang="es-ES_tradnl" smtClean="0"/>
              <a:t>20/10/2018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2E65-9A49-894B-877B-216304549B0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69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979-70A4-E345-A8E3-E7FBF2917361}" type="datetimeFigureOut">
              <a:rPr lang="es-ES_tradnl" smtClean="0"/>
              <a:t>20/10/2018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2E65-9A49-894B-877B-216304549B0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132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979-70A4-E345-A8E3-E7FBF2917361}" type="datetimeFigureOut">
              <a:rPr lang="es-ES_tradnl" smtClean="0"/>
              <a:t>20/10/2018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2E65-9A49-894B-877B-216304549B0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794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979-70A4-E345-A8E3-E7FBF2917361}" type="datetimeFigureOut">
              <a:rPr lang="es-ES_tradnl" smtClean="0"/>
              <a:t>20/10/2018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2E65-9A49-894B-877B-216304549B0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054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57375" y="814388"/>
            <a:ext cx="9496425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F979-70A4-E345-A8E3-E7FBF2917361}" type="datetimeFigureOut">
              <a:rPr lang="es-ES_tradnl" smtClean="0"/>
              <a:t>20/10/2018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02E65-9A49-894B-877B-216304549B0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159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Módulo </a:t>
            </a:r>
            <a:r>
              <a:rPr lang="es-ES_tradnl" dirty="0" smtClean="0">
                <a:solidFill>
                  <a:schemeClr val="bg1"/>
                </a:solidFill>
              </a:rPr>
              <a:t>4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81300" y="5169753"/>
            <a:ext cx="9144000" cy="1244695"/>
          </a:xfrm>
        </p:spPr>
        <p:txBody>
          <a:bodyPr>
            <a:normAutofit/>
          </a:bodyPr>
          <a:lstStyle/>
          <a:p>
            <a:pPr algn="r"/>
            <a:r>
              <a:rPr lang="es-ES_tradnl" sz="2800" dirty="0" smtClean="0">
                <a:solidFill>
                  <a:schemeClr val="bg1"/>
                </a:solidFill>
              </a:rPr>
              <a:t>Profesor: Oscar A. Esquivel-Flores </a:t>
            </a:r>
          </a:p>
          <a:p>
            <a:pPr algn="r"/>
            <a:r>
              <a:rPr lang="es-ES_tradnl" sz="2800" dirty="0" smtClean="0">
                <a:solidFill>
                  <a:schemeClr val="bg1"/>
                </a:solidFill>
              </a:rPr>
              <a:t>Fecha: 19 Octubre, 2018.</a:t>
            </a:r>
            <a:endParaRPr lang="es-ES_trad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rgbClr val="98BF00"/>
                </a:solidFill>
              </a:rPr>
              <a:t>Recursos</a:t>
            </a:r>
            <a:endParaRPr lang="es-ES_tradnl" dirty="0">
              <a:solidFill>
                <a:srgbClr val="98B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5084928" cy="4351338"/>
          </a:xfrm>
        </p:spPr>
        <p:txBody>
          <a:bodyPr>
            <a:normAutofit/>
          </a:bodyPr>
          <a:lstStyle/>
          <a:p>
            <a:r>
              <a:rPr lang="es-ES_tradnl" dirty="0" err="1" smtClean="0">
                <a:solidFill>
                  <a:schemeClr val="bg1">
                    <a:lumMod val="50000"/>
                  </a:schemeClr>
                </a:solidFill>
              </a:rPr>
              <a:t>Kaggle</a:t>
            </a:r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Comunidad de científicos de datos</a:t>
            </a:r>
          </a:p>
          <a:p>
            <a:r>
              <a:rPr lang="es-ES_tradnl" dirty="0" err="1" smtClean="0">
                <a:solidFill>
                  <a:schemeClr val="bg1">
                    <a:lumMod val="50000"/>
                  </a:schemeClr>
                </a:solidFill>
              </a:rPr>
              <a:t>Scikit-Learn</a:t>
            </a:r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Paquete de Python para hacer análisis de datos</a:t>
            </a:r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</a:p>
          <a:p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218" name="Picture 2" descr="Resultado de imagen para kag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74" y="965997"/>
            <a:ext cx="4762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12" y="3103399"/>
            <a:ext cx="3378188" cy="1689094"/>
          </a:xfrm>
          <a:prstGeom prst="rect">
            <a:avLst/>
          </a:prstGeom>
        </p:spPr>
      </p:pic>
      <p:pic>
        <p:nvPicPr>
          <p:cNvPr id="9220" name="Picture 4" descr="Resultado de imagen para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084" y="3749675"/>
            <a:ext cx="5234572" cy="264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02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9024" y="2888863"/>
            <a:ext cx="9496425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dirty="0" err="1" smtClean="0">
                <a:solidFill>
                  <a:srgbClr val="98BF00"/>
                </a:solidFill>
              </a:rPr>
              <a:t>hands_on</a:t>
            </a:r>
            <a:r>
              <a:rPr lang="es-ES_tradnl" dirty="0" smtClean="0">
                <a:solidFill>
                  <a:srgbClr val="98BF00"/>
                </a:solidFill>
              </a:rPr>
              <a:t>()</a:t>
            </a:r>
            <a:endParaRPr lang="es-ES_tradnl" dirty="0">
              <a:solidFill>
                <a:srgbClr val="98B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rgbClr val="98BF00"/>
                </a:solidFill>
              </a:rPr>
              <a:t>Regresión lineal</a:t>
            </a:r>
            <a:endParaRPr lang="es-ES_tradnl" dirty="0">
              <a:solidFill>
                <a:srgbClr val="98B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5084928" cy="4351338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Ajustar una recta a un conjunto de datos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Conocer los parámetros de la recta que mejor se ajuste a los datos.</a:t>
            </a:r>
          </a:p>
          <a:p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42" name="Picture 2" descr="Resultado de imagen para regresion lin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744" y="1825625"/>
            <a:ext cx="4729246" cy="237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esultado de imagen para regresion lin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44" y="4001294"/>
            <a:ext cx="3452144" cy="23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rgbClr val="98BF00"/>
                </a:solidFill>
              </a:rPr>
              <a:t>Regresión lineal</a:t>
            </a:r>
            <a:endParaRPr lang="es-ES_tradnl" dirty="0">
              <a:solidFill>
                <a:srgbClr val="98BF00"/>
              </a:solidFill>
            </a:endParaRPr>
          </a:p>
        </p:txBody>
      </p:sp>
      <p:pic>
        <p:nvPicPr>
          <p:cNvPr id="11266" name="Picture 2" descr="Resultado de imagen para regresion lin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723" y="1676316"/>
            <a:ext cx="6405646" cy="34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9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10984" y="643725"/>
            <a:ext cx="584423" cy="721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6683" y="453523"/>
            <a:ext cx="8695266" cy="907424"/>
          </a:xfrm>
        </p:spPr>
        <p:txBody>
          <a:bodyPr>
            <a:noAutofit/>
          </a:bodyPr>
          <a:lstStyle/>
          <a:p>
            <a:r>
              <a:rPr lang="es-MX" sz="5400" b="1" dirty="0" smtClean="0">
                <a:latin typeface="Calibri Light" panose="020F0302020204030204" pitchFamily="34" charset="0"/>
              </a:rPr>
              <a:t>Contacto:</a:t>
            </a:r>
            <a:endParaRPr lang="es-MX" sz="5400" b="1" dirty="0">
              <a:latin typeface="Calibri Light" panose="020F03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587" y="2437207"/>
            <a:ext cx="5594724" cy="1111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624" y="1456255"/>
            <a:ext cx="3857143" cy="980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195" y="3396068"/>
            <a:ext cx="2549048" cy="31384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5073" y="1878715"/>
            <a:ext cx="385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1" name="TextBox 10"/>
          <p:cNvSpPr txBox="1"/>
          <p:nvPr/>
        </p:nvSpPr>
        <p:spPr>
          <a:xfrm>
            <a:off x="8370299" y="3698338"/>
            <a:ext cx="369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transformaciongobmx@itesm.mx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3465" y="1717956"/>
            <a:ext cx="369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98BF00"/>
                </a:solidFill>
              </a:rPr>
              <a:t>oscar.esquivel@tec.mx</a:t>
            </a:r>
            <a:endParaRPr lang="es-MX" b="1" dirty="0">
              <a:solidFill>
                <a:srgbClr val="98BF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875" y="3689910"/>
            <a:ext cx="541793" cy="4052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biLevel thresh="75000"/>
          </a:blip>
          <a:stretch>
            <a:fillRect/>
          </a:stretch>
        </p:blipFill>
        <p:spPr>
          <a:xfrm>
            <a:off x="8179088" y="3606026"/>
            <a:ext cx="101024" cy="553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1" y="1640910"/>
            <a:ext cx="541793" cy="4052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biLevel thresh="75000"/>
          </a:blip>
          <a:stretch>
            <a:fillRect/>
          </a:stretch>
        </p:blipFill>
        <p:spPr>
          <a:xfrm>
            <a:off x="1435252" y="1601737"/>
            <a:ext cx="158273" cy="5539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3525" y="3817303"/>
            <a:ext cx="603765" cy="555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2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rgbClr val="98BF00"/>
                </a:solidFill>
              </a:rPr>
              <a:t>Ciencia de datos</a:t>
            </a:r>
            <a:endParaRPr lang="es-ES_tradnl" dirty="0">
              <a:solidFill>
                <a:srgbClr val="98B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4339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Conocimiento generado a partir de información disponible</a:t>
            </a:r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Resultado de imagen para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467" y="2580969"/>
            <a:ext cx="4000788" cy="362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8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rgbClr val="98BF00"/>
                </a:solidFill>
              </a:rPr>
              <a:t>Científico de datos</a:t>
            </a:r>
            <a:endParaRPr lang="es-ES_tradnl" dirty="0">
              <a:solidFill>
                <a:srgbClr val="98B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7139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Fundamentos matemáticos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Conocimiento teoría estadística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Habilidades computacionales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Conocimiento del área de análisis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Creatividad</a:t>
            </a:r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4" name="Picture 6" descr="Resultado de imagen para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867" y="1454727"/>
            <a:ext cx="4033569" cy="458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8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rgbClr val="98BF00"/>
                </a:solidFill>
              </a:rPr>
              <a:t>Etapas de la ciencia de datos</a:t>
            </a:r>
            <a:endParaRPr lang="es-ES_tradnl" dirty="0">
              <a:solidFill>
                <a:srgbClr val="98B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7139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Contextualizar el problema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Adquirir y preparar datos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Explorar los datos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Modelar y evaluar los datos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Comunicar resultados</a:t>
            </a:r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Resultado de imagen para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673" y="1347788"/>
            <a:ext cx="4620127" cy="463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44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rgbClr val="98BF00"/>
                </a:solidFill>
              </a:rPr>
              <a:t>Modelos predictivos</a:t>
            </a:r>
            <a:endParaRPr lang="es-ES_tradnl" dirty="0">
              <a:solidFill>
                <a:srgbClr val="98B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7139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Análisis de datos:</a:t>
            </a:r>
          </a:p>
          <a:p>
            <a:pPr lvl="1"/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Retrospectivo</a:t>
            </a:r>
          </a:p>
          <a:p>
            <a:pPr lvl="1"/>
            <a:r>
              <a:rPr lang="es-ES_tradnl" dirty="0">
                <a:solidFill>
                  <a:schemeClr val="bg1">
                    <a:lumMod val="50000"/>
                  </a:schemeClr>
                </a:solidFill>
              </a:rPr>
              <a:t>Predictivo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Conjunto de algoritmos</a:t>
            </a:r>
          </a:p>
          <a:p>
            <a:pPr lvl="1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Estadísticos</a:t>
            </a:r>
          </a:p>
          <a:p>
            <a:pPr lvl="1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Herramientas informáticas</a:t>
            </a:r>
          </a:p>
          <a:p>
            <a:pPr lvl="1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Aplicados a datos históricos</a:t>
            </a:r>
          </a:p>
          <a:p>
            <a:pPr lvl="1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Devuelven una función matemática</a:t>
            </a:r>
          </a:p>
          <a:p>
            <a:pPr lvl="1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Genera nueva información</a:t>
            </a:r>
          </a:p>
          <a:p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 descr="Resultado de imagen para predictive analy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133" y="1720367"/>
            <a:ext cx="4933783" cy="329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3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rgbClr val="98BF00"/>
                </a:solidFill>
              </a:rPr>
              <a:t>Algoritmos estadísticos</a:t>
            </a:r>
            <a:endParaRPr lang="es-ES_tradnl" dirty="0">
              <a:solidFill>
                <a:srgbClr val="98B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7139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Algoritmos supervisados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Algoritmos no supervisados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Tipos de algoritmos:</a:t>
            </a:r>
          </a:p>
          <a:p>
            <a:pPr lvl="1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Regresión lineal</a:t>
            </a:r>
          </a:p>
          <a:p>
            <a:pPr lvl="1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Regresión logística</a:t>
            </a:r>
          </a:p>
          <a:p>
            <a:pPr lvl="1"/>
            <a:r>
              <a:rPr lang="es-ES_tradnl" dirty="0" err="1" smtClean="0">
                <a:solidFill>
                  <a:schemeClr val="bg1">
                    <a:lumMod val="50000"/>
                  </a:schemeClr>
                </a:solidFill>
              </a:rPr>
              <a:t>Clustering</a:t>
            </a:r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Árboles de decisión</a:t>
            </a:r>
          </a:p>
          <a:p>
            <a:pPr lvl="1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Series temporales …</a:t>
            </a:r>
          </a:p>
          <a:p>
            <a:pPr lvl="1"/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328" y="1825624"/>
            <a:ext cx="5653472" cy="382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rgbClr val="98BF00"/>
                </a:solidFill>
              </a:rPr>
              <a:t>Datos históricos</a:t>
            </a:r>
            <a:endParaRPr lang="es-ES_tradnl" dirty="0">
              <a:solidFill>
                <a:srgbClr val="98B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57884" cy="4007139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El modelo se construye sobre los datos recolectados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Se adquieren datos faltantes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El análisis requiere dividir los datos</a:t>
            </a:r>
          </a:p>
          <a:p>
            <a:pPr lvl="1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Entrenamiento</a:t>
            </a:r>
          </a:p>
          <a:p>
            <a:pPr lvl="1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Prueba o validación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Construir una función que prediga nuevos datos</a:t>
            </a:r>
          </a:p>
          <a:p>
            <a:pPr lvl="1"/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Resultado de imagen para anÃ¡lisis predic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756" y="814388"/>
            <a:ext cx="2978554" cy="501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1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rgbClr val="98BF00"/>
                </a:solidFill>
              </a:rPr>
              <a:t>Problemas predictivos comunes</a:t>
            </a:r>
            <a:endParaRPr lang="es-ES_tradnl" dirty="0">
              <a:solidFill>
                <a:srgbClr val="98B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9547746" cy="4007139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Maximizar ventas incrementado publicidad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Predecir tasa de criminalidad bajo ciertas políticas publicas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Predecir la relación de falla de dispositivos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Predecir el consumo de acuerdo hábitos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El análisis requiere dividir los datos</a:t>
            </a:r>
          </a:p>
          <a:p>
            <a:pPr lvl="1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Entrenamiento</a:t>
            </a:r>
          </a:p>
          <a:p>
            <a:pPr lvl="1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Prueba o validación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Construir una función que prediga nuevos datos</a:t>
            </a:r>
          </a:p>
          <a:p>
            <a:pPr lvl="1"/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rgbClr val="98BF00"/>
                </a:solidFill>
              </a:rPr>
              <a:t>Áreas de incidencia</a:t>
            </a:r>
            <a:endParaRPr lang="es-ES_tradnl" dirty="0">
              <a:solidFill>
                <a:srgbClr val="98B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9547746" cy="4007139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Bancos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Redes sociales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Compas-ventas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Transporte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Sanidad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Seguridad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Educación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Viajes y logística</a:t>
            </a:r>
          </a:p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Comercio electrónico</a:t>
            </a:r>
          </a:p>
          <a:p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 descr="Resultado de imagen para business analy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724" y="1933456"/>
            <a:ext cx="6441046" cy="340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46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252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Módulo 4</vt:lpstr>
      <vt:lpstr>Ciencia de datos</vt:lpstr>
      <vt:lpstr>Científico de datos</vt:lpstr>
      <vt:lpstr>Etapas de la ciencia de datos</vt:lpstr>
      <vt:lpstr>Modelos predictivos</vt:lpstr>
      <vt:lpstr>Algoritmos estadísticos</vt:lpstr>
      <vt:lpstr>Datos históricos</vt:lpstr>
      <vt:lpstr>Problemas predictivos comunes</vt:lpstr>
      <vt:lpstr>Áreas de incidencia</vt:lpstr>
      <vt:lpstr>Recursos</vt:lpstr>
      <vt:lpstr>hands_on()</vt:lpstr>
      <vt:lpstr>Regresión lineal</vt:lpstr>
      <vt:lpstr>Regresión lineal</vt:lpstr>
      <vt:lpstr>Contacto: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Enríquez Fernández</dc:creator>
  <cp:lastModifiedBy>Oscar Alejandro Esquivel Flores</cp:lastModifiedBy>
  <cp:revision>69</cp:revision>
  <dcterms:created xsi:type="dcterms:W3CDTF">2018-09-03T16:13:37Z</dcterms:created>
  <dcterms:modified xsi:type="dcterms:W3CDTF">2018-10-20T18:27:26Z</dcterms:modified>
</cp:coreProperties>
</file>