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7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CF1AC6-2506-48BD-998F-8DA8363C20B2}" v="30" dt="2020-04-19T08:06:16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19" autoAdjust="0"/>
  </p:normalViewPr>
  <p:slideViewPr>
    <p:cSldViewPr snapToGrid="0">
      <p:cViewPr varScale="1">
        <p:scale>
          <a:sx n="83" d="100"/>
          <a:sy n="8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AU" sz="2400" b="1" cap="none" dirty="0"/>
              <a:t>A project to explore the major regions, localities (neighbourhood) &amp; cities within the state of New South Wales Australia</a:t>
            </a:r>
            <a:endParaRPr lang="en-US" sz="2400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Gbenga Afuape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9F06-81BA-43D4-8C5B-3AEE12F7F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5430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2DE6-C575-4952-AE58-BC3B7A34C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65672"/>
            <a:ext cx="10058400" cy="38496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sz="2800" b="1" dirty="0"/>
              <a:t>A migration agent targeting African Clients called </a:t>
            </a:r>
            <a:r>
              <a:rPr lang="en-AU" sz="2800" b="1" dirty="0" err="1"/>
              <a:t>Aus</a:t>
            </a:r>
            <a:r>
              <a:rPr lang="en-AU" sz="2800" b="1" dirty="0"/>
              <a:t>-Migration Pty has required my services in providing major regional distribution of people within the state of New South Wales in Australia. The client would be interested in knowing:</a:t>
            </a:r>
          </a:p>
          <a:p>
            <a:pPr marL="0" indent="0">
              <a:buNone/>
            </a:pPr>
            <a:endParaRPr lang="en-US" sz="2400" b="1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AU" sz="2200" dirty="0"/>
              <a:t>What the sizes of those regions are (km2), </a:t>
            </a:r>
            <a:endParaRPr lang="en-US" sz="22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AU" sz="2200" dirty="0"/>
              <a:t>In seeing the distribution of population for the years 2018 and 2019 respectively and the population density for the year 2019 specifically. </a:t>
            </a:r>
            <a:endParaRPr lang="en-US" sz="22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AU" sz="2200" dirty="0"/>
              <a:t>Component reasons for the distribution for the year 2019.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AU" sz="2200" dirty="0"/>
              <a:t> Visualize and high some of the regions impacted by the 2019/2020 bush fires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AU" sz="2200" dirty="0"/>
              <a:t> Segment the neighbourhoods to assist the broad potential clients(Students, professionals, entrepreneurs etc) on neighbourhoods that would be of interest.</a:t>
            </a:r>
          </a:p>
        </p:txBody>
      </p:sp>
    </p:spTree>
    <p:extLst>
      <p:ext uri="{BB962C8B-B14F-4D97-AF65-F5344CB8AC3E}">
        <p14:creationId xmlns:p14="http://schemas.microsoft.com/office/powerpoint/2010/main" val="280042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2670C5E-86D0-41B4-9F2E-51ED102FBD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15998" y="1323966"/>
            <a:ext cx="4204916" cy="23974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519F06-81BA-43D4-8C5B-3AEE12F7F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42835"/>
            <a:ext cx="10058400" cy="116494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Data  Acquisition and Wrangling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E20BC8-EA0E-4903-B5D7-354041B59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46" y="1504188"/>
            <a:ext cx="3654652" cy="3849624"/>
          </a:xfrm>
        </p:spPr>
        <p:txBody>
          <a:bodyPr>
            <a:normAutofit/>
          </a:bodyPr>
          <a:lstStyle/>
          <a:p>
            <a:r>
              <a:rPr lang="en-US" sz="2000" b="1" dirty="0"/>
              <a:t>3 Main Data Sources</a:t>
            </a:r>
          </a:p>
          <a:p>
            <a:pPr marL="274320" lvl="1" indent="0">
              <a:buNone/>
            </a:pPr>
            <a:r>
              <a:rPr lang="en-US" sz="1200" b="1" dirty="0"/>
              <a:t>-Australia Post</a:t>
            </a:r>
          </a:p>
          <a:p>
            <a:pPr marL="274320" lvl="1" indent="0">
              <a:buNone/>
            </a:pPr>
            <a:r>
              <a:rPr lang="en-US" sz="1200" b="1" dirty="0"/>
              <a:t>-Australian Bureau of Statistics</a:t>
            </a:r>
          </a:p>
          <a:p>
            <a:pPr lvl="1">
              <a:buFontTx/>
              <a:buChar char="-"/>
            </a:pPr>
            <a:r>
              <a:rPr lang="en-US" sz="1200" b="1" dirty="0" err="1"/>
              <a:t>FourSquare</a:t>
            </a:r>
            <a:r>
              <a:rPr lang="en-US" sz="1200" b="1" dirty="0"/>
              <a:t>  Location Database &amp; API</a:t>
            </a:r>
          </a:p>
          <a:p>
            <a:pPr marL="274320" lvl="1" indent="0">
              <a:buNone/>
            </a:pPr>
            <a:endParaRPr lang="en-US" sz="1200" b="1" dirty="0"/>
          </a:p>
          <a:p>
            <a:pPr lvl="0">
              <a:buClr>
                <a:prstClr val="black">
                  <a:lumMod val="85000"/>
                  <a:lumOff val="15000"/>
                </a:prstClr>
              </a:buClr>
            </a:pPr>
            <a:r>
              <a:rPr lang="en-US" sz="2000" b="1" dirty="0">
                <a:solidFill>
                  <a:prstClr val="black"/>
                </a:solidFill>
              </a:rPr>
              <a:t>Over 5000 post codes in NSW, 12 Major Statistical </a:t>
            </a:r>
            <a:r>
              <a:rPr lang="en-US" sz="2000" b="1" dirty="0" err="1">
                <a:solidFill>
                  <a:prstClr val="black"/>
                </a:solidFill>
              </a:rPr>
              <a:t>regions.or</a:t>
            </a:r>
            <a:r>
              <a:rPr lang="en-US" sz="2000" b="1" dirty="0">
                <a:solidFill>
                  <a:prstClr val="black"/>
                </a:solidFill>
              </a:rPr>
              <a:t> locality3 Main Data Sources</a:t>
            </a:r>
          </a:p>
          <a:p>
            <a:pPr lvl="1">
              <a:buFontTx/>
              <a:buChar char="-"/>
            </a:pPr>
            <a:endParaRPr lang="en-US" sz="1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C39B51-83E1-47FC-847A-8D44E4A49A4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74712" y="1346619"/>
            <a:ext cx="3367453" cy="2693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EB5357-B37E-4F6F-A512-700AB69191F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08020" y="3721411"/>
            <a:ext cx="3767748" cy="2693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299A3B-C34C-4C06-A953-A87E9594B1C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178609" y="4348716"/>
            <a:ext cx="3705860" cy="206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4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9F06-81BA-43D4-8C5B-3AEE12F7F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42836"/>
            <a:ext cx="10058400" cy="106726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Exploratory Data Analysis &amp; ML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E20BC8-EA0E-4903-B5D7-354041B59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56" y="1807535"/>
            <a:ext cx="3547730" cy="384962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Sydney continues to experience disproportionate increase in population and remains the most densely populated city in NSW(Australia)</a:t>
            </a:r>
          </a:p>
          <a:p>
            <a:r>
              <a:rPr lang="en-US" b="1" dirty="0"/>
              <a:t>In 2019 Net overseas migration was a contributing factor but not as much as the natural increase.</a:t>
            </a:r>
          </a:p>
          <a:p>
            <a:r>
              <a:rPr lang="en-US" b="1" dirty="0"/>
              <a:t>2019 did experience some  out of city migration from Sydney to other cities(or state)</a:t>
            </a:r>
          </a:p>
          <a:p>
            <a:r>
              <a:rPr lang="en-US" b="1" dirty="0"/>
              <a:t>Unsupervised Clustering algorithm(K-means Clustering) was used to segment the neighborhoods (5 vs6; 5km vs 2km radius search for </a:t>
            </a:r>
            <a:r>
              <a:rPr lang="en-US" b="1" dirty="0" err="1"/>
              <a:t>FourSquare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27CEC6-0AB3-48C9-97E5-87EA22C155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70355" y="1233377"/>
            <a:ext cx="3840456" cy="1755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04706D-EB24-4130-A700-08A5122B1BD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75673" y="3035851"/>
            <a:ext cx="3840456" cy="14985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E8FE71-874E-4032-810A-E12CBA614A9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270355" y="4580883"/>
            <a:ext cx="3840456" cy="1900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EA255E-EE8B-4AC3-A9BD-5E7594122EF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209380" y="1127051"/>
            <a:ext cx="3618129" cy="528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3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9F06-81BA-43D4-8C5B-3AEE12F7F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42836"/>
            <a:ext cx="10058400" cy="106726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Results and Discussions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E20BC8-EA0E-4903-B5D7-354041B59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637" y="1382233"/>
            <a:ext cx="3547730" cy="4903163"/>
          </a:xfrm>
        </p:spPr>
        <p:txBody>
          <a:bodyPr>
            <a:normAutofit fontScale="70000" lnSpcReduction="20000"/>
          </a:bodyPr>
          <a:lstStyle/>
          <a:p>
            <a:r>
              <a:rPr lang="en-AU" sz="1900" b="1" dirty="0"/>
              <a:t>Sydney continues to be destination of choice for overseas migrants .</a:t>
            </a:r>
          </a:p>
          <a:p>
            <a:r>
              <a:rPr lang="en-AU" sz="1900" b="1" dirty="0"/>
              <a:t>There are ample neighbourhoods other than Sydney that share similar characteristics at a smaller scale than </a:t>
            </a:r>
            <a:r>
              <a:rPr lang="en-AU" sz="1900" b="1" dirty="0" err="1"/>
              <a:t>Sydneyiving</a:t>
            </a:r>
            <a:r>
              <a:rPr lang="en-AU" sz="1900" b="1" dirty="0"/>
              <a:t> </a:t>
            </a:r>
          </a:p>
          <a:p>
            <a:r>
              <a:rPr lang="en-AU" sz="1900" b="1" dirty="0"/>
              <a:t>Clusters 1 and 2 provide ample neighbourhoods to explore Café or catering business. </a:t>
            </a:r>
          </a:p>
          <a:p>
            <a:r>
              <a:rPr lang="en-AU" sz="1900" b="1" dirty="0"/>
              <a:t>Student (ample opportunity to get part-time work to supplement their finances) should explore the neighbourhoods in Cluster 2 where the 2 prestigious universities(UNSW and Univ Sydney) are located.</a:t>
            </a:r>
            <a:endParaRPr lang="en-US" sz="1900" b="1" dirty="0"/>
          </a:p>
          <a:p>
            <a:r>
              <a:rPr lang="en-AU" sz="1900" b="1" dirty="0"/>
              <a:t>Cluster 4 and 5 (mainly Sydney outer west) would support outdoor related businesses and farming and specialist doctors needing to be in regional areas.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2381B2-8187-4646-AC9F-965F872698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71786" y="1200841"/>
            <a:ext cx="4262601" cy="15816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E55526-F7FF-4BB0-B0CB-D6071F801D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95789" y="2851883"/>
            <a:ext cx="5731510" cy="34486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80A821-FDB3-4E00-98C4-67A9527AFF7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49399" y="3684425"/>
            <a:ext cx="3106295" cy="26009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87136C-526B-4699-8621-B5AA6AAF06B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649399" y="966447"/>
            <a:ext cx="3106295" cy="264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7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9F06-81BA-43D4-8C5B-3AEE12F7F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42836"/>
            <a:ext cx="10058400" cy="106726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Results and Discussions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882B04-ACA2-4979-B62C-4BE3C73ED4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1971" y="1351277"/>
            <a:ext cx="5029223" cy="25348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CC85E8-0929-4808-A286-D016BBAB8AD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267296"/>
            <a:ext cx="4851698" cy="26188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1CE1B9-1F62-490A-BCA2-568E7D37882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970142" y="3970116"/>
            <a:ext cx="4525675" cy="265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92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9F06-81BA-43D4-8C5B-3AEE12F7F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1608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2DE6-C575-4952-AE58-BC3B7A34C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33107"/>
            <a:ext cx="10058400" cy="4369981"/>
          </a:xfrm>
        </p:spPr>
        <p:txBody>
          <a:bodyPr>
            <a:normAutofit/>
          </a:bodyPr>
          <a:lstStyle/>
          <a:p>
            <a:r>
              <a:rPr lang="en-AU" sz="1600" b="1" dirty="0"/>
              <a:t>The New South Wales population data for 12 major regions have been put through an unsupervised clustering. We have been able to successfully segment the NSW into 5 clusters.</a:t>
            </a:r>
          </a:p>
          <a:p>
            <a:r>
              <a:rPr lang="en-AU" sz="1600" b="1" dirty="0"/>
              <a:t> Clusters 1 has about 20 localities (neighbourhoods) which are mainly in the Sydney City, inner west, inner south and the northern beaches.</a:t>
            </a:r>
            <a:endParaRPr lang="en-US" sz="1600" b="1" dirty="0"/>
          </a:p>
          <a:p>
            <a:r>
              <a:rPr lang="en-AU" sz="1600" b="1" dirty="0"/>
              <a:t>Cluster 2 bounds another 21 localities (or neighbourhoods) and interestingly some of these are in the inner west of Sydney, north Sydney and South west.</a:t>
            </a:r>
            <a:endParaRPr lang="en-US" sz="1600" b="1" dirty="0"/>
          </a:p>
          <a:p>
            <a:r>
              <a:rPr lang="en-AU" sz="1600" b="1" dirty="0"/>
              <a:t>Clusters 3,4 and 5 have 1 neighbourhood each.</a:t>
            </a:r>
            <a:endParaRPr lang="en-US" sz="1600" b="1" dirty="0"/>
          </a:p>
          <a:p>
            <a:r>
              <a:rPr lang="en-AU" sz="1600" b="1" dirty="0"/>
              <a:t>The unsupervised Clustering algorithm (k-means) for this work was not sensitive to the radius (5km vs 2km) used in making calls to the Four Square Database nor increasing the clusters to 6.</a:t>
            </a:r>
            <a:endParaRPr lang="en-US" sz="1600" b="1" dirty="0"/>
          </a:p>
          <a:p>
            <a:r>
              <a:rPr lang="en-AU" sz="1600" b="1" dirty="0"/>
              <a:t>We have successfully made use of the population data from the Australian Bureau of Statistics and the Four Square API to determine the 5 clusters of neighbourhoods in New South Wales or within the 12 major statistical divisions.</a:t>
            </a:r>
            <a:endParaRPr lang="en-US" sz="1600" b="1" dirty="0"/>
          </a:p>
          <a:p>
            <a:pPr marL="0" indent="0">
              <a:buNone/>
            </a:pP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3496918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{2534947E-EC73-4E8F-A988-3967F26D5D3A}tf78438558</Template>
  <TotalTime>0</TotalTime>
  <Words>552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Garamond</vt:lpstr>
      <vt:lpstr>Wingdings</vt:lpstr>
      <vt:lpstr>SavonVTI</vt:lpstr>
      <vt:lpstr>A project to explore the major regions, localities (neighbourhood) &amp; cities within the state of New South Wales Australia</vt:lpstr>
      <vt:lpstr>Introduction</vt:lpstr>
      <vt:lpstr>Data  Acquisition and Wrangling</vt:lpstr>
      <vt:lpstr>Exploratory Data Analysis &amp; ML</vt:lpstr>
      <vt:lpstr>Results and Discussions</vt:lpstr>
      <vt:lpstr>Results and Discussions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2020-04-19T06:33:53Z</dcterms:created>
  <dcterms:modified xsi:type="dcterms:W3CDTF">2020-04-19T08:06:57Z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