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2" r:id="rId4"/>
    <p:sldId id="268" r:id="rId5"/>
    <p:sldId id="271" r:id="rId6"/>
    <p:sldId id="272" r:id="rId7"/>
    <p:sldId id="283" r:id="rId8"/>
    <p:sldId id="284" r:id="rId9"/>
    <p:sldId id="273" r:id="rId10"/>
    <p:sldId id="279" r:id="rId11"/>
    <p:sldId id="281" r:id="rId12"/>
    <p:sldId id="274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BD8"/>
    <a:srgbClr val="F3E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3594-2F7B-48A7-9434-3140BE7844B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14493" y="2432134"/>
            <a:ext cx="9101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UCI Data</a:t>
            </a:r>
            <a:r>
              <a:rPr lang="zh-TW" altLang="en-US" sz="6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類別資料分析</a:t>
            </a:r>
            <a:endParaRPr lang="en-US" altLang="zh-TW" sz="6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set </a:t>
            </a:r>
            <a:r>
              <a:rPr lang="en-US" altLang="zh-CN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Contraceptive Method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Choice</a:t>
            </a:r>
            <a:endParaRPr lang="zh-CN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D81C71-4D9F-CE4F-9719-90039C910F25}"/>
              </a:ext>
            </a:extLst>
          </p:cNvPr>
          <p:cNvSpPr txBox="1"/>
          <p:nvPr/>
        </p:nvSpPr>
        <p:spPr>
          <a:xfrm>
            <a:off x="7327232" y="5817704"/>
            <a:ext cx="47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第一組：林文國、曹珈嘉、王維德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>
            <a:extLst>
              <a:ext uri="{FF2B5EF4-FFF2-40B4-BE49-F238E27FC236}">
                <a16:creationId xmlns:a16="http://schemas.microsoft.com/office/drawing/2014/main" id="{C007B8D2-A273-4048-96F5-3EB75771E517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CE8060-FED2-9E46-8BF7-7BEE4314355E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1BEFF9-C030-ED43-B374-ED5E2429A4BD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FB0C78-9AEF-474C-83F4-82E09D7E73C7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5">
            <a:extLst>
              <a:ext uri="{FF2B5EF4-FFF2-40B4-BE49-F238E27FC236}">
                <a16:creationId xmlns:a16="http://schemas.microsoft.com/office/drawing/2014/main" id="{51D0C4B1-56FC-6B4D-98AC-7DC175062B6D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5106FC-66F6-4444-94CD-746D937CDBB9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375214-4BD9-0648-A27D-254778AD9794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54B5BE-9F0C-C947-8851-68F76464F8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88DA26D-2AA5-8248-9D16-8A0ECBE36DDB}"/>
              </a:ext>
            </a:extLst>
          </p:cNvPr>
          <p:cNvSpPr txBox="1"/>
          <p:nvPr/>
        </p:nvSpPr>
        <p:spPr>
          <a:xfrm>
            <a:off x="3068053" y="346765"/>
            <a:ext cx="643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996617"/>
            <a:ext cx="11131829" cy="28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3876618"/>
            <a:ext cx="10041939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99E11D96-211C-8043-B6CD-7055101B59F9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6C0A3F-C4E4-D440-90D6-B4358F604753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5BD222-F29B-3140-A078-3CB0AD5BCC7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65C29B-EFF4-BF4E-A83D-01A22F9393F1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BAF2359C-14B1-1E49-8126-75A5273CB119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F74A42-6172-4F40-A1B8-7FE1A08A8BE1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7B9BC7-E7CF-C545-BDEA-6F5CD311C816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E34835-3B5C-BF43-8927-6AA77E19C6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D0CE-E410-7745-AE3A-EB4A4FA4271E}"/>
              </a:ext>
            </a:extLst>
          </p:cNvPr>
          <p:cNvSpPr txBox="1"/>
          <p:nvPr/>
        </p:nvSpPr>
        <p:spPr>
          <a:xfrm>
            <a:off x="3068053" y="346765"/>
            <a:ext cx="667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12068967-F95D-284D-8B2C-E07421EDF6B3}"/>
              </a:ext>
            </a:extLst>
          </p:cNvPr>
          <p:cNvSpPr/>
          <p:nvPr/>
        </p:nvSpPr>
        <p:spPr>
          <a:xfrm>
            <a:off x="7923368" y="4732376"/>
            <a:ext cx="1052190" cy="18550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636326" y="3380508"/>
            <a:ext cx="1151661" cy="26323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636325" y="3783961"/>
            <a:ext cx="1224000" cy="24771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51162" y="3339146"/>
            <a:ext cx="1151661" cy="26323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51161" y="3714889"/>
            <a:ext cx="1224000" cy="26323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1" y="1040296"/>
            <a:ext cx="10058400" cy="50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99E11D96-211C-8043-B6CD-7055101B59F9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6C0A3F-C4E4-D440-90D6-B4358F604753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5BD222-F29B-3140-A078-3CB0AD5BCC7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65C29B-EFF4-BF4E-A83D-01A22F9393F1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BAF2359C-14B1-1E49-8126-75A5273CB119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F74A42-6172-4F40-A1B8-7FE1A08A8BE1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7B9BC7-E7CF-C545-BDEA-6F5CD311C816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E34835-3B5C-BF43-8927-6AA77E19C6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D0CE-E410-7745-AE3A-EB4A4FA4271E}"/>
              </a:ext>
            </a:extLst>
          </p:cNvPr>
          <p:cNvSpPr txBox="1"/>
          <p:nvPr/>
        </p:nvSpPr>
        <p:spPr>
          <a:xfrm>
            <a:off x="3068053" y="346765"/>
            <a:ext cx="667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12068967-F95D-284D-8B2C-E07421EDF6B3}"/>
              </a:ext>
            </a:extLst>
          </p:cNvPr>
          <p:cNvSpPr/>
          <p:nvPr/>
        </p:nvSpPr>
        <p:spPr>
          <a:xfrm>
            <a:off x="7923368" y="4732376"/>
            <a:ext cx="1052190" cy="18550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865899"/>
            <a:ext cx="10058400" cy="51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14494" y="2432134"/>
            <a:ext cx="869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Thank you.</a:t>
            </a:r>
            <a:endParaRPr lang="zh-CN" altLang="en-US" sz="60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1D528D2C-E30F-CD42-9B8C-40DA11E12592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CCB2AB-4084-9F43-8767-23E3B7B0176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39C61F-EF3E-154F-8973-C49D0D833ED5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31D0A97-23A0-8848-AE68-9CD47AC9EDED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BBE83C-CA12-5E44-B7B9-606D6B0C656E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資料集資訊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29143" y="4537356"/>
            <a:ext cx="9933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 Information: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dataset is a subset of the 1987 National Indonesia Contraceptive Prevalence Survey. The samples are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married women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 were either not pregnant or do not know if they were at the time of interview. The problem is to predict the current contraceptive method choice (no use, long-term methods, or short-term methods) of a woman based on her demographic and socio-economic characteristics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6" y="1438826"/>
            <a:ext cx="10474365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1D528D2C-E30F-CD42-9B8C-40DA11E12592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CCB2AB-4084-9F43-8767-23E3B7B0176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39C61F-EF3E-154F-8973-C49D0D833ED5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31D0A97-23A0-8848-AE68-9CD47AC9EDED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BBE83C-CA12-5E44-B7B9-606D6B0C656E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資料集資訊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3638" y="1876853"/>
            <a:ext cx="11498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 Information: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Wife‘s age (numerical)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妻子年齡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Wife’s education (categorical) 1=low, 2, 3, 4=high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妻子教育程度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Husband‘s education (categorical) 1=low, 2, 3, 4=high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丈夫教育程度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Number of children ever born (numerical)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曾經出生的小孩個數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Wife’s religion (binary) 0=Non-Islam, 1=Islam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妻子宗教信仰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非伊斯蘭教，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伊斯蘭教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Wife‘s now working? (binary) 0=Yes, 1=No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妻子現在是否在工作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 Husband’s occupation (categorical) 1, 2, 3, 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丈夫的職業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 Standard-of-living index (categorical) 1=low, 2, 3, 4=high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生活水平指數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 Media exposure (binary) 0=Good, 1=Not good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媒體接觸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Contraceptive method used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 attribute) 1=No-use, 2=Long-term, 3=Short-term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曾使用的避孕方法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5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4">
            <a:extLst>
              <a:ext uri="{FF2B5EF4-FFF2-40B4-BE49-F238E27FC236}">
                <a16:creationId xmlns:a16="http://schemas.microsoft.com/office/drawing/2014/main" id="{E505E4FE-7FE7-B04A-BDBF-259F4A1B7F2B}"/>
              </a:ext>
            </a:extLst>
          </p:cNvPr>
          <p:cNvGrpSpPr/>
          <p:nvPr/>
        </p:nvGrpSpPr>
        <p:grpSpPr>
          <a:xfrm rot="5400000">
            <a:off x="5575852" y="-5229087"/>
            <a:ext cx="1040296" cy="12192000"/>
            <a:chOff x="0" y="0"/>
            <a:chExt cx="3657600" cy="6858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D2AEB3B-95A6-6247-902C-6B0166728280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EC7525-FAA6-9D48-AD0A-E4CC5DF4BF5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A2327B-98FD-6C41-8C8C-26AEC10DE5E6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5">
            <a:extLst>
              <a:ext uri="{FF2B5EF4-FFF2-40B4-BE49-F238E27FC236}">
                <a16:creationId xmlns:a16="http://schemas.microsoft.com/office/drawing/2014/main" id="{2E46B606-1B47-8B48-AC0B-558341EEBEFA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E1AC4C-6A7D-C14B-9386-08DEF0DB28C5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6B2268-59E7-5A49-9445-498F2C2D5EDC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6C1134-E04A-274A-8EFE-DF2699172958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CD8CEC1-ABA2-1442-8A28-25CDED9F3C9E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資料型態轉換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88" y="1550046"/>
            <a:ext cx="9673319" cy="10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41142"/>
          <a:stretch/>
        </p:blipFill>
        <p:spPr>
          <a:xfrm>
            <a:off x="447670" y="2877012"/>
            <a:ext cx="4720075" cy="2628000"/>
          </a:xfrm>
          <a:prstGeom prst="rect">
            <a:avLst/>
          </a:prstGeom>
        </p:spPr>
      </p:pic>
      <p:sp>
        <p:nvSpPr>
          <p:cNvPr id="27" name="框架 26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447670" y="5108713"/>
            <a:ext cx="4858621" cy="346765"/>
          </a:xfrm>
          <a:prstGeom prst="frame">
            <a:avLst>
              <a:gd name="adj1" fmla="val 104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r="44001"/>
          <a:stretch/>
        </p:blipFill>
        <p:spPr>
          <a:xfrm>
            <a:off x="5937584" y="3885012"/>
            <a:ext cx="5585121" cy="1620000"/>
          </a:xfrm>
          <a:prstGeom prst="rect">
            <a:avLst/>
          </a:prstGeom>
        </p:spPr>
      </p:pic>
      <p:sp>
        <p:nvSpPr>
          <p:cNvPr id="28" name="框架 27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6076130" y="4916762"/>
            <a:ext cx="5446575" cy="369578"/>
          </a:xfrm>
          <a:prstGeom prst="frame">
            <a:avLst>
              <a:gd name="adj1" fmla="val 104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>
            <a:extLst>
              <a:ext uri="{FF2B5EF4-FFF2-40B4-BE49-F238E27FC236}">
                <a16:creationId xmlns:a16="http://schemas.microsoft.com/office/drawing/2014/main" id="{80C60ED4-2566-0C45-9B12-B5F1477B6CEC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FA908F-9DF8-7744-8547-9CACDA48B96A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52F8-ABE0-EA42-BB85-783601036E49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A2E314-DF14-4A46-86EC-6E3240FBF6E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5">
            <a:extLst>
              <a:ext uri="{FF2B5EF4-FFF2-40B4-BE49-F238E27FC236}">
                <a16:creationId xmlns:a16="http://schemas.microsoft.com/office/drawing/2014/main" id="{4BEE8307-6333-0E45-9275-237EDD975B17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4AAF52-2518-7243-BF75-F65741F54729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163635-2F57-0644-9E53-C792F7DCEDAC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3B7B9E-476A-5342-AD6B-C01AD96B9868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515EA5B-5029-E749-A1BD-9FB690AFA1CE}"/>
              </a:ext>
            </a:extLst>
          </p:cNvPr>
          <p:cNvSpPr txBox="1"/>
          <p:nvPr/>
        </p:nvSpPr>
        <p:spPr>
          <a:xfrm>
            <a:off x="2835440" y="332583"/>
            <a:ext cx="652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訓練模型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1" y="1292432"/>
            <a:ext cx="7344000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9" y="3344092"/>
            <a:ext cx="9068896" cy="684000"/>
          </a:xfrm>
          <a:prstGeom prst="rect">
            <a:avLst/>
          </a:prstGeom>
        </p:spPr>
      </p:pic>
      <p:sp>
        <p:nvSpPr>
          <p:cNvPr id="24" name="框架 23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2374667" y="1261381"/>
            <a:ext cx="460774" cy="347129"/>
          </a:xfrm>
          <a:prstGeom prst="fram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2352606" y="2498195"/>
            <a:ext cx="460774" cy="347129"/>
          </a:xfrm>
          <a:prstGeom prst="fram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2374666" y="3056677"/>
            <a:ext cx="460774" cy="347129"/>
          </a:xfrm>
          <a:prstGeom prst="fram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7659" y="4036307"/>
            <a:ext cx="6941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err="1"/>
              <a:t>myFormula</a:t>
            </a:r>
            <a:r>
              <a:rPr lang="en-US" altLang="zh-TW" dirty="0"/>
              <a:t> &lt;-</a:t>
            </a:r>
            <a:r>
              <a:rPr lang="en-US" altLang="zh-TW" dirty="0" err="1">
                <a:solidFill>
                  <a:srgbClr val="FF0000"/>
                </a:solidFill>
              </a:rPr>
              <a:t>cmcTrainData$Contraceptive.method.used</a:t>
            </a:r>
            <a:r>
              <a:rPr lang="en-US" altLang="zh-TW" dirty="0"/>
              <a:t>  ~ </a:t>
            </a:r>
            <a:r>
              <a:rPr lang="en-US" altLang="zh-TW" dirty="0" err="1"/>
              <a:t>Wife.s.education</a:t>
            </a:r>
            <a:r>
              <a:rPr lang="en-US" altLang="zh-TW" dirty="0"/>
              <a:t> + </a:t>
            </a:r>
            <a:r>
              <a:rPr lang="en-US" altLang="zh-TW" dirty="0" err="1"/>
              <a:t>Number.of.children.ever.born</a:t>
            </a:r>
            <a:r>
              <a:rPr lang="en-US" altLang="zh-TW" dirty="0"/>
              <a:t> + </a:t>
            </a:r>
            <a:r>
              <a:rPr lang="en-US" altLang="zh-TW" dirty="0" err="1"/>
              <a:t>Wife.s.now.working</a:t>
            </a:r>
            <a:r>
              <a:rPr lang="en-US" altLang="zh-TW" dirty="0"/>
              <a:t>. + Age</a:t>
            </a:r>
          </a:p>
          <a:p>
            <a:endParaRPr lang="en-US" altLang="zh-TW" dirty="0"/>
          </a:p>
          <a:p>
            <a:r>
              <a:rPr lang="en-US" altLang="zh-TW" dirty="0" err="1"/>
              <a:t>cmc_ctree</a:t>
            </a:r>
            <a:r>
              <a:rPr lang="en-US" altLang="zh-TW" dirty="0"/>
              <a:t> &lt;- </a:t>
            </a:r>
            <a:r>
              <a:rPr lang="en-US" altLang="zh-TW" dirty="0" err="1"/>
              <a:t>ctree</a:t>
            </a:r>
            <a:r>
              <a:rPr lang="en-US" altLang="zh-TW" dirty="0"/>
              <a:t>(</a:t>
            </a:r>
            <a:r>
              <a:rPr lang="en-US" altLang="zh-TW" dirty="0" err="1"/>
              <a:t>myFormula</a:t>
            </a:r>
            <a:r>
              <a:rPr lang="en-US" altLang="zh-TW" dirty="0"/>
              <a:t>, data = </a:t>
            </a:r>
            <a:r>
              <a:rPr lang="en-US" altLang="zh-TW" dirty="0" err="1">
                <a:solidFill>
                  <a:srgbClr val="FF0000"/>
                </a:solidFill>
              </a:rPr>
              <a:t>cmcTrainData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6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">
            <a:extLst>
              <a:ext uri="{FF2B5EF4-FFF2-40B4-BE49-F238E27FC236}">
                <a16:creationId xmlns:a16="http://schemas.microsoft.com/office/drawing/2014/main" id="{416C7DC9-9954-B14C-84FD-5032AF42E7C2}"/>
              </a:ext>
            </a:extLst>
          </p:cNvPr>
          <p:cNvGrpSpPr/>
          <p:nvPr/>
        </p:nvGrpSpPr>
        <p:grpSpPr>
          <a:xfrm rot="5400000">
            <a:off x="5575852" y="-5570277"/>
            <a:ext cx="1040296" cy="12192002"/>
            <a:chOff x="0" y="0"/>
            <a:chExt cx="3657600" cy="6858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FCDBE-CCD2-9745-B293-A8433C70D55A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725ED2-D24B-DF46-9667-05E5ECF783C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58B974-59A7-2E48-B61C-E38920BCAF18}"/>
                </a:ext>
              </a:extLst>
            </p:cNvPr>
            <p:cNvSpPr/>
            <p:nvPr/>
          </p:nvSpPr>
          <p:spPr>
            <a:xfrm>
              <a:off x="1219202" y="1"/>
              <a:ext cx="1219199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>
            <a:extLst>
              <a:ext uri="{FF2B5EF4-FFF2-40B4-BE49-F238E27FC236}">
                <a16:creationId xmlns:a16="http://schemas.microsoft.com/office/drawing/2014/main" id="{D80BB792-CEF2-8949-90FA-07366EBDC0D0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346C2-4447-384E-9EBA-2C154A8D3752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415AFF-F91C-7F4E-A6D1-F1BEE67F156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77F914-FC81-E748-98FA-E769E8A525EA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BAA881-BBDD-C847-A84C-A698939A3B88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混淆矩陣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" y="1017874"/>
            <a:ext cx="7494098" cy="248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4456"/>
          <a:stretch/>
        </p:blipFill>
        <p:spPr>
          <a:xfrm>
            <a:off x="5195453" y="1676256"/>
            <a:ext cx="6082145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">
            <a:extLst>
              <a:ext uri="{FF2B5EF4-FFF2-40B4-BE49-F238E27FC236}">
                <a16:creationId xmlns:a16="http://schemas.microsoft.com/office/drawing/2014/main" id="{416C7DC9-9954-B14C-84FD-5032AF42E7C2}"/>
              </a:ext>
            </a:extLst>
          </p:cNvPr>
          <p:cNvGrpSpPr/>
          <p:nvPr/>
        </p:nvGrpSpPr>
        <p:grpSpPr>
          <a:xfrm rot="5400000">
            <a:off x="5575852" y="-5570277"/>
            <a:ext cx="1040296" cy="12192002"/>
            <a:chOff x="0" y="0"/>
            <a:chExt cx="3657600" cy="6858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FCDBE-CCD2-9745-B293-A8433C70D55A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725ED2-D24B-DF46-9667-05E5ECF783C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58B974-59A7-2E48-B61C-E38920BCAF18}"/>
                </a:ext>
              </a:extLst>
            </p:cNvPr>
            <p:cNvSpPr/>
            <p:nvPr/>
          </p:nvSpPr>
          <p:spPr>
            <a:xfrm>
              <a:off x="1219202" y="1"/>
              <a:ext cx="1219199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>
            <a:extLst>
              <a:ext uri="{FF2B5EF4-FFF2-40B4-BE49-F238E27FC236}">
                <a16:creationId xmlns:a16="http://schemas.microsoft.com/office/drawing/2014/main" id="{D80BB792-CEF2-8949-90FA-07366EBDC0D0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346C2-4447-384E-9EBA-2C154A8D3752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415AFF-F91C-7F4E-A6D1-F1BEE67F156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77F914-FC81-E748-98FA-E769E8A525EA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BAA881-BBDD-C847-A84C-A698939A3B88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1057783"/>
            <a:ext cx="10058400" cy="51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">
            <a:extLst>
              <a:ext uri="{FF2B5EF4-FFF2-40B4-BE49-F238E27FC236}">
                <a16:creationId xmlns:a16="http://schemas.microsoft.com/office/drawing/2014/main" id="{416C7DC9-9954-B14C-84FD-5032AF42E7C2}"/>
              </a:ext>
            </a:extLst>
          </p:cNvPr>
          <p:cNvGrpSpPr/>
          <p:nvPr/>
        </p:nvGrpSpPr>
        <p:grpSpPr>
          <a:xfrm rot="5400000">
            <a:off x="5575852" y="-5570277"/>
            <a:ext cx="1040296" cy="12192002"/>
            <a:chOff x="0" y="0"/>
            <a:chExt cx="3657600" cy="6858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FCDBE-CCD2-9745-B293-A8433C70D55A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725ED2-D24B-DF46-9667-05E5ECF783C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58B974-59A7-2E48-B61C-E38920BCAF18}"/>
                </a:ext>
              </a:extLst>
            </p:cNvPr>
            <p:cNvSpPr/>
            <p:nvPr/>
          </p:nvSpPr>
          <p:spPr>
            <a:xfrm>
              <a:off x="1219202" y="1"/>
              <a:ext cx="1219199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>
            <a:extLst>
              <a:ext uri="{FF2B5EF4-FFF2-40B4-BE49-F238E27FC236}">
                <a16:creationId xmlns:a16="http://schemas.microsoft.com/office/drawing/2014/main" id="{D80BB792-CEF2-8949-90FA-07366EBDC0D0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346C2-4447-384E-9EBA-2C154A8D3752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415AFF-F91C-7F4E-A6D1-F1BEE67F156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77F914-FC81-E748-98FA-E769E8A525EA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BAA881-BBDD-C847-A84C-A698939A3B88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1061635"/>
            <a:ext cx="10058400" cy="51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CD954B0E-4A3F-1547-8AA4-876461802C7A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152ACB9-37DD-8047-8BBD-1237ECE99E2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105C4E-6DF4-4A42-906C-114E48A1FB31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5C92B9-6DFE-F44F-91EA-28412D4C1668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00CDB8C3-E5C3-564A-95D7-153FADA972F5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1D0EB4-A777-8D4B-BFDF-5D6B6ABEE02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977D5F-D7B7-5E43-A569-DAB5BA66A760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29B4F4-5615-9849-82DF-27C155727F4A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DB1243-A393-A54C-B515-18C0B6D35ABB}"/>
              </a:ext>
            </a:extLst>
          </p:cNvPr>
          <p:cNvSpPr txBox="1"/>
          <p:nvPr/>
        </p:nvSpPr>
        <p:spPr>
          <a:xfrm>
            <a:off x="2233679" y="231308"/>
            <a:ext cx="772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9" y="1773000"/>
            <a:ext cx="10557801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159</Words>
  <Application>Microsoft Office PowerPoint</Application>
  <PresentationFormat>寬螢幕</PresentationFormat>
  <Paragraphs>23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思源宋体 CN SemiBold</vt:lpstr>
      <vt:lpstr>微軟正黑體</vt:lpstr>
      <vt:lpstr>微軟正黑體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dom</dc:creator>
  <cp:lastModifiedBy>Win10</cp:lastModifiedBy>
  <cp:revision>22</cp:revision>
  <dcterms:created xsi:type="dcterms:W3CDTF">2020-05-12T08:28:59Z</dcterms:created>
  <dcterms:modified xsi:type="dcterms:W3CDTF">2021-10-06T16:56:27Z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