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96" r:id="rId6"/>
    <p:sldId id="297" r:id="rId7"/>
    <p:sldId id="301" r:id="rId8"/>
    <p:sldId id="302" r:id="rId9"/>
    <p:sldId id="303" r:id="rId10"/>
    <p:sldId id="304" r:id="rId11"/>
    <p:sldId id="305" r:id="rId12"/>
    <p:sldId id="306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9AA"/>
    <a:srgbClr val="383987"/>
    <a:srgbClr val="EEA9B5"/>
    <a:srgbClr val="FF7E79"/>
    <a:srgbClr val="B9D6D8"/>
    <a:srgbClr val="AFA8D3"/>
    <a:srgbClr val="A099CB"/>
    <a:srgbClr val="95C1C4"/>
    <a:srgbClr val="A9A4D0"/>
    <a:srgbClr val="313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833" autoAdjust="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77939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5155" y="2858770"/>
            <a:ext cx="620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TW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 CV</a:t>
            </a:r>
            <a:r>
              <a:rPr lang="zh-TW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應用專題</a:t>
            </a:r>
            <a:endParaRPr lang="en-US" altLang="zh-TW" sz="360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r>
              <a:rPr lang="zh-TW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機房重地進出人員管制系統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15" y="4247515"/>
            <a:ext cx="36471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第一組：林文國、曹珈嘉、王維德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B8BF226-7443-2042-9049-19C58068B395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4A31405-1770-464A-943C-9543AD81558C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B27A17-066D-DC4C-B364-12E4610A674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762369-38A2-F64C-9A2F-2BC9E28B89CF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289EEA-485D-B14F-A524-54E43BD4014E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1648DCCF-C360-4046-8CBE-941D1388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09" y="709183"/>
            <a:ext cx="9885871" cy="59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B8FBCEC-6D23-9942-9F79-C49B56E32BF9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A9C3113-7ED7-1D49-A6CD-059EB9DED0AD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52CB6C-BBA8-8C48-901F-2C5D465ADD7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8E9AF7-F553-8A47-A524-FC6981D04E24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ED3E8F-1986-0345-A832-DFCA1BD81080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10" name="圖片 9" descr="一張含有 個人, 室內, 牆 的圖片&#10;&#10;自動產生的描述">
            <a:extLst>
              <a:ext uri="{FF2B5EF4-FFF2-40B4-BE49-F238E27FC236}">
                <a16:creationId xmlns:a16="http://schemas.microsoft.com/office/drawing/2014/main" id="{7D78DE61-F01A-884E-BE9F-FCE990A6C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r="13469"/>
          <a:stretch/>
        </p:blipFill>
        <p:spPr>
          <a:xfrm>
            <a:off x="567055" y="1223010"/>
            <a:ext cx="6206490" cy="4572000"/>
          </a:xfrm>
          <a:prstGeom prst="rect">
            <a:avLst/>
          </a:prstGeom>
        </p:spPr>
      </p:pic>
      <p:pic>
        <p:nvPicPr>
          <p:cNvPr id="12" name="圖片 11" descr="一張含有 個人, 年輕, 擺姿勢, 髮 的圖片&#10;&#10;自動產生的描述">
            <a:extLst>
              <a:ext uri="{FF2B5EF4-FFF2-40B4-BE49-F238E27FC236}">
                <a16:creationId xmlns:a16="http://schemas.microsoft.com/office/drawing/2014/main" id="{01B5E0C9-52C9-6C41-8FC5-20E4839E8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47" y="3120390"/>
            <a:ext cx="952500" cy="9525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FFFEB9-647F-8B42-9B85-62F9E4141514}"/>
              </a:ext>
            </a:extLst>
          </p:cNvPr>
          <p:cNvSpPr txBox="1"/>
          <p:nvPr/>
        </p:nvSpPr>
        <p:spPr>
          <a:xfrm>
            <a:off x="685800" y="6000750"/>
            <a:ext cx="517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之後進出時掃瞄臉部存檔：</a:t>
            </a:r>
            <a:r>
              <a:rPr kumimoji="1" lang="en-US" altLang="zh-TW" dirty="0" err="1">
                <a:latin typeface="Yuanti TC" panose="02010600040101010101" pitchFamily="2" charset="-120"/>
                <a:ea typeface="Yuanti TC" panose="02010600040101010101" pitchFamily="2" charset="-120"/>
              </a:rPr>
              <a:t>faceout.jpg</a:t>
            </a:r>
            <a:endParaRPr kumimoji="1" lang="zh-TW" alt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2E239C0C-357D-3240-AA72-12ABC529B21C}"/>
              </a:ext>
            </a:extLst>
          </p:cNvPr>
          <p:cNvSpPr/>
          <p:nvPr/>
        </p:nvSpPr>
        <p:spPr>
          <a:xfrm>
            <a:off x="7143750" y="3188970"/>
            <a:ext cx="1177290" cy="883920"/>
          </a:xfrm>
          <a:prstGeom prst="rightArrow">
            <a:avLst/>
          </a:prstGeom>
          <a:solidFill>
            <a:srgbClr val="B9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45F720-29A4-4241-95F6-E4EBD0C78A0A}"/>
              </a:ext>
            </a:extLst>
          </p:cNvPr>
          <p:cNvSpPr txBox="1"/>
          <p:nvPr/>
        </p:nvSpPr>
        <p:spPr>
          <a:xfrm>
            <a:off x="7852411" y="4518660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擷取臉部存檔為</a:t>
            </a:r>
            <a:r>
              <a:rPr kumimoji="1"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 </a:t>
            </a:r>
            <a:r>
              <a:rPr kumimoji="1" lang="en-US" altLang="zh-TW" dirty="0" err="1">
                <a:latin typeface="Yuanti TC" panose="02010600040101010101" pitchFamily="2" charset="-120"/>
                <a:ea typeface="Yuanti TC" panose="02010600040101010101" pitchFamily="2" charset="-120"/>
              </a:rPr>
              <a:t>faceoutCut.jpg</a:t>
            </a:r>
            <a:endParaRPr kumimoji="1" lang="en-US" altLang="zh-TW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80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8451878-C4AE-054E-B39E-00F8EE35A130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79829CD-78E1-F146-A2AE-D31921DF72B1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42F311-E65D-1742-A757-0BF10B857C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249F56-2C4F-F040-99F4-B7ECD0615939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0339EA-BB93-DF4C-AAA2-9BD9F92817C3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7C993AE4-C812-3346-9263-EDA16815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1516803"/>
            <a:ext cx="9639300" cy="3543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7CE318-E0FD-7742-9E09-B1EAA14D08FD}"/>
              </a:ext>
            </a:extLst>
          </p:cNvPr>
          <p:cNvSpPr txBox="1"/>
          <p:nvPr/>
        </p:nvSpPr>
        <p:spPr>
          <a:xfrm>
            <a:off x="1645920" y="5303520"/>
            <a:ext cx="80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RMS</a:t>
            </a:r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值越低代表越符合當初建檔時的照片，這邊設定為</a:t>
            </a:r>
            <a:r>
              <a:rPr kumimoji="1" lang="zh-TW" altLang="en-US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小於</a:t>
            </a:r>
            <a:r>
              <a:rPr kumimoji="1" lang="en-US" altLang="zh-TW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100</a:t>
            </a:r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即符合審核</a:t>
            </a: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BC8A8634-6529-2246-BA46-84FC778896C3}"/>
              </a:ext>
            </a:extLst>
          </p:cNvPr>
          <p:cNvSpPr/>
          <p:nvPr/>
        </p:nvSpPr>
        <p:spPr>
          <a:xfrm>
            <a:off x="1082040" y="4594860"/>
            <a:ext cx="2426970" cy="465243"/>
          </a:xfrm>
          <a:prstGeom prst="frame">
            <a:avLst>
              <a:gd name="adj1" fmla="val 51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謝謝觀看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錄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54622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計畫發想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7355" y="270827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60495" y="260223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Demo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3166110"/>
            <a:ext cx="523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計畫發想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741522-D08F-4841-920E-4A96C94396CF}"/>
              </a:ext>
            </a:extLst>
          </p:cNvPr>
          <p:cNvGrpSpPr/>
          <p:nvPr/>
        </p:nvGrpSpPr>
        <p:grpSpPr>
          <a:xfrm>
            <a:off x="0" y="22860"/>
            <a:ext cx="12192000" cy="677757"/>
            <a:chOff x="0" y="0"/>
            <a:chExt cx="12192000" cy="6777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686E09-5A11-FE4F-8651-514E74D6D5B1}"/>
                </a:ext>
              </a:extLst>
            </p:cNvPr>
            <p:cNvSpPr/>
            <p:nvPr/>
          </p:nvSpPr>
          <p:spPr>
            <a:xfrm>
              <a:off x="0" y="0"/>
              <a:ext cx="12192000" cy="434340"/>
            </a:xfrm>
            <a:prstGeom prst="rect">
              <a:avLst/>
            </a:prstGeom>
            <a:solidFill>
              <a:srgbClr val="B9D6D8">
                <a:alpha val="5633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0A641B-03A7-CA49-92C7-F969B9373E9C}"/>
                </a:ext>
              </a:extLst>
            </p:cNvPr>
            <p:cNvSpPr/>
            <p:nvPr/>
          </p:nvSpPr>
          <p:spPr>
            <a:xfrm>
              <a:off x="0" y="243417"/>
              <a:ext cx="12192000" cy="434340"/>
            </a:xfrm>
            <a:prstGeom prst="rect">
              <a:avLst/>
            </a:prstGeom>
            <a:solidFill>
              <a:srgbClr val="AFA8D3">
                <a:alpha val="5633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0D30F65-8FCF-8C40-B590-FA3498EFDB2C}"/>
              </a:ext>
            </a:extLst>
          </p:cNvPr>
          <p:cNvGrpSpPr/>
          <p:nvPr/>
        </p:nvGrpSpPr>
        <p:grpSpPr>
          <a:xfrm>
            <a:off x="-101600" y="3992880"/>
            <a:ext cx="12395200" cy="2865120"/>
            <a:chOff x="-1905" y="1420495"/>
            <a:chExt cx="12395200" cy="2865120"/>
          </a:xfrm>
        </p:grpSpPr>
        <p:sp>
          <p:nvSpPr>
            <p:cNvPr id="4" name="矩形 3"/>
            <p:cNvSpPr/>
            <p:nvPr/>
          </p:nvSpPr>
          <p:spPr>
            <a:xfrm>
              <a:off x="-1905" y="1974850"/>
              <a:ext cx="12395200" cy="2310765"/>
            </a:xfrm>
            <a:prstGeom prst="rect">
              <a:avLst/>
            </a:prstGeom>
            <a:solidFill>
              <a:srgbClr val="AFA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 descr="67a8ba7c22f732fa65918b720007e96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905" y="1420495"/>
              <a:ext cx="2440940" cy="2842260"/>
            </a:xfrm>
            <a:prstGeom prst="rect">
              <a:avLst/>
            </a:prstGeom>
          </p:spPr>
        </p:pic>
      </p:grpSp>
      <p:sp>
        <p:nvSpPr>
          <p:cNvPr id="11" name="文本框 5">
            <a:extLst>
              <a:ext uri="{FF2B5EF4-FFF2-40B4-BE49-F238E27FC236}">
                <a16:creationId xmlns:a16="http://schemas.microsoft.com/office/drawing/2014/main" id="{79C625CA-B784-BA45-A247-3BD6A86B9E7C}"/>
              </a:ext>
            </a:extLst>
          </p:cNvPr>
          <p:cNvSpPr txBox="1"/>
          <p:nvPr/>
        </p:nvSpPr>
        <p:spPr>
          <a:xfrm>
            <a:off x="281621" y="61165"/>
            <a:ext cx="224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計畫發想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2A511B-8423-3443-9CA7-5BCDF01D3D00}"/>
              </a:ext>
            </a:extLst>
          </p:cNvPr>
          <p:cNvSpPr txBox="1"/>
          <p:nvPr/>
        </p:nvSpPr>
        <p:spPr>
          <a:xfrm>
            <a:off x="1794510" y="1360706"/>
            <a:ext cx="90754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根據</a:t>
            </a:r>
            <a:r>
              <a:rPr kumimoji="1" lang="en-US" altLang="zh-TW" sz="2800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ISO27001</a:t>
            </a:r>
            <a:r>
              <a:rPr kumimoji="1" lang="zh-TW" altLang="en-US" sz="2800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資安認證</a:t>
            </a:r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條文：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en-US" altLang="zh-TW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A.11.1.2</a:t>
            </a:r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kumimoji="1" lang="en-US" altLang="zh-TW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0</a:t>
            </a:r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 安全區域應有適當的入口管制措施加以保護，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以確保只有經</a:t>
            </a:r>
            <a:r>
              <a:rPr kumimoji="1" lang="zh-TW" altLang="en-US" sz="2800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授權人員</a:t>
            </a:r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方可進出。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我們認為一般公司除了最基礎的入口管制之外，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機房、資料室等公司資訊重地更應該設置嚴格的管制系統。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以此為發想而設計出這套人臉辨識管制系統，</a:t>
            </a:r>
            <a:endParaRPr kumimoji="1" lang="en-US" altLang="zh-TW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kumimoji="1" lang="zh-TW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期望能夠為公司的機密安全提供更高強度的保護。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49B8CEBE-4647-AD49-A1F3-38BD72BBD9F1}"/>
              </a:ext>
            </a:extLst>
          </p:cNvPr>
          <p:cNvGrpSpPr/>
          <p:nvPr/>
        </p:nvGrpSpPr>
        <p:grpSpPr>
          <a:xfrm>
            <a:off x="0" y="22860"/>
            <a:ext cx="12192000" cy="677757"/>
            <a:chOff x="0" y="0"/>
            <a:chExt cx="12192000" cy="6777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A11131-60B7-824A-A735-5629DA0A86E5}"/>
                </a:ext>
              </a:extLst>
            </p:cNvPr>
            <p:cNvSpPr/>
            <p:nvPr/>
          </p:nvSpPr>
          <p:spPr>
            <a:xfrm>
              <a:off x="0" y="0"/>
              <a:ext cx="12192000" cy="434340"/>
            </a:xfrm>
            <a:prstGeom prst="rect">
              <a:avLst/>
            </a:prstGeom>
            <a:solidFill>
              <a:srgbClr val="B9D6D8">
                <a:alpha val="5633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54C3CB6-BB68-FD44-94FC-D957112F71CC}"/>
                </a:ext>
              </a:extLst>
            </p:cNvPr>
            <p:cNvSpPr/>
            <p:nvPr/>
          </p:nvSpPr>
          <p:spPr>
            <a:xfrm>
              <a:off x="0" y="243417"/>
              <a:ext cx="12192000" cy="434340"/>
            </a:xfrm>
            <a:prstGeom prst="rect">
              <a:avLst/>
            </a:prstGeom>
            <a:solidFill>
              <a:srgbClr val="AFA8D3">
                <a:alpha val="5633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本框 5">
            <a:extLst>
              <a:ext uri="{FF2B5EF4-FFF2-40B4-BE49-F238E27FC236}">
                <a16:creationId xmlns:a16="http://schemas.microsoft.com/office/drawing/2014/main" id="{949E372B-E7AF-4B4F-AD10-27F510CE2F0F}"/>
              </a:ext>
            </a:extLst>
          </p:cNvPr>
          <p:cNvSpPr txBox="1"/>
          <p:nvPr/>
        </p:nvSpPr>
        <p:spPr>
          <a:xfrm>
            <a:off x="291148" y="22860"/>
            <a:ext cx="224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情境示範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向下箭號圖說文字 2">
            <a:extLst>
              <a:ext uri="{FF2B5EF4-FFF2-40B4-BE49-F238E27FC236}">
                <a16:creationId xmlns:a16="http://schemas.microsoft.com/office/drawing/2014/main" id="{EEF016D2-5D68-EE49-913C-6BEB9C1AEB52}"/>
              </a:ext>
            </a:extLst>
          </p:cNvPr>
          <p:cNvSpPr/>
          <p:nvPr/>
        </p:nvSpPr>
        <p:spPr>
          <a:xfrm>
            <a:off x="5749290" y="1149251"/>
            <a:ext cx="2537460" cy="1068169"/>
          </a:xfrm>
          <a:prstGeom prst="downArrowCallou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panose="02010600040101010101" pitchFamily="2" charset="-120"/>
                <a:ea typeface="Yuanti TC" panose="02010600040101010101" pitchFamily="2" charset="-120"/>
              </a:rPr>
              <a:t>進出人員</a:t>
            </a:r>
          </a:p>
        </p:txBody>
      </p:sp>
      <p:sp>
        <p:nvSpPr>
          <p:cNvPr id="19" name="向下箭號圖說文字 18">
            <a:extLst>
              <a:ext uri="{FF2B5EF4-FFF2-40B4-BE49-F238E27FC236}">
                <a16:creationId xmlns:a16="http://schemas.microsoft.com/office/drawing/2014/main" id="{5D59D8D1-6AC5-DB46-A283-E9FCEFA28175}"/>
              </a:ext>
            </a:extLst>
          </p:cNvPr>
          <p:cNvSpPr/>
          <p:nvPr/>
        </p:nvSpPr>
        <p:spPr>
          <a:xfrm>
            <a:off x="5749290" y="2398931"/>
            <a:ext cx="2537460" cy="1068169"/>
          </a:xfrm>
          <a:prstGeom prst="downArrowCallout">
            <a:avLst>
              <a:gd name="adj1" fmla="val 25000"/>
              <a:gd name="adj2" fmla="val 26070"/>
              <a:gd name="adj3" fmla="val 20719"/>
              <a:gd name="adj4" fmla="val 64977"/>
            </a:avLst>
          </a:prstGeom>
          <a:solidFill>
            <a:srgbClr val="B9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人臉偵測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D7B42C-3831-4441-985A-3B7D6B68F602}"/>
              </a:ext>
            </a:extLst>
          </p:cNvPr>
          <p:cNvSpPr/>
          <p:nvPr/>
        </p:nvSpPr>
        <p:spPr>
          <a:xfrm>
            <a:off x="5749290" y="3779521"/>
            <a:ext cx="2537460" cy="803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是否為核可對象？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91FDE9-1CA0-E040-BE56-9D9DE48E19B0}"/>
              </a:ext>
            </a:extLst>
          </p:cNvPr>
          <p:cNvSpPr/>
          <p:nvPr/>
        </p:nvSpPr>
        <p:spPr>
          <a:xfrm>
            <a:off x="5749290" y="5292090"/>
            <a:ext cx="253746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通過審核，允許進入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77E71B-A065-B847-A789-3132A1B5A709}"/>
              </a:ext>
            </a:extLst>
          </p:cNvPr>
          <p:cNvSpPr/>
          <p:nvPr/>
        </p:nvSpPr>
        <p:spPr>
          <a:xfrm>
            <a:off x="9340989" y="5292090"/>
            <a:ext cx="2446020" cy="731520"/>
          </a:xfrm>
          <a:prstGeom prst="rect">
            <a:avLst/>
          </a:prstGeom>
          <a:solidFill>
            <a:srgbClr val="EE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未通過審核</a:t>
            </a:r>
            <a:endParaRPr kumimoji="1" lang="en-US" altLang="zh-TW" sz="2000" dirty="0">
              <a:solidFill>
                <a:schemeClr val="tx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通報主管人員</a:t>
            </a:r>
          </a:p>
        </p:txBody>
      </p:sp>
      <p:sp>
        <p:nvSpPr>
          <p:cNvPr id="23" name="上彎箭號 22">
            <a:extLst>
              <a:ext uri="{FF2B5EF4-FFF2-40B4-BE49-F238E27FC236}">
                <a16:creationId xmlns:a16="http://schemas.microsoft.com/office/drawing/2014/main" id="{9BBF89B4-46F1-0048-9DB3-37F045D017F0}"/>
              </a:ext>
            </a:extLst>
          </p:cNvPr>
          <p:cNvSpPr/>
          <p:nvPr/>
        </p:nvSpPr>
        <p:spPr>
          <a:xfrm rot="10800000" flipH="1">
            <a:off x="8743950" y="4135754"/>
            <a:ext cx="2171700" cy="1007745"/>
          </a:xfrm>
          <a:prstGeom prst="bentUpArrow">
            <a:avLst>
              <a:gd name="adj1" fmla="val 17857"/>
              <a:gd name="adj2" fmla="val 28571"/>
              <a:gd name="adj3" fmla="val 29285"/>
            </a:avLst>
          </a:prstGeom>
          <a:solidFill>
            <a:srgbClr val="EE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92AC5928-C322-4343-ABFD-A36A16FE4C00}"/>
              </a:ext>
            </a:extLst>
          </p:cNvPr>
          <p:cNvSpPr/>
          <p:nvPr/>
        </p:nvSpPr>
        <p:spPr>
          <a:xfrm>
            <a:off x="6880860" y="4657725"/>
            <a:ext cx="274320" cy="56007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F55F18-AE18-FC4A-8A4F-0A418BCA00E8}"/>
              </a:ext>
            </a:extLst>
          </p:cNvPr>
          <p:cNvSpPr txBox="1"/>
          <p:nvPr/>
        </p:nvSpPr>
        <p:spPr>
          <a:xfrm>
            <a:off x="11064240" y="4457700"/>
            <a:ext cx="51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C0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否</a:t>
            </a:r>
            <a:endParaRPr kumimoji="1" lang="en-US" altLang="zh-TW" sz="2000" dirty="0">
              <a:solidFill>
                <a:srgbClr val="C00000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AC4E02-11A9-E644-B6C3-6B9F101B709E}"/>
              </a:ext>
            </a:extLst>
          </p:cNvPr>
          <p:cNvSpPr txBox="1"/>
          <p:nvPr/>
        </p:nvSpPr>
        <p:spPr>
          <a:xfrm>
            <a:off x="7400925" y="4709160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是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F0571CF-5603-F549-A0C2-E0D849865FD9}"/>
              </a:ext>
            </a:extLst>
          </p:cNvPr>
          <p:cNvCxnSpPr>
            <a:cxnSpLocks/>
          </p:cNvCxnSpPr>
          <p:nvPr/>
        </p:nvCxnSpPr>
        <p:spPr>
          <a:xfrm>
            <a:off x="5074920" y="820844"/>
            <a:ext cx="0" cy="5917353"/>
          </a:xfrm>
          <a:prstGeom prst="line">
            <a:avLst/>
          </a:prstGeom>
          <a:ln w="28575">
            <a:solidFill>
              <a:srgbClr val="4649AA"/>
            </a:solidFill>
            <a:prstDash val="lgDashDot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向下箭號圖說文字 32">
            <a:extLst>
              <a:ext uri="{FF2B5EF4-FFF2-40B4-BE49-F238E27FC236}">
                <a16:creationId xmlns:a16="http://schemas.microsoft.com/office/drawing/2014/main" id="{BB4110A4-0F5A-E847-9DE1-BFB5785B9907}"/>
              </a:ext>
            </a:extLst>
          </p:cNvPr>
          <p:cNvSpPr/>
          <p:nvPr/>
        </p:nvSpPr>
        <p:spPr>
          <a:xfrm>
            <a:off x="1097281" y="1684495"/>
            <a:ext cx="2537460" cy="1068169"/>
          </a:xfrm>
          <a:prstGeom prst="downArrowCallou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panose="02010600040101010101" pitchFamily="2" charset="-120"/>
                <a:ea typeface="Yuanti TC" panose="02010600040101010101" pitchFamily="2" charset="-120"/>
              </a:rPr>
              <a:t>新進人員</a:t>
            </a:r>
          </a:p>
        </p:txBody>
      </p:sp>
      <p:sp>
        <p:nvSpPr>
          <p:cNvPr id="34" name="向下箭號圖說文字 33">
            <a:extLst>
              <a:ext uri="{FF2B5EF4-FFF2-40B4-BE49-F238E27FC236}">
                <a16:creationId xmlns:a16="http://schemas.microsoft.com/office/drawing/2014/main" id="{8F68C6F0-5D86-BA4F-8376-50BEAB4A45FF}"/>
              </a:ext>
            </a:extLst>
          </p:cNvPr>
          <p:cNvSpPr/>
          <p:nvPr/>
        </p:nvSpPr>
        <p:spPr>
          <a:xfrm>
            <a:off x="1097281" y="3201298"/>
            <a:ext cx="2537460" cy="1068169"/>
          </a:xfrm>
          <a:prstGeom prst="downArrowCallout">
            <a:avLst>
              <a:gd name="adj1" fmla="val 25000"/>
              <a:gd name="adj2" fmla="val 26070"/>
              <a:gd name="adj3" fmla="val 20719"/>
              <a:gd name="adj4" fmla="val 64977"/>
            </a:avLst>
          </a:prstGeom>
          <a:solidFill>
            <a:srgbClr val="B9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人臉偵測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CA7FDF-C6F6-D345-A742-F7006BA9E694}"/>
              </a:ext>
            </a:extLst>
          </p:cNvPr>
          <p:cNvSpPr/>
          <p:nvPr/>
        </p:nvSpPr>
        <p:spPr>
          <a:xfrm>
            <a:off x="1097281" y="4657725"/>
            <a:ext cx="2537460" cy="803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資料建檔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 Demo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500CCFE-EF28-C643-B858-192B04A3F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9"/>
          <a:stretch/>
        </p:blipFill>
        <p:spPr>
          <a:xfrm>
            <a:off x="502933" y="1043516"/>
            <a:ext cx="9905973" cy="5571067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3A0A834-FE09-BF48-92D1-D2096999F02D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BC1DC00-6BD8-ED47-83A0-DE2E1A937EED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8AD1CC-6B86-9B4F-93D1-4316BA07A2D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1429DC-EA4E-044A-B3CE-814FF6860840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EA525913-4563-6E47-8933-6E6DE830CF08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16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2B36B67-42E5-C140-87A3-B0FF81246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" b="4320"/>
          <a:stretch/>
        </p:blipFill>
        <p:spPr>
          <a:xfrm>
            <a:off x="880116" y="921174"/>
            <a:ext cx="9905988" cy="557106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23C3732-993D-5946-AEC4-FBC099F65DD2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8D37CC0-B58B-DC48-BCB5-B92B3146634A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F21585-A6C4-F54E-A7B0-EAAE38F185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67611C-7983-C04B-8A98-5F3AE97958F9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09EF60D1-3163-B54E-B660-026AD5C85A39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36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952561E-426D-0344-8005-0E26522DE4D0}"/>
              </a:ext>
            </a:extLst>
          </p:cNvPr>
          <p:cNvGrpSpPr/>
          <p:nvPr/>
        </p:nvGrpSpPr>
        <p:grpSpPr>
          <a:xfrm>
            <a:off x="0" y="0"/>
            <a:ext cx="12192000" cy="677757"/>
            <a:chOff x="0" y="0"/>
            <a:chExt cx="12192000" cy="6777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8BD149D-A175-7640-BDED-76CFA0ACDEC8}"/>
                </a:ext>
              </a:extLst>
            </p:cNvPr>
            <p:cNvGrpSpPr/>
            <p:nvPr/>
          </p:nvGrpSpPr>
          <p:grpSpPr>
            <a:xfrm>
              <a:off x="0" y="0"/>
              <a:ext cx="12192000" cy="677757"/>
              <a:chOff x="0" y="0"/>
              <a:chExt cx="12192000" cy="677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A1BA46-A11D-6948-B5D2-5541E1B4A9D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34340"/>
              </a:xfrm>
              <a:prstGeom prst="rect">
                <a:avLst/>
              </a:prstGeom>
              <a:solidFill>
                <a:srgbClr val="B9D6D8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2B6BF8-5EB8-4849-9A94-D9092D962948}"/>
                  </a:ext>
                </a:extLst>
              </p:cNvPr>
              <p:cNvSpPr/>
              <p:nvPr/>
            </p:nvSpPr>
            <p:spPr>
              <a:xfrm>
                <a:off x="0" y="243417"/>
                <a:ext cx="12192000" cy="434340"/>
              </a:xfrm>
              <a:prstGeom prst="rect">
                <a:avLst/>
              </a:prstGeom>
              <a:solidFill>
                <a:srgbClr val="AFA8D3">
                  <a:alpha val="5633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64223-786F-D24C-A530-0BCC90E45D0A}"/>
                </a:ext>
              </a:extLst>
            </p:cNvPr>
            <p:cNvSpPr txBox="1"/>
            <p:nvPr/>
          </p:nvSpPr>
          <p:spPr>
            <a:xfrm>
              <a:off x="4364355" y="31426"/>
              <a:ext cx="4818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3839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Code Demo</a:t>
              </a:r>
              <a:endPara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10" name="圖片 9" descr="一張含有 個人, 室內, 牆 的圖片&#10;&#10;自動產生的描述">
            <a:extLst>
              <a:ext uri="{FF2B5EF4-FFF2-40B4-BE49-F238E27FC236}">
                <a16:creationId xmlns:a16="http://schemas.microsoft.com/office/drawing/2014/main" id="{080F2B50-D3A2-AC49-83C8-87D6B83B7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t="4667" r="16844"/>
          <a:stretch/>
        </p:blipFill>
        <p:spPr>
          <a:xfrm>
            <a:off x="445770" y="1474470"/>
            <a:ext cx="5989320" cy="4358640"/>
          </a:xfrm>
          <a:prstGeom prst="rect">
            <a:avLst/>
          </a:prstGeom>
        </p:spPr>
      </p:pic>
      <p:pic>
        <p:nvPicPr>
          <p:cNvPr id="12" name="圖片 11" descr="一張含有 服飾, 年輕, 髮, 擺姿勢 的圖片&#10;&#10;自動產生的描述">
            <a:extLst>
              <a:ext uri="{FF2B5EF4-FFF2-40B4-BE49-F238E27FC236}">
                <a16:creationId xmlns:a16="http://schemas.microsoft.com/office/drawing/2014/main" id="{0B08AA33-4DC3-F74F-9D6B-7CD167EB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70" y="3120390"/>
            <a:ext cx="952500" cy="9525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FFC90E-F993-994F-9538-90DDF9236FAB}"/>
              </a:ext>
            </a:extLst>
          </p:cNvPr>
          <p:cNvSpPr txBox="1"/>
          <p:nvPr/>
        </p:nvSpPr>
        <p:spPr>
          <a:xfrm>
            <a:off x="685800" y="6000750"/>
            <a:ext cx="517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第一段程式碼執行拍照結果存成：</a:t>
            </a:r>
            <a:r>
              <a:rPr kumimoji="1"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s04470237.jpg</a:t>
            </a:r>
            <a:endParaRPr kumimoji="1" lang="zh-TW" alt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EA368B71-D0CC-9A4A-A43E-91912A19AE5B}"/>
              </a:ext>
            </a:extLst>
          </p:cNvPr>
          <p:cNvSpPr/>
          <p:nvPr/>
        </p:nvSpPr>
        <p:spPr>
          <a:xfrm>
            <a:off x="7143750" y="3188970"/>
            <a:ext cx="1177290" cy="883920"/>
          </a:xfrm>
          <a:prstGeom prst="rightArrow">
            <a:avLst/>
          </a:prstGeom>
          <a:solidFill>
            <a:srgbClr val="B9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BE3B0A-10A5-B14F-984A-F29B03C42521}"/>
              </a:ext>
            </a:extLst>
          </p:cNvPr>
          <p:cNvSpPr txBox="1"/>
          <p:nvPr/>
        </p:nvSpPr>
        <p:spPr>
          <a:xfrm>
            <a:off x="8212455" y="4518660"/>
            <a:ext cx="342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第二段程式碼擷取臉部存檔為</a:t>
            </a:r>
            <a:r>
              <a:rPr kumimoji="1"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  s04470237facefile.jpg</a:t>
            </a:r>
          </a:p>
        </p:txBody>
      </p:sp>
    </p:spTree>
    <p:extLst>
      <p:ext uri="{BB962C8B-B14F-4D97-AF65-F5344CB8AC3E}">
        <p14:creationId xmlns:p14="http://schemas.microsoft.com/office/powerpoint/2010/main" val="15775893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4696C8A8DC75C44861DE4817D2884E5" ma:contentTypeVersion="31" ma:contentTypeDescription="建立新的文件。" ma:contentTypeScope="" ma:versionID="3f61ed280d2c6016c28b667e9e37c551">
  <xsd:schema xmlns:xsd="http://www.w3.org/2001/XMLSchema" xmlns:xs="http://www.w3.org/2001/XMLSchema" xmlns:p="http://schemas.microsoft.com/office/2006/metadata/properties" xmlns:ns2="3f48f325-da3a-46f5-9b19-fa9346f1886d" xmlns:ns3="c994b95c-3668-465d-8f81-e997ab5247a4" targetNamespace="http://schemas.microsoft.com/office/2006/metadata/properties" ma:root="true" ma:fieldsID="e04f319598a99c4727bf3c9bc584e0c9" ns2:_="" ns3:_="">
    <xsd:import namespace="3f48f325-da3a-46f5-9b19-fa9346f1886d"/>
    <xsd:import namespace="c994b95c-3668-465d-8f81-e997ab5247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8f325-da3a-46f5-9b19-fa9346f18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2" nillable="true" ma:displayName="Length (seconds)" ma:internalName="MediaLengthInSeconds" ma:readOnly="true">
      <xsd:simpleType>
        <xsd:restriction base="dms:Unknow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4b95c-3668-465d-8f81-e997ab5247a4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3f48f325-da3a-46f5-9b19-fa9346f1886d" xsi:nil="true"/>
    <Invited_Teachers xmlns="3f48f325-da3a-46f5-9b19-fa9346f1886d" xsi:nil="true"/>
    <Owner xmlns="3f48f325-da3a-46f5-9b19-fa9346f1886d">
      <UserInfo>
        <DisplayName/>
        <AccountId xsi:nil="true"/>
        <AccountType/>
      </UserInfo>
    </Owner>
    <Student_Groups xmlns="3f48f325-da3a-46f5-9b19-fa9346f1886d">
      <UserInfo>
        <DisplayName/>
        <AccountId xsi:nil="true"/>
        <AccountType/>
      </UserInfo>
    </Student_Groups>
    <Distribution_Groups xmlns="3f48f325-da3a-46f5-9b19-fa9346f1886d" xsi:nil="true"/>
    <Has_Teacher_Only_SectionGroup xmlns="3f48f325-da3a-46f5-9b19-fa9346f1886d" xsi:nil="true"/>
    <TeamsChannelId xmlns="3f48f325-da3a-46f5-9b19-fa9346f1886d" xsi:nil="true"/>
    <Invited_Students xmlns="3f48f325-da3a-46f5-9b19-fa9346f1886d" xsi:nil="true"/>
    <CultureName xmlns="3f48f325-da3a-46f5-9b19-fa9346f1886d" xsi:nil="true"/>
    <Self_Registration_Enabled xmlns="3f48f325-da3a-46f5-9b19-fa9346f1886d" xsi:nil="true"/>
    <LMS_Mappings xmlns="3f48f325-da3a-46f5-9b19-fa9346f1886d" xsi:nil="true"/>
    <IsNotebookLocked xmlns="3f48f325-da3a-46f5-9b19-fa9346f1886d" xsi:nil="true"/>
    <Teachers xmlns="3f48f325-da3a-46f5-9b19-fa9346f1886d">
      <UserInfo>
        <DisplayName/>
        <AccountId xsi:nil="true"/>
        <AccountType/>
      </UserInfo>
    </Teachers>
    <Math_Settings xmlns="3f48f325-da3a-46f5-9b19-fa9346f1886d" xsi:nil="true"/>
    <DefaultSectionNames xmlns="3f48f325-da3a-46f5-9b19-fa9346f1886d" xsi:nil="true"/>
    <Teams_Channel_Section_Location xmlns="3f48f325-da3a-46f5-9b19-fa9346f1886d" xsi:nil="true"/>
    <AppVersion xmlns="3f48f325-da3a-46f5-9b19-fa9346f1886d" xsi:nil="true"/>
    <NotebookType xmlns="3f48f325-da3a-46f5-9b19-fa9346f1886d" xsi:nil="true"/>
    <FolderType xmlns="3f48f325-da3a-46f5-9b19-fa9346f1886d" xsi:nil="true"/>
    <Students xmlns="3f48f325-da3a-46f5-9b19-fa9346f1886d">
      <UserInfo>
        <DisplayName/>
        <AccountId xsi:nil="true"/>
        <AccountType/>
      </UserInfo>
    </Students>
    <Templates xmlns="3f48f325-da3a-46f5-9b19-fa9346f1886d" xsi:nil="true"/>
  </documentManagement>
</p:properties>
</file>

<file path=customXml/itemProps1.xml><?xml version="1.0" encoding="utf-8"?>
<ds:datastoreItem xmlns:ds="http://schemas.openxmlformats.org/officeDocument/2006/customXml" ds:itemID="{15F0D7C5-2EC9-485A-9DF3-98C677175B25}"/>
</file>

<file path=customXml/itemProps2.xml><?xml version="1.0" encoding="utf-8"?>
<ds:datastoreItem xmlns:ds="http://schemas.openxmlformats.org/officeDocument/2006/customXml" ds:itemID="{0E1A3D80-2F0C-4665-A4D9-EAF0B427D256}"/>
</file>

<file path=customXml/itemProps3.xml><?xml version="1.0" encoding="utf-8"?>
<ds:datastoreItem xmlns:ds="http://schemas.openxmlformats.org/officeDocument/2006/customXml" ds:itemID="{94D5EBEC-4731-4809-A1CE-B3B59BEF4DFA}"/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234</Words>
  <Application>Microsoft Macintosh PowerPoint</Application>
  <PresentationFormat>寬螢幕</PresentationFormat>
  <Paragraphs>46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微软雅黑</vt:lpstr>
      <vt:lpstr>Yuanti TC</vt:lpstr>
      <vt:lpstr>Agency FB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dom</dc:creator>
  <cp:lastModifiedBy>A7963</cp:lastModifiedBy>
  <cp:revision>15</cp:revision>
  <dcterms:created xsi:type="dcterms:W3CDTF">2015-05-05T08:02:00Z</dcterms:created>
  <dcterms:modified xsi:type="dcterms:W3CDTF">2021-10-01T12:19:34Z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  <property fmtid="{D5CDD505-2E9C-101B-9397-08002B2CF9AE}" pid="3" name="ContentTypeId">
    <vt:lpwstr>0x01010034696C8A8DC75C44861DE4817D2884E5</vt:lpwstr>
  </property>
</Properties>
</file>