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62" r:id="rId5"/>
    <p:sldId id="258" r:id="rId6"/>
    <p:sldId id="259" r:id="rId7"/>
    <p:sldId id="260" r:id="rId8"/>
    <p:sldId id="261" r:id="rId9"/>
    <p:sldId id="263" r:id="rId10"/>
    <p:sldId id="264" r:id="rId11"/>
    <p:sldId id="265" r:id="rId12"/>
    <p:sldId id="266" r:id="rId13"/>
    <p:sldId id="267" r:id="rId14"/>
    <p:sldId id="272" r:id="rId15"/>
    <p:sldId id="273" r:id="rId16"/>
    <p:sldId id="271"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39" autoAdjust="0"/>
    <p:restoredTop sz="94660"/>
  </p:normalViewPr>
  <p:slideViewPr>
    <p:cSldViewPr snapToGrid="0">
      <p:cViewPr varScale="1">
        <p:scale>
          <a:sx n="58" d="100"/>
          <a:sy n="58" d="100"/>
        </p:scale>
        <p:origin x="50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ED98C-22DB-46C3-A0D4-9ACB1F940DBA}"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416322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ED98C-22DB-46C3-A0D4-9ACB1F940DBA}"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74300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ED98C-22DB-46C3-A0D4-9ACB1F940DBA}"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54353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ED98C-22DB-46C3-A0D4-9ACB1F940DBA}"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312523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ED98C-22DB-46C3-A0D4-9ACB1F940DBA}"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194011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FED98C-22DB-46C3-A0D4-9ACB1F940DBA}"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273633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FED98C-22DB-46C3-A0D4-9ACB1F940DBA}" type="datetimeFigureOut">
              <a:rPr lang="en-US" smtClean="0"/>
              <a:t>4/13/2015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10897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FED98C-22DB-46C3-A0D4-9ACB1F940DBA}" type="datetimeFigureOut">
              <a:rPr lang="en-US" smtClean="0"/>
              <a:t>4/13/2015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139733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ED98C-22DB-46C3-A0D4-9ACB1F940DBA}" type="datetimeFigureOut">
              <a:rPr lang="en-US" smtClean="0"/>
              <a:t>4/13/2015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116244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ED98C-22DB-46C3-A0D4-9ACB1F940DBA}"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31463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ED98C-22DB-46C3-A0D4-9ACB1F940DBA}"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355A4-BA1F-4770-8079-86606128969D}" type="slidenum">
              <a:rPr lang="en-US" smtClean="0"/>
              <a:t>‹#›</a:t>
            </a:fld>
            <a:endParaRPr lang="en-US"/>
          </a:p>
        </p:txBody>
      </p:sp>
    </p:spTree>
    <p:extLst>
      <p:ext uri="{BB962C8B-B14F-4D97-AF65-F5344CB8AC3E}">
        <p14:creationId xmlns:p14="http://schemas.microsoft.com/office/powerpoint/2010/main" val="380269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ED98C-22DB-46C3-A0D4-9ACB1F940DBA}" type="datetimeFigureOut">
              <a:rPr lang="en-US" smtClean="0"/>
              <a:t>4/13/2015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355A4-BA1F-4770-8079-86606128969D}" type="slidenum">
              <a:rPr lang="en-US" smtClean="0"/>
              <a:t>‹#›</a:t>
            </a:fld>
            <a:endParaRPr lang="en-US"/>
          </a:p>
        </p:txBody>
      </p:sp>
    </p:spTree>
    <p:extLst>
      <p:ext uri="{BB962C8B-B14F-4D97-AF65-F5344CB8AC3E}">
        <p14:creationId xmlns:p14="http://schemas.microsoft.com/office/powerpoint/2010/main" val="1237747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0.202.207.206:8080/SaasCoreTopicManager/rest/topic" TargetMode="External"/><Relationship Id="rId2" Type="http://schemas.openxmlformats.org/officeDocument/2006/relationships/hyperlink" Target="http://10.202.207.206:8080/SaasCoreUserManager/rest/auth" TargetMode="External"/><Relationship Id="rId1" Type="http://schemas.openxmlformats.org/officeDocument/2006/relationships/slideLayout" Target="../slideLayouts/slideLayout2.xml"/><Relationship Id="rId6" Type="http://schemas.openxmlformats.org/officeDocument/2006/relationships/hyperlink" Target="http://10.202.207.206:8080/SaasCoreTopicManager/rest/topic/topicAudit/" TargetMode="External"/><Relationship Id="rId5" Type="http://schemas.openxmlformats.org/officeDocument/2006/relationships/hyperlink" Target="http://10.202.207.206:8080/SaasCoreTopicManager/rest/topic/sanity" TargetMode="External"/><Relationship Id="rId4" Type="http://schemas.openxmlformats.org/officeDocument/2006/relationships/hyperlink" Target="http://10.202.207.206:8080/SaasCoreTopicManager/rest/topic/uniq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10.202.207.206:8080/ArticleQueryApi/rest/query/volatility" TargetMode="External"/><Relationship Id="rId3" Type="http://schemas.openxmlformats.org/officeDocument/2006/relationships/hyperlink" Target="http://10.202.207.206:8080/SaasCoreTopicManager/rest/topic" TargetMode="External"/><Relationship Id="rId7" Type="http://schemas.openxmlformats.org/officeDocument/2006/relationships/hyperlink" Target="http://10.202.207.206:8080/ArticleQueryApi/rest/query/aggregate" TargetMode="External"/><Relationship Id="rId12" Type="http://schemas.openxmlformats.org/officeDocument/2006/relationships/hyperlink" Target="http://10.202.207.206:8080/ArticleQueryApi/rest/query/fieldsmap" TargetMode="External"/><Relationship Id="rId2" Type="http://schemas.openxmlformats.org/officeDocument/2006/relationships/hyperlink" Target="http://10.202.207.206:8080/ArticleQueryApi/rest/query/entitysentiment" TargetMode="External"/><Relationship Id="rId1" Type="http://schemas.openxmlformats.org/officeDocument/2006/relationships/slideLayout" Target="../slideLayouts/slideLayout2.xml"/><Relationship Id="rId6" Type="http://schemas.openxmlformats.org/officeDocument/2006/relationships/hyperlink" Target="http://10.202.207.206:8080/ArticleQueryApi/rest/query/tsrelevantarticles" TargetMode="External"/><Relationship Id="rId11" Type="http://schemas.openxmlformats.org/officeDocument/2006/relationships/hyperlink" Target="http://10.202.207.206:8080/ArticleQueryApi/rest/query/clusters" TargetMode="External"/><Relationship Id="rId5" Type="http://schemas.openxmlformats.org/officeDocument/2006/relationships/hyperlink" Target="http://10.202.207.206:8080/ArticleQueryApi/rest/query/timeseries" TargetMode="External"/><Relationship Id="rId10" Type="http://schemas.openxmlformats.org/officeDocument/2006/relationships/hyperlink" Target="http://10.202.207.206:8080/ArticleQueryApi/rest/query/details" TargetMode="External"/><Relationship Id="rId4" Type="http://schemas.openxmlformats.org/officeDocument/2006/relationships/hyperlink" Target="http://10.202.207.206:8080/ArticleQueryApi/rest/query/topicmetrics" TargetMode="External"/><Relationship Id="rId9" Type="http://schemas.openxmlformats.org/officeDocument/2006/relationships/hyperlink" Target="http://10.202.207.206:8080/ArticleQueryApi/rest/query/trend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3schools.com/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pmjs.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frisbyj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jasmine.github.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516438"/>
            <a:ext cx="9144000" cy="573722"/>
          </a:xfrm>
        </p:spPr>
        <p:txBody>
          <a:bodyPr/>
          <a:lstStyle/>
          <a:p>
            <a:r>
              <a:rPr lang="en-US" b="1" dirty="0" smtClean="0"/>
              <a:t>JS Testing In a </a:t>
            </a:r>
            <a:r>
              <a:rPr lang="en-US" b="1" smtClean="0"/>
              <a:t>Nutshell Demo</a:t>
            </a:r>
            <a:endParaRPr lang="en-US" b="1" dirty="0"/>
          </a:p>
        </p:txBody>
      </p:sp>
      <p:pic>
        <p:nvPicPr>
          <p:cNvPr id="1034" name="Picture 10" descr="http://marmelab.com/images/blog/microrest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230" y="142596"/>
            <a:ext cx="5947539" cy="396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390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The Code }</a:t>
            </a:r>
            <a:endParaRPr lang="en-US" dirty="0"/>
          </a:p>
        </p:txBody>
      </p:sp>
      <p:pic>
        <p:nvPicPr>
          <p:cNvPr id="8" name="Content Placeholder 7"/>
          <p:cNvPicPr>
            <a:picLocks noGrp="1" noChangeAspect="1"/>
          </p:cNvPicPr>
          <p:nvPr>
            <p:ph idx="1"/>
          </p:nvPr>
        </p:nvPicPr>
        <p:blipFill>
          <a:blip r:embed="rId2"/>
          <a:stretch>
            <a:fillRect/>
          </a:stretch>
        </p:blipFill>
        <p:spPr>
          <a:xfrm>
            <a:off x="3182816" y="1825625"/>
            <a:ext cx="5826367" cy="4351338"/>
          </a:xfrm>
          <a:prstGeom prst="rect">
            <a:avLst/>
          </a:prstGeom>
        </p:spPr>
      </p:pic>
    </p:spTree>
    <p:extLst>
      <p:ext uri="{BB962C8B-B14F-4D97-AF65-F5344CB8AC3E}">
        <p14:creationId xmlns:p14="http://schemas.microsoft.com/office/powerpoint/2010/main" val="123011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More Code }</a:t>
            </a:r>
            <a:endParaRPr lang="en-US" b="1" dirty="0"/>
          </a:p>
        </p:txBody>
      </p:sp>
      <p:pic>
        <p:nvPicPr>
          <p:cNvPr id="4" name="Content Placeholder 3"/>
          <p:cNvPicPr>
            <a:picLocks noGrp="1" noChangeAspect="1"/>
          </p:cNvPicPr>
          <p:nvPr>
            <p:ph idx="1"/>
          </p:nvPr>
        </p:nvPicPr>
        <p:blipFill>
          <a:blip r:embed="rId2"/>
          <a:stretch>
            <a:fillRect/>
          </a:stretch>
        </p:blipFill>
        <p:spPr>
          <a:xfrm>
            <a:off x="447608" y="1690688"/>
            <a:ext cx="6305608" cy="4638675"/>
          </a:xfrm>
          <a:prstGeom prst="rect">
            <a:avLst/>
          </a:prstGeom>
        </p:spPr>
      </p:pic>
      <p:pic>
        <p:nvPicPr>
          <p:cNvPr id="6" name="Content Placeholder 3"/>
          <p:cNvPicPr>
            <a:picLocks noChangeAspect="1"/>
          </p:cNvPicPr>
          <p:nvPr/>
        </p:nvPicPr>
        <p:blipFill>
          <a:blip r:embed="rId3"/>
          <a:stretch>
            <a:fillRect/>
          </a:stretch>
        </p:blipFill>
        <p:spPr>
          <a:xfrm>
            <a:off x="6753216" y="1690688"/>
            <a:ext cx="4600584" cy="3776698"/>
          </a:xfrm>
          <a:prstGeom prst="rect">
            <a:avLst/>
          </a:prstGeom>
        </p:spPr>
      </p:pic>
    </p:spTree>
    <p:extLst>
      <p:ext uri="{BB962C8B-B14F-4D97-AF65-F5344CB8AC3E}">
        <p14:creationId xmlns:p14="http://schemas.microsoft.com/office/powerpoint/2010/main" val="3621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More Code </a:t>
            </a:r>
            <a:r>
              <a:rPr lang="en-US" sz="2200" b="1" dirty="0" smtClean="0"/>
              <a:t>(</a:t>
            </a:r>
            <a:r>
              <a:rPr lang="en-US" sz="2200" b="1" dirty="0" err="1" smtClean="0"/>
              <a:t>con’t</a:t>
            </a:r>
            <a:r>
              <a:rPr lang="en-US" sz="2200" b="1" dirty="0" smtClean="0"/>
              <a:t>) </a:t>
            </a:r>
            <a:r>
              <a:rPr lang="en-US" b="1" dirty="0" smtClean="0"/>
              <a:t>}</a:t>
            </a:r>
            <a:endParaRPr lang="en-US" b="1" dirty="0"/>
          </a:p>
        </p:txBody>
      </p:sp>
      <p:pic>
        <p:nvPicPr>
          <p:cNvPr id="5" name="Picture 4"/>
          <p:cNvPicPr>
            <a:picLocks noChangeAspect="1"/>
          </p:cNvPicPr>
          <p:nvPr/>
        </p:nvPicPr>
        <p:blipFill>
          <a:blip r:embed="rId2"/>
          <a:stretch>
            <a:fillRect/>
          </a:stretch>
        </p:blipFill>
        <p:spPr>
          <a:xfrm>
            <a:off x="6877050" y="1772285"/>
            <a:ext cx="3572924" cy="5085715"/>
          </a:xfrm>
          <a:prstGeom prst="rect">
            <a:avLst/>
          </a:prstGeom>
        </p:spPr>
      </p:pic>
      <p:pic>
        <p:nvPicPr>
          <p:cNvPr id="7" name="Content Placeholder 3"/>
          <p:cNvPicPr>
            <a:picLocks noGrp="1" noChangeAspect="1"/>
          </p:cNvPicPr>
          <p:nvPr>
            <p:ph idx="1"/>
          </p:nvPr>
        </p:nvPicPr>
        <p:blipFill>
          <a:blip r:embed="rId3"/>
          <a:stretch>
            <a:fillRect/>
          </a:stretch>
        </p:blipFill>
        <p:spPr>
          <a:xfrm>
            <a:off x="838200" y="1772285"/>
            <a:ext cx="5067300" cy="5021442"/>
          </a:xfrm>
          <a:prstGeom prst="rect">
            <a:avLst/>
          </a:prstGeom>
        </p:spPr>
      </p:pic>
    </p:spTree>
    <p:extLst>
      <p:ext uri="{BB962C8B-B14F-4D97-AF65-F5344CB8AC3E}">
        <p14:creationId xmlns:p14="http://schemas.microsoft.com/office/powerpoint/2010/main" val="265089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Let Run Our First Test</a:t>
            </a:r>
            <a:endParaRPr lang="en-US" b="1" dirty="0"/>
          </a:p>
        </p:txBody>
      </p:sp>
      <p:sp>
        <p:nvSpPr>
          <p:cNvPr id="5" name="Content Placeholder 4"/>
          <p:cNvSpPr>
            <a:spLocks noGrp="1"/>
          </p:cNvSpPr>
          <p:nvPr>
            <p:ph idx="1"/>
          </p:nvPr>
        </p:nvSpPr>
        <p:spPr/>
        <p:txBody>
          <a:bodyPr/>
          <a:lstStyle/>
          <a:p>
            <a:pPr marL="0" indent="0">
              <a:buNone/>
            </a:pPr>
            <a:endParaRPr lang="en-US" dirty="0" smtClean="0">
              <a:latin typeface="Courier New" panose="02070309020205020404" pitchFamily="49" charset="0"/>
              <a:cs typeface="Courier New" panose="02070309020205020404" pitchFamily="49" charset="0"/>
            </a:endParaRPr>
          </a:p>
          <a:p>
            <a:pPr marL="0" indent="0" algn="ctr">
              <a:buNone/>
            </a:pPr>
            <a:r>
              <a:rPr lang="en-US" dirty="0" smtClean="0">
                <a:latin typeface="Courier New" panose="02070309020205020404" pitchFamily="49" charset="0"/>
                <a:cs typeface="Courier New" panose="02070309020205020404" pitchFamily="49" charset="0"/>
              </a:rPr>
              <a:t>jasmine-node Q_API_TEST_TOPIC_spec.js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40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API - Topic</a:t>
            </a:r>
            <a:endParaRPr lang="en-US" b="1" dirty="0"/>
          </a:p>
        </p:txBody>
      </p:sp>
      <p:sp>
        <p:nvSpPr>
          <p:cNvPr id="3" name="Content Placeholder 2"/>
          <p:cNvSpPr>
            <a:spLocks noGrp="1"/>
          </p:cNvSpPr>
          <p:nvPr>
            <p:ph idx="1"/>
          </p:nvPr>
        </p:nvSpPr>
        <p:spPr/>
        <p:txBody>
          <a:bodyPr>
            <a:normAutofit/>
          </a:bodyPr>
          <a:lstStyle/>
          <a:p>
            <a:r>
              <a:rPr lang="en-US" sz="1800" dirty="0" smtClean="0">
                <a:hlinkClick r:id="rId2"/>
              </a:rPr>
              <a:t>http://10.202.207.206:8080/SaasCoreUserManager/rest/auth</a:t>
            </a:r>
            <a:endParaRPr lang="en-US" sz="1800" dirty="0" smtClean="0"/>
          </a:p>
          <a:p>
            <a:r>
              <a:rPr lang="en-US" sz="1800" dirty="0" smtClean="0">
                <a:hlinkClick r:id="rId3"/>
              </a:rPr>
              <a:t>http://10.202.207.206:8080/SaasCoreTopicManager/rest/topic</a:t>
            </a:r>
            <a:r>
              <a:rPr lang="en-US" sz="1800" dirty="0" smtClean="0"/>
              <a:t> (Topic List)</a:t>
            </a:r>
          </a:p>
          <a:p>
            <a:r>
              <a:rPr lang="en-US" sz="1800" dirty="0" smtClean="0">
                <a:hlinkClick r:id="rId4"/>
              </a:rPr>
              <a:t>http://10.202.207.206:8080/SaasCoreTopicManager/rest/topic/unique</a:t>
            </a:r>
            <a:endParaRPr lang="en-US" sz="1800" dirty="0" smtClean="0"/>
          </a:p>
          <a:p>
            <a:r>
              <a:rPr lang="en-US" sz="1800" dirty="0" smtClean="0">
                <a:hlinkClick r:id="rId5"/>
              </a:rPr>
              <a:t>http://10.202.207.206:8080/SaasCoreTopicManager/rest/topic/sanity</a:t>
            </a:r>
            <a:endParaRPr lang="en-US" sz="1800" dirty="0" smtClean="0"/>
          </a:p>
          <a:p>
            <a:r>
              <a:rPr lang="en-US" sz="1800" dirty="0" smtClean="0">
                <a:hlinkClick r:id="rId3"/>
              </a:rPr>
              <a:t>http://10.202.207.206:8080/SaasCoreTopicManager/rest/topic</a:t>
            </a:r>
            <a:r>
              <a:rPr lang="en-US" sz="1800" dirty="0" smtClean="0"/>
              <a:t> (Topic Create)</a:t>
            </a:r>
          </a:p>
          <a:p>
            <a:r>
              <a:rPr lang="en-US" sz="1800" dirty="0" smtClean="0">
                <a:hlinkClick r:id="rId3"/>
              </a:rPr>
              <a:t>http://10.202.207.206:8080/SaasCoreTopicManager/rest/topic</a:t>
            </a:r>
            <a:r>
              <a:rPr lang="en-US" sz="1800" dirty="0" smtClean="0"/>
              <a:t> (Topic Edit)</a:t>
            </a:r>
          </a:p>
          <a:p>
            <a:r>
              <a:rPr lang="en-US" sz="1800" dirty="0" smtClean="0">
                <a:hlinkClick r:id="rId6"/>
              </a:rPr>
              <a:t>http://10.202.207.206:8080/SaasCoreTopicManager/rest/topic/topicAudit/</a:t>
            </a:r>
            <a:endParaRPr lang="en-US" sz="1800" dirty="0" smtClean="0"/>
          </a:p>
          <a:p>
            <a:r>
              <a:rPr lang="en-US" sz="1800" dirty="0" smtClean="0">
                <a:hlinkClick r:id="rId3"/>
              </a:rPr>
              <a:t>http://10.202.207.206:8080/SaasCoreTopicManager/rest/topic</a:t>
            </a:r>
            <a:r>
              <a:rPr lang="en-US" sz="1800" dirty="0" smtClean="0"/>
              <a:t> (Topic Delete)</a:t>
            </a:r>
          </a:p>
        </p:txBody>
      </p:sp>
    </p:spTree>
    <p:extLst>
      <p:ext uri="{BB962C8B-B14F-4D97-AF65-F5344CB8AC3E}">
        <p14:creationId xmlns:p14="http://schemas.microsoft.com/office/powerpoint/2010/main" val="174160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Let Run Our Second Test</a:t>
            </a:r>
            <a:endParaRPr lang="en-US" b="1" dirty="0"/>
          </a:p>
        </p:txBody>
      </p:sp>
      <p:sp>
        <p:nvSpPr>
          <p:cNvPr id="5" name="Content Placeholder 4"/>
          <p:cNvSpPr>
            <a:spLocks noGrp="1"/>
          </p:cNvSpPr>
          <p:nvPr>
            <p:ph idx="1"/>
          </p:nvPr>
        </p:nvSpPr>
        <p:spPr/>
        <p:txBody>
          <a:bodyPr/>
          <a:lstStyle/>
          <a:p>
            <a:pPr marL="0" indent="0">
              <a:buNone/>
            </a:pPr>
            <a:endParaRPr lang="en-US" dirty="0" smtClean="0">
              <a:latin typeface="Courier New" panose="02070309020205020404" pitchFamily="49" charset="0"/>
              <a:cs typeface="Courier New" panose="02070309020205020404" pitchFamily="49" charset="0"/>
            </a:endParaRPr>
          </a:p>
          <a:p>
            <a:pPr marL="0" indent="0" algn="ctr">
              <a:buNone/>
            </a:pPr>
            <a:r>
              <a:rPr lang="en-US" dirty="0" smtClean="0">
                <a:latin typeface="Courier New" panose="02070309020205020404" pitchFamily="49" charset="0"/>
                <a:cs typeface="Courier New" panose="02070309020205020404" pitchFamily="49" charset="0"/>
              </a:rPr>
              <a:t>jasmine-node Q_API_TEST_ARTICLEQUERY_spec.js</a:t>
            </a:r>
          </a:p>
        </p:txBody>
      </p:sp>
    </p:spTree>
    <p:extLst>
      <p:ext uri="{BB962C8B-B14F-4D97-AF65-F5344CB8AC3E}">
        <p14:creationId xmlns:p14="http://schemas.microsoft.com/office/powerpoint/2010/main" val="199109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API - ARTICLE QUERY</a:t>
            </a:r>
            <a:endParaRPr lang="en-US" b="1" dirty="0"/>
          </a:p>
        </p:txBody>
      </p:sp>
      <p:sp>
        <p:nvSpPr>
          <p:cNvPr id="3" name="Content Placeholder 2"/>
          <p:cNvSpPr>
            <a:spLocks noGrp="1"/>
          </p:cNvSpPr>
          <p:nvPr>
            <p:ph idx="1"/>
          </p:nvPr>
        </p:nvSpPr>
        <p:spPr/>
        <p:txBody>
          <a:bodyPr>
            <a:normAutofit fontScale="92500" lnSpcReduction="10000"/>
          </a:bodyPr>
          <a:lstStyle/>
          <a:p>
            <a:r>
              <a:rPr lang="en-US" sz="1800" dirty="0" smtClean="0">
                <a:hlinkClick r:id="rId2"/>
              </a:rPr>
              <a:t>http://10.202.207.206:8080/SaasCoreUserManager/rest/auth</a:t>
            </a:r>
          </a:p>
          <a:p>
            <a:r>
              <a:rPr lang="en-US" sz="1800" smtClean="0">
                <a:hlinkClick r:id="rId3"/>
              </a:rPr>
              <a:t>http://10.202.207.206:8080/SaasCoreTopicManager/rest/topic</a:t>
            </a:r>
            <a:r>
              <a:rPr lang="en-US" sz="1800" smtClean="0"/>
              <a:t> (Topic Create)</a:t>
            </a:r>
            <a:endParaRPr lang="en-US" sz="1800" dirty="0" smtClean="0">
              <a:hlinkClick r:id="rId2"/>
            </a:endParaRPr>
          </a:p>
          <a:p>
            <a:r>
              <a:rPr lang="en-US" sz="1800" dirty="0" smtClean="0">
                <a:hlinkClick r:id="rId2"/>
              </a:rPr>
              <a:t>http://10.202.207.206:8080/ArticleQueryApi/rest/query/entitysentiment</a:t>
            </a:r>
            <a:endParaRPr lang="en-US" sz="1800" dirty="0" smtClean="0"/>
          </a:p>
          <a:p>
            <a:r>
              <a:rPr lang="en-US" sz="1800" dirty="0" smtClean="0">
                <a:hlinkClick r:id="rId4"/>
              </a:rPr>
              <a:t>http://10.202.207.206:8080/ArticleQueryApi/rest/query/topicmetrics</a:t>
            </a:r>
            <a:endParaRPr lang="en-US" sz="1800" dirty="0" smtClean="0"/>
          </a:p>
          <a:p>
            <a:r>
              <a:rPr lang="en-US" sz="1800" dirty="0" smtClean="0">
                <a:hlinkClick r:id="rId5"/>
              </a:rPr>
              <a:t>http://10.202.207.206:8080/ArticleQueryApi/rest/query/timeseries</a:t>
            </a:r>
            <a:endParaRPr lang="en-US" sz="1800" dirty="0" smtClean="0"/>
          </a:p>
          <a:p>
            <a:r>
              <a:rPr lang="en-US" sz="1800" dirty="0" smtClean="0">
                <a:hlinkClick r:id="rId6"/>
              </a:rPr>
              <a:t>http://10.202.207.206:8080/ArticleQueryApi/rest/query/tsrelevantarticles</a:t>
            </a:r>
            <a:endParaRPr lang="en-US" sz="1800" dirty="0" smtClean="0"/>
          </a:p>
          <a:p>
            <a:r>
              <a:rPr lang="en-US" sz="1800" dirty="0" smtClean="0">
                <a:hlinkClick r:id="rId7"/>
              </a:rPr>
              <a:t>http://10.202.207.206:8080/ArticleQueryApi/rest/query/aggregate</a:t>
            </a:r>
            <a:endParaRPr lang="en-US" sz="1800" dirty="0" smtClean="0"/>
          </a:p>
          <a:p>
            <a:r>
              <a:rPr lang="en-US" sz="1800" dirty="0" smtClean="0">
                <a:hlinkClick r:id="rId8"/>
              </a:rPr>
              <a:t>http://10.202.207.206:8080/ArticleQueryApi/rest/query/volatility</a:t>
            </a:r>
            <a:endParaRPr lang="en-US" sz="1800" dirty="0" smtClean="0"/>
          </a:p>
          <a:p>
            <a:r>
              <a:rPr lang="en-US" sz="1800" dirty="0" smtClean="0">
                <a:hlinkClick r:id="rId9"/>
              </a:rPr>
              <a:t>http://10.202.207.206:8080/ArticleQueryApi/rest/query/trends</a:t>
            </a:r>
            <a:endParaRPr lang="en-US" sz="1800" dirty="0" smtClean="0"/>
          </a:p>
          <a:p>
            <a:r>
              <a:rPr lang="en-US" sz="1800" dirty="0" smtClean="0">
                <a:hlinkClick r:id="rId10"/>
              </a:rPr>
              <a:t>http://10.202.207.206:8080/ArticleQueryApi/rest/query/details</a:t>
            </a:r>
            <a:endParaRPr lang="en-US" sz="1800" dirty="0" smtClean="0"/>
          </a:p>
          <a:p>
            <a:r>
              <a:rPr lang="en-US" sz="1800" dirty="0" smtClean="0">
                <a:hlinkClick r:id="rId11"/>
              </a:rPr>
              <a:t>http://10.202.207.206:8080/ArticleQueryApi/rest/query/clusters</a:t>
            </a:r>
            <a:endParaRPr lang="en-US" sz="1800" dirty="0" smtClean="0"/>
          </a:p>
          <a:p>
            <a:r>
              <a:rPr lang="en-US" sz="1800" dirty="0" smtClean="0">
                <a:hlinkClick r:id="rId12"/>
              </a:rPr>
              <a:t>http://10.202.207.206:8080/ArticleQueryApi/rest/query/fieldsmap</a:t>
            </a:r>
            <a:endParaRPr lang="en-US" sz="1800" dirty="0" smtClean="0"/>
          </a:p>
          <a:p>
            <a:r>
              <a:rPr lang="en-US" sz="1800" dirty="0" smtClean="0">
                <a:hlinkClick r:id="rId10"/>
              </a:rPr>
              <a:t>http://10.202.207.206:8080/ArticleQueryApi/rest/query/details</a:t>
            </a:r>
            <a:endParaRPr lang="en-US" sz="1800" dirty="0" smtClean="0"/>
          </a:p>
          <a:p>
            <a:endParaRPr lang="en-US" sz="1600" dirty="0" smtClean="0"/>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95751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Questions?</a:t>
            </a:r>
            <a:endParaRPr lang="en-US" b="1" dirty="0"/>
          </a:p>
        </p:txBody>
      </p:sp>
      <p:pic>
        <p:nvPicPr>
          <p:cNvPr id="5" name="Picture 4"/>
          <p:cNvPicPr>
            <a:picLocks noChangeAspect="1"/>
          </p:cNvPicPr>
          <p:nvPr/>
        </p:nvPicPr>
        <p:blipFill>
          <a:blip r:embed="rId2"/>
          <a:stretch>
            <a:fillRect/>
          </a:stretch>
        </p:blipFill>
        <p:spPr>
          <a:xfrm>
            <a:off x="3519487" y="2085975"/>
            <a:ext cx="5153025" cy="2686050"/>
          </a:xfrm>
          <a:prstGeom prst="rect">
            <a:avLst/>
          </a:prstGeom>
        </p:spPr>
      </p:pic>
    </p:spTree>
    <p:extLst>
      <p:ext uri="{BB962C8B-B14F-4D97-AF65-F5344CB8AC3E}">
        <p14:creationId xmlns:p14="http://schemas.microsoft.com/office/powerpoint/2010/main" val="1251330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POSTMAN</a:t>
            </a:r>
            <a:endParaRPr lang="en-US" b="1" dirty="0"/>
          </a:p>
        </p:txBody>
      </p:sp>
      <p:pic>
        <p:nvPicPr>
          <p:cNvPr id="7" name="Content Placeholder 6"/>
          <p:cNvPicPr>
            <a:picLocks noGrp="1" noChangeAspect="1"/>
          </p:cNvPicPr>
          <p:nvPr>
            <p:ph idx="1"/>
          </p:nvPr>
        </p:nvPicPr>
        <p:blipFill>
          <a:blip r:embed="rId2"/>
          <a:stretch>
            <a:fillRect/>
          </a:stretch>
        </p:blipFill>
        <p:spPr>
          <a:xfrm>
            <a:off x="838200" y="2228861"/>
            <a:ext cx="10515600" cy="3544865"/>
          </a:xfrm>
          <a:prstGeom prst="rect">
            <a:avLst/>
          </a:prstGeom>
        </p:spPr>
      </p:pic>
    </p:spTree>
    <p:extLst>
      <p:ext uri="{BB962C8B-B14F-4D97-AF65-F5344CB8AC3E}">
        <p14:creationId xmlns:p14="http://schemas.microsoft.com/office/powerpoint/2010/main" val="27736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POSTMANual</a:t>
            </a:r>
            <a:endParaRPr lang="en-US" b="1" dirty="0"/>
          </a:p>
        </p:txBody>
      </p:sp>
      <p:pic>
        <p:nvPicPr>
          <p:cNvPr id="4" name="Content Placeholder 3"/>
          <p:cNvPicPr>
            <a:picLocks noGrp="1" noChangeAspect="1"/>
          </p:cNvPicPr>
          <p:nvPr>
            <p:ph idx="1"/>
          </p:nvPr>
        </p:nvPicPr>
        <p:blipFill>
          <a:blip r:embed="rId2"/>
          <a:stretch>
            <a:fillRect/>
          </a:stretch>
        </p:blipFill>
        <p:spPr>
          <a:xfrm>
            <a:off x="838200" y="2128653"/>
            <a:ext cx="10515600" cy="3745282"/>
          </a:xfrm>
          <a:prstGeom prst="rect">
            <a:avLst/>
          </a:prstGeom>
        </p:spPr>
      </p:pic>
    </p:spTree>
    <p:extLst>
      <p:ext uri="{BB962C8B-B14F-4D97-AF65-F5344CB8AC3E}">
        <p14:creationId xmlns:p14="http://schemas.microsoft.com/office/powerpoint/2010/main" val="8196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JavaScript (JS) is a dynamic programming language. It is most commonly used as part of web browsers, whose implementations allow client-side scripts to interact with the user, control the browser, communicate asynchronously, and alter the document content that is displayed</a:t>
            </a:r>
            <a:r>
              <a:rPr lang="en-US" dirty="0" smtClean="0"/>
              <a:t>. </a:t>
            </a:r>
            <a:r>
              <a:rPr lang="en-US" dirty="0" smtClean="0">
                <a:hlinkClick r:id="rId2"/>
              </a:rPr>
              <a:t>http://www.w3schools.com/js/</a:t>
            </a:r>
            <a:endParaRPr lang="en-US" dirty="0" smtClean="0"/>
          </a:p>
          <a:p>
            <a:pPr marL="0" indent="0">
              <a:buNone/>
            </a:pPr>
            <a:endParaRPr lang="en-US" dirty="0"/>
          </a:p>
          <a:p>
            <a:endParaRPr lang="en-US" dirty="0"/>
          </a:p>
        </p:txBody>
      </p:sp>
      <p:pic>
        <p:nvPicPr>
          <p:cNvPr id="4" name="Picture 3" descr="Unofficial JavaScript logo 2.svg"/>
          <p:cNvPicPr/>
          <p:nvPr/>
        </p:nvPicPr>
        <p:blipFill>
          <a:blip r:embed="rId3"/>
          <a:srcRect/>
          <a:stretch>
            <a:fillRect/>
          </a:stretch>
        </p:blipFill>
        <p:spPr bwMode="auto">
          <a:xfrm>
            <a:off x="5773510" y="1180646"/>
            <a:ext cx="644979" cy="644979"/>
          </a:xfrm>
          <a:prstGeom prst="rect">
            <a:avLst/>
          </a:prstGeom>
          <a:noFill/>
          <a:ln w="9525">
            <a:noFill/>
            <a:miter lim="800000"/>
            <a:headEnd/>
            <a:tailEnd/>
          </a:ln>
        </p:spPr>
      </p:pic>
    </p:spTree>
    <p:extLst>
      <p:ext uri="{BB962C8B-B14F-4D97-AF65-F5344CB8AC3E}">
        <p14:creationId xmlns:p14="http://schemas.microsoft.com/office/powerpoint/2010/main" val="258688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Node.js is an open source, cross-platform runtime environment for server-side and networking applications. Node.js applications are written in JavaScript, and can be run within the Node.js runtime on OS X, Microsoft Windows, Linux, FreeBSD, </a:t>
            </a:r>
            <a:r>
              <a:rPr lang="en-US" dirty="0" err="1"/>
              <a:t>NonStop</a:t>
            </a:r>
            <a:r>
              <a:rPr lang="en-US" dirty="0"/>
              <a:t> and IBM </a:t>
            </a:r>
            <a:r>
              <a:rPr lang="en-US" dirty="0" err="1"/>
              <a:t>i</a:t>
            </a:r>
            <a:r>
              <a:rPr lang="en-US" dirty="0"/>
              <a:t>. </a:t>
            </a:r>
          </a:p>
          <a:p>
            <a:r>
              <a:rPr lang="en-US" dirty="0"/>
              <a:t>Node.js provides an event-driven architecture and a non-blocking I/O API that optimizes an application's throughput and scalability. These technologies are commonly used for real-time web applications</a:t>
            </a:r>
            <a:r>
              <a:rPr lang="en-US" dirty="0" smtClean="0"/>
              <a:t>. </a:t>
            </a:r>
            <a:r>
              <a:rPr lang="en-US" dirty="0" smtClean="0">
                <a:hlinkClick r:id="rId2"/>
              </a:rPr>
              <a:t>https://nodejs.org/</a:t>
            </a:r>
            <a:endParaRPr lang="en-US" dirty="0" smtClean="0"/>
          </a:p>
        </p:txBody>
      </p:sp>
      <p:pic>
        <p:nvPicPr>
          <p:cNvPr id="4" name="Picture 3" descr="Node.js logo.svg"/>
          <p:cNvPicPr/>
          <p:nvPr/>
        </p:nvPicPr>
        <p:blipFill>
          <a:blip r:embed="rId3"/>
          <a:srcRect/>
          <a:stretch>
            <a:fillRect/>
          </a:stretch>
        </p:blipFill>
        <p:spPr bwMode="auto">
          <a:xfrm>
            <a:off x="4985702" y="1226820"/>
            <a:ext cx="2220595" cy="598805"/>
          </a:xfrm>
          <a:prstGeom prst="rect">
            <a:avLst/>
          </a:prstGeom>
          <a:noFill/>
          <a:ln w="9525">
            <a:noFill/>
            <a:miter lim="800000"/>
            <a:headEnd/>
            <a:tailEnd/>
          </a:ln>
        </p:spPr>
      </p:pic>
    </p:spTree>
    <p:extLst>
      <p:ext uri="{BB962C8B-B14F-4D97-AF65-F5344CB8AC3E}">
        <p14:creationId xmlns:p14="http://schemas.microsoft.com/office/powerpoint/2010/main" val="304237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441575"/>
          </a:xfrm>
        </p:spPr>
        <p:txBody>
          <a:bodyPr/>
          <a:lstStyle/>
          <a:p>
            <a:r>
              <a:rPr lang="en-US" dirty="0"/>
              <a:t>npm is a package manager for JavaScript, and is the default for Node.js. As of Node.js version 0.6.3, npm is bundled and installed automatically with the environment. npm runs through the command line and manages dependencies for an application. It also allows users to install Node.js applications that are available on the npm registry. npm is written entirely in JavaScript. </a:t>
            </a:r>
            <a:r>
              <a:rPr lang="en-US" dirty="0" smtClean="0">
                <a:hlinkClick r:id="rId2"/>
              </a:rPr>
              <a:t>https://www.npmjs.com/</a:t>
            </a:r>
            <a:endParaRPr lang="en-US" dirty="0" smtClean="0"/>
          </a:p>
          <a:p>
            <a:pPr marL="0" indent="0">
              <a:buNone/>
            </a:pPr>
            <a:endParaRPr lang="en-US" dirty="0"/>
          </a:p>
        </p:txBody>
      </p:sp>
      <p:pic>
        <p:nvPicPr>
          <p:cNvPr id="4" name="Picture 3" descr="Npm-logo.svg"/>
          <p:cNvPicPr/>
          <p:nvPr/>
        </p:nvPicPr>
        <p:blipFill>
          <a:blip r:embed="rId3"/>
          <a:srcRect/>
          <a:stretch>
            <a:fillRect/>
          </a:stretch>
        </p:blipFill>
        <p:spPr bwMode="auto">
          <a:xfrm>
            <a:off x="5180239" y="1114271"/>
            <a:ext cx="1831521" cy="711354"/>
          </a:xfrm>
          <a:prstGeom prst="rect">
            <a:avLst/>
          </a:prstGeom>
          <a:noFill/>
          <a:ln w="9525">
            <a:noFill/>
            <a:miter lim="800000"/>
            <a:headEnd/>
            <a:tailEnd/>
          </a:ln>
        </p:spPr>
      </p:pic>
      <p:pic>
        <p:nvPicPr>
          <p:cNvPr id="5" name="Picture 4"/>
          <p:cNvPicPr/>
          <p:nvPr/>
        </p:nvPicPr>
        <p:blipFill>
          <a:blip r:embed="rId4"/>
          <a:srcRect/>
          <a:stretch>
            <a:fillRect/>
          </a:stretch>
        </p:blipFill>
        <p:spPr bwMode="auto">
          <a:xfrm>
            <a:off x="4533899" y="4495214"/>
            <a:ext cx="3124200" cy="1173480"/>
          </a:xfrm>
          <a:prstGeom prst="rect">
            <a:avLst/>
          </a:prstGeom>
          <a:noFill/>
          <a:ln w="9525">
            <a:noFill/>
            <a:miter lim="800000"/>
            <a:headEnd/>
            <a:tailEnd/>
          </a:ln>
        </p:spPr>
      </p:pic>
    </p:spTree>
    <p:extLst>
      <p:ext uri="{BB962C8B-B14F-4D97-AF65-F5344CB8AC3E}">
        <p14:creationId xmlns:p14="http://schemas.microsoft.com/office/powerpoint/2010/main" val="106470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Frisby is a REST API testing framework built on node.js and Jasmine that makes testing API endpoints easy, fast, and fun. Read below for a quick overview, or check out the API documentation. Frisby is built on top of the Jasmine BDD framework, and uses the jasmine-node test runner to run spec tests</a:t>
            </a:r>
            <a:r>
              <a:rPr lang="en-US" dirty="0" smtClean="0"/>
              <a:t>. </a:t>
            </a:r>
            <a:r>
              <a:rPr lang="en-US" dirty="0" smtClean="0">
                <a:hlinkClick r:id="rId2"/>
              </a:rPr>
              <a:t>http://frisbyjs.com/</a:t>
            </a:r>
            <a:endParaRPr lang="en-US" dirty="0"/>
          </a:p>
          <a:p>
            <a:pPr marL="0" indent="0">
              <a:buNone/>
            </a:pPr>
            <a:r>
              <a:rPr lang="en-US" b="1" dirty="0"/>
              <a:t>Install Frisby</a:t>
            </a:r>
            <a:endParaRPr lang="en-US" dirty="0"/>
          </a:p>
          <a:p>
            <a:r>
              <a:rPr lang="en-US" dirty="0"/>
              <a:t>Frisby requires both node.js and NPM to be installed on your system, and is installable as an NPM package.</a:t>
            </a:r>
          </a:p>
          <a:p>
            <a:pPr marL="0" indent="0">
              <a:buNone/>
            </a:pPr>
            <a:r>
              <a:rPr lang="en-US" dirty="0" smtClean="0">
                <a:latin typeface="Courier New" panose="02070309020205020404" pitchFamily="49" charset="0"/>
                <a:cs typeface="Courier New" panose="02070309020205020404" pitchFamily="49" charset="0"/>
              </a:rPr>
              <a:t>	npm </a:t>
            </a:r>
            <a:r>
              <a:rPr lang="en-US" dirty="0">
                <a:latin typeface="Courier New" panose="02070309020205020404" pitchFamily="49" charset="0"/>
                <a:cs typeface="Courier New" panose="02070309020205020404" pitchFamily="49" charset="0"/>
              </a:rPr>
              <a:t>install -g </a:t>
            </a:r>
            <a:r>
              <a:rPr lang="en-US" dirty="0" err="1">
                <a:latin typeface="Courier New" panose="02070309020205020404" pitchFamily="49" charset="0"/>
                <a:cs typeface="Courier New" panose="02070309020205020404" pitchFamily="49" charset="0"/>
              </a:rPr>
              <a:t>frisby</a:t>
            </a:r>
            <a:endParaRPr lang="en-US" dirty="0">
              <a:latin typeface="Courier New" panose="02070309020205020404" pitchFamily="49" charset="0"/>
              <a:cs typeface="Courier New" panose="02070309020205020404" pitchFamily="49" charset="0"/>
            </a:endParaRPr>
          </a:p>
        </p:txBody>
      </p:sp>
      <p:pic>
        <p:nvPicPr>
          <p:cNvPr id="4" name="Picture 3"/>
          <p:cNvPicPr/>
          <p:nvPr/>
        </p:nvPicPr>
        <p:blipFill>
          <a:blip r:embed="rId3"/>
          <a:srcRect/>
          <a:stretch>
            <a:fillRect/>
          </a:stretch>
        </p:blipFill>
        <p:spPr bwMode="auto">
          <a:xfrm>
            <a:off x="5181600" y="913863"/>
            <a:ext cx="1828800" cy="669290"/>
          </a:xfrm>
          <a:prstGeom prst="rect">
            <a:avLst/>
          </a:prstGeom>
          <a:noFill/>
          <a:ln w="9525">
            <a:noFill/>
            <a:miter lim="800000"/>
            <a:headEnd/>
            <a:tailEnd/>
          </a:ln>
        </p:spPr>
      </p:pic>
    </p:spTree>
    <p:extLst>
      <p:ext uri="{BB962C8B-B14F-4D97-AF65-F5344CB8AC3E}">
        <p14:creationId xmlns:p14="http://schemas.microsoft.com/office/powerpoint/2010/main" val="187349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Jasmine is a Behavior Driven Development testing framework for JavaScript. It does not rely on browsers, DOM, or any JavaScript framework. Thus it's suited for websites, Node.js projects, or anywhere that JavaScript can run</a:t>
            </a:r>
            <a:r>
              <a:rPr lang="en-US" dirty="0" smtClean="0"/>
              <a:t>. </a:t>
            </a:r>
            <a:r>
              <a:rPr lang="en-US" dirty="0" smtClean="0">
                <a:hlinkClick r:id="rId2"/>
              </a:rPr>
              <a:t>http://jasmine.github.io/</a:t>
            </a:r>
            <a:endParaRPr lang="en-US" dirty="0"/>
          </a:p>
          <a:p>
            <a:pPr marL="0" indent="0">
              <a:buNone/>
            </a:pPr>
            <a:r>
              <a:rPr lang="en-US" b="1" dirty="0"/>
              <a:t>Install jasmine-node</a:t>
            </a:r>
            <a:endParaRPr lang="en-US" dirty="0"/>
          </a:p>
          <a:p>
            <a:pPr marL="0" indent="0">
              <a:buNone/>
            </a:pPr>
            <a:r>
              <a:rPr lang="en-US" dirty="0" smtClean="0"/>
              <a:t>	</a:t>
            </a:r>
            <a:r>
              <a:rPr lang="en-US" dirty="0" smtClean="0">
                <a:latin typeface="Courier New" panose="02070309020205020404" pitchFamily="49" charset="0"/>
                <a:cs typeface="Courier New" panose="02070309020205020404" pitchFamily="49" charset="0"/>
              </a:rPr>
              <a:t>npm </a:t>
            </a:r>
            <a:r>
              <a:rPr lang="en-US" dirty="0">
                <a:latin typeface="Courier New" panose="02070309020205020404" pitchFamily="49" charset="0"/>
                <a:cs typeface="Courier New" panose="02070309020205020404" pitchFamily="49" charset="0"/>
              </a:rPr>
              <a:t>install -g jasmine-node</a:t>
            </a:r>
          </a:p>
          <a:p>
            <a:endParaRPr lang="en-US" dirty="0"/>
          </a:p>
        </p:txBody>
      </p:sp>
      <p:pic>
        <p:nvPicPr>
          <p:cNvPr id="4" name="Picture 3"/>
          <p:cNvPicPr/>
          <p:nvPr/>
        </p:nvPicPr>
        <p:blipFill>
          <a:blip r:embed="rId3"/>
          <a:srcRect/>
          <a:stretch>
            <a:fillRect/>
          </a:stretch>
        </p:blipFill>
        <p:spPr bwMode="auto">
          <a:xfrm>
            <a:off x="4892467" y="1124585"/>
            <a:ext cx="2407065" cy="701040"/>
          </a:xfrm>
          <a:prstGeom prst="rect">
            <a:avLst/>
          </a:prstGeom>
          <a:noFill/>
          <a:ln w="9525">
            <a:noFill/>
            <a:miter lim="800000"/>
            <a:headEnd/>
            <a:tailEnd/>
          </a:ln>
        </p:spPr>
      </p:pic>
    </p:spTree>
    <p:extLst>
      <p:ext uri="{BB962C8B-B14F-4D97-AF65-F5344CB8AC3E}">
        <p14:creationId xmlns:p14="http://schemas.microsoft.com/office/powerpoint/2010/main" val="211061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Directory Structure</a:t>
            </a:r>
            <a:endParaRPr lang="en-US" b="1" dirty="0"/>
          </a:p>
        </p:txBody>
      </p:sp>
      <p:pic>
        <p:nvPicPr>
          <p:cNvPr id="4" name="Content Placeholder 3"/>
          <p:cNvPicPr>
            <a:picLocks noGrp="1"/>
          </p:cNvPicPr>
          <p:nvPr>
            <p:ph idx="1"/>
          </p:nvPr>
        </p:nvPicPr>
        <p:blipFill>
          <a:blip r:embed="rId2"/>
          <a:srcRect/>
          <a:stretch>
            <a:fillRect/>
          </a:stretch>
        </p:blipFill>
        <p:spPr bwMode="auto">
          <a:xfrm>
            <a:off x="970818" y="2253908"/>
            <a:ext cx="4820382" cy="351282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300275" y="2253908"/>
            <a:ext cx="4655820" cy="3512820"/>
          </a:xfrm>
          <a:prstGeom prst="rect">
            <a:avLst/>
          </a:prstGeom>
          <a:noFill/>
          <a:ln w="9525">
            <a:noFill/>
            <a:miter lim="800000"/>
            <a:headEnd/>
            <a:tailEnd/>
          </a:ln>
        </p:spPr>
      </p:pic>
    </p:spTree>
    <p:extLst>
      <p:ext uri="{BB962C8B-B14F-4D97-AF65-F5344CB8AC3E}">
        <p14:creationId xmlns:p14="http://schemas.microsoft.com/office/powerpoint/2010/main" val="288367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467</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PowerPoint Presentation</vt:lpstr>
      <vt:lpstr>POSTMAN</vt:lpstr>
      <vt:lpstr>POSTMANual</vt:lpstr>
      <vt:lpstr>PowerPoint Presentation</vt:lpstr>
      <vt:lpstr>PowerPoint Presentation</vt:lpstr>
      <vt:lpstr>PowerPoint Presentation</vt:lpstr>
      <vt:lpstr>PowerPoint Presentation</vt:lpstr>
      <vt:lpstr>PowerPoint Presentation</vt:lpstr>
      <vt:lpstr>Directory Structure</vt:lpstr>
      <vt:lpstr>{ The Code }</vt:lpstr>
      <vt:lpstr>{ More Code }</vt:lpstr>
      <vt:lpstr>{ More Code (con’t) }</vt:lpstr>
      <vt:lpstr>Let Run Our First Test</vt:lpstr>
      <vt:lpstr>API - Topic</vt:lpstr>
      <vt:lpstr>Let Run Our Second Test</vt:lpstr>
      <vt:lpstr>API - ARTICLE QUERY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oaguilar</dc:creator>
  <cp:lastModifiedBy>oaguilar</cp:lastModifiedBy>
  <cp:revision>39</cp:revision>
  <dcterms:created xsi:type="dcterms:W3CDTF">2015-04-10T16:19:09Z</dcterms:created>
  <dcterms:modified xsi:type="dcterms:W3CDTF">2015-04-13T21:45:01Z</dcterms:modified>
</cp:coreProperties>
</file>