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57" r:id="rId2"/>
    <p:sldId id="388" r:id="rId3"/>
    <p:sldId id="389" r:id="rId4"/>
    <p:sldId id="391" r:id="rId5"/>
    <p:sldId id="392" r:id="rId6"/>
    <p:sldId id="393" r:id="rId7"/>
    <p:sldId id="394" r:id="rId8"/>
  </p:sldIdLst>
  <p:sldSz cx="12192000" cy="6858000"/>
  <p:notesSz cx="6858000" cy="9144000"/>
  <p:embeddedFontLst>
    <p:embeddedFont>
      <p:font typeface="Microsoft YaHei" panose="020B0503020204020204" pitchFamily="34" charset="-122"/>
      <p:regular r:id="rId11"/>
      <p:bold r:id="rId12"/>
    </p:embeddedFont>
    <p:embeddedFont>
      <p:font typeface="等线" panose="02010600030101010101" pitchFamily="2" charset="-122"/>
      <p:regular r:id="rId13"/>
      <p:bold r:id="rId14"/>
    </p:embeddedFont>
    <p:embeddedFont>
      <p:font typeface="Arial Black" panose="020B0604020202020204" pitchFamily="34" charset="0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Palatino Linotype" panose="02040502050505030304" pitchFamily="18" charset="0"/>
      <p:regular r:id="rId20"/>
      <p:bold r:id="rId21"/>
      <p:italic r:id="rId22"/>
      <p:boldItalic r:id="rId23"/>
    </p:embeddedFont>
    <p:embeddedFont>
      <p:font typeface="Wingdings 2" pitchFamily="2" charset="2"/>
      <p:regular r:id="rId24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36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548D"/>
    <a:srgbClr val="FFFFFF"/>
    <a:srgbClr val="2196F3"/>
    <a:srgbClr val="BBDEFB"/>
    <a:srgbClr val="125B9A"/>
    <a:srgbClr val="1565AF"/>
    <a:srgbClr val="1976D2"/>
    <a:srgbClr val="D8EDFD"/>
    <a:srgbClr val="2C2C2C"/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9" autoAdjust="0"/>
    <p:restoredTop sz="95847" autoAdjust="0"/>
  </p:normalViewPr>
  <p:slideViewPr>
    <p:cSldViewPr>
      <p:cViewPr varScale="1">
        <p:scale>
          <a:sx n="111" d="100"/>
          <a:sy n="111" d="100"/>
        </p:scale>
        <p:origin x="688" y="200"/>
      </p:cViewPr>
      <p:guideLst>
        <p:guide orient="horz" pos="2280"/>
        <p:guide pos="36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2E9AB-1049-46D6-82BE-8A4D81380047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06BFD-4F14-4A3C-AB96-01831F927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81F3FE1F-B908-452B-837C-D2E471D1D39B}" type="datetimeFigureOut">
              <a:rPr lang="zh-CN" altLang="en-US"/>
              <a:t>2021/4/20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EC2B89F-BA4A-4623-90A0-F95E4926B701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ChangeArrowheads="1"/>
          </p:cNvSpPr>
          <p:nvPr userDrawn="1"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0">
            <a:gsLst>
              <a:gs pos="0">
                <a:srgbClr val="2196F3"/>
              </a:gs>
              <a:gs pos="64000">
                <a:srgbClr val="D8EDFD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pic>
        <p:nvPicPr>
          <p:cNvPr id="16" name="Picture 20" descr="hust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0" y="206375"/>
            <a:ext cx="94773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9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624418" y="1628775"/>
            <a:ext cx="10847916" cy="1295400"/>
          </a:xfrm>
        </p:spPr>
        <p:txBody>
          <a:bodyPr/>
          <a:lstStyle>
            <a:lvl1pPr algn="ctr">
              <a:defRPr kumimoji="0" lang="zh-CN" altLang="en-US" sz="3600" b="1" i="0" u="none" strike="noStrike" kern="0" cap="none" spc="0" normalizeH="0" baseline="0" noProof="1" smtClean="0">
                <a:solidFill>
                  <a:srgbClr val="10548D"/>
                </a:solidFill>
                <a:latin typeface="等线" panose="02010600030101010101" charset="-122"/>
                <a:ea typeface="等线" panose="02010600030101010101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50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624418" y="3357563"/>
            <a:ext cx="10847916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kumimoji="0" lang="zh-CN" altLang="en-US" sz="3600" b="0" i="0" u="none" strike="noStrike" kern="0" cap="none" spc="0" normalizeH="0" baseline="0" noProof="1" dirty="0" smtClean="0">
                <a:solidFill>
                  <a:srgbClr val="10548D"/>
                </a:solidFill>
                <a:latin typeface="等线" panose="02010600030101010101" charset="-122"/>
                <a:ea typeface="等线" panose="02010600030101010101" charset="-122"/>
                <a:cs typeface="+mj-cs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EC49F2DC-E673-4E57-BC46-2501FA36ECF1}" type="slidenum">
              <a:rPr lang="en-US" altLang="zh-CN"/>
              <a:t>‹#›</a:t>
            </a:fld>
            <a:endParaRPr lang="en-US" altLang="zh-CN"/>
          </a:p>
        </p:txBody>
      </p:sp>
      <p:grpSp>
        <p:nvGrpSpPr>
          <p:cNvPr id="1032" name="Group 8"/>
          <p:cNvGrpSpPr/>
          <p:nvPr userDrawn="1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22" name="Rectangle 9"/>
            <p:cNvSpPr>
              <a:spLocks noChangeArrowheads="1"/>
            </p:cNvSpPr>
            <p:nvPr userDrawn="1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rgbClr val="03A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0"/>
            <p:cNvSpPr>
              <a:spLocks noChangeArrowheads="1"/>
            </p:cNvSpPr>
            <p:nvPr userDrawn="1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rgbClr val="BBD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rgbClr val="BBD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 userDrawn="1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rgbClr val="2196F3"/>
            </a:solidFill>
            <a:ln w="9525">
              <a:noFill/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 userDrawn="1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rgbClr val="03A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14"/>
            <p:cNvSpPr>
              <a:spLocks noChangeArrowheads="1"/>
            </p:cNvSpPr>
            <p:nvPr userDrawn="1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rgbClr val="BBD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5"/>
            <p:cNvSpPr>
              <a:spLocks noChangeArrowheads="1"/>
            </p:cNvSpPr>
            <p:nvPr userDrawn="1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9" name="Rectangle 16"/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rgbClr val="03A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0" name="Rectangle 17"/>
            <p:cNvSpPr>
              <a:spLocks noChangeArrowheads="1"/>
            </p:cNvSpPr>
            <p:nvPr userDrawn="1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rgbClr val="BBD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 userDrawn="1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rgbClr val="03A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F7BC1-3954-4ABA-82C4-89EED6D2936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692150"/>
            <a:ext cx="2743200" cy="5905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92150"/>
            <a:ext cx="8026400" cy="59055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F7858-8930-4F8B-9B76-F78F08A2E6D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687909"/>
            <a:ext cx="8352367" cy="647700"/>
          </a:xfrm>
        </p:spPr>
        <p:txBody>
          <a:bodyPr/>
          <a:lstStyle>
            <a:lvl1pPr>
              <a:defRPr kumimoji="0" lang="zh-CN" altLang="en-US" sz="3600" b="1" i="0" u="none" strike="noStrike" kern="0" cap="none" spc="0" normalizeH="0" baseline="0" noProof="1" smtClean="0">
                <a:solidFill>
                  <a:srgbClr val="10548D"/>
                </a:solidFill>
                <a:latin typeface="Palatino Linotype" panose="02040502050505030304" pitchFamily="18" charset="0"/>
                <a:ea typeface="等线" panose="02010600030101010101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38731-E2DB-4284-83ED-693138A841F5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84313"/>
            <a:ext cx="1097280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baseline="0">
                <a:latin typeface="Palatino Linotype" panose="02040502050505030304" pitchFamily="18" charset="0"/>
                <a:ea typeface="等线" panose="02010600030101010101" charset="-122"/>
              </a:defRPr>
            </a:lvl1pPr>
            <a:lvl2pPr>
              <a:defRPr baseline="0">
                <a:latin typeface="Palatino Linotype" panose="02040502050505030304" pitchFamily="18" charset="0"/>
                <a:ea typeface="等线" panose="02010600030101010101" charset="-122"/>
              </a:defRPr>
            </a:lvl2pPr>
            <a:lvl3pPr>
              <a:defRPr baseline="0">
                <a:latin typeface="Palatino Linotype" panose="02040502050505030304" pitchFamily="18" charset="0"/>
                <a:ea typeface="等线" panose="02010600030101010101" charset="-122"/>
              </a:defRPr>
            </a:lvl3pPr>
            <a:lvl4pPr>
              <a:defRPr baseline="0">
                <a:latin typeface="Palatino Linotype" panose="02040502050505030304" pitchFamily="18" charset="0"/>
                <a:ea typeface="等线" panose="02010600030101010101" charset="-122"/>
              </a:defRPr>
            </a:lvl4pPr>
            <a:lvl5pPr>
              <a:defRPr baseline="0">
                <a:latin typeface="Palatino Linotype" panose="02040502050505030304" pitchFamily="18" charset="0"/>
                <a:ea typeface="等线" panose="0201060003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 baseline="0">
                <a:latin typeface="Palatino Linotype" panose="0204050205050503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>
                <a:latin typeface="Palatino Linotype" panose="02040502050505030304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72BD1-4115-40EF-AC16-4F78C210B7EE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4"/>
            <a:ext cx="53848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18BA0-78C2-4878-B309-D87751AAF878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0709B-F1A9-4DDF-BAC3-C10F1E547466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B37E2-86D8-4345-9335-8919582BF1E7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CF971-EC33-4ABE-AB76-D3A335D3D65D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983AB-76D1-4FAA-9778-901A3E151048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616F8-A403-4595-BEE4-4C8CD619BDCC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69DFE80-C737-4FBC-B4CA-FAAEE69D1050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23888" y="692150"/>
            <a:ext cx="8351837" cy="647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84313"/>
            <a:ext cx="10972800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3" name="Rectangle 19"/>
          <p:cNvSpPr>
            <a:spLocks noChangeArrowheads="1"/>
          </p:cNvSpPr>
          <p:nvPr/>
        </p:nvSpPr>
        <p:spPr bwMode="auto">
          <a:xfrm>
            <a:off x="844550" y="527050"/>
            <a:ext cx="10399713" cy="53975"/>
          </a:xfrm>
          <a:prstGeom prst="rect">
            <a:avLst/>
          </a:prstGeom>
          <a:gradFill rotWithShape="0">
            <a:gsLst>
              <a:gs pos="0">
                <a:srgbClr val="2196F3"/>
              </a:gs>
              <a:gs pos="64000">
                <a:srgbClr val="D8EDFD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1032" name="Group 8"/>
          <p:cNvGrpSpPr/>
          <p:nvPr userDrawn="1"/>
        </p:nvGrpSpPr>
        <p:grpSpPr bwMode="auto">
          <a:xfrm>
            <a:off x="0" y="0"/>
            <a:ext cx="869950" cy="873125"/>
            <a:chOff x="0" y="672"/>
            <a:chExt cx="1806" cy="1989"/>
          </a:xfrm>
        </p:grpSpPr>
        <p:sp>
          <p:nvSpPr>
            <p:cNvPr id="22" name="Rectangle 9"/>
            <p:cNvSpPr>
              <a:spLocks noChangeArrowheads="1"/>
            </p:cNvSpPr>
            <p:nvPr userDrawn="1"/>
          </p:nvSpPr>
          <p:spPr bwMode="auto">
            <a:xfrm>
              <a:off x="359" y="2256"/>
              <a:ext cx="366" cy="405"/>
            </a:xfrm>
            <a:prstGeom prst="rect">
              <a:avLst/>
            </a:prstGeom>
            <a:solidFill>
              <a:srgbClr val="03A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0"/>
            <p:cNvSpPr>
              <a:spLocks noChangeArrowheads="1"/>
            </p:cNvSpPr>
            <p:nvPr userDrawn="1"/>
          </p:nvSpPr>
          <p:spPr bwMode="auto">
            <a:xfrm>
              <a:off x="1081" y="1066"/>
              <a:ext cx="359" cy="405"/>
            </a:xfrm>
            <a:prstGeom prst="rect">
              <a:avLst/>
            </a:prstGeom>
            <a:solidFill>
              <a:srgbClr val="BBD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rgbClr val="BBD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 userDrawn="1"/>
          </p:nvSpPr>
          <p:spPr bwMode="auto">
            <a:xfrm>
              <a:off x="718" y="2256"/>
              <a:ext cx="369" cy="405"/>
            </a:xfrm>
            <a:prstGeom prst="rect">
              <a:avLst/>
            </a:prstGeom>
            <a:solidFill>
              <a:srgbClr val="2196F3"/>
            </a:solidFill>
            <a:ln w="9525">
              <a:noFill/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 userDrawn="1"/>
          </p:nvSpPr>
          <p:spPr bwMode="auto">
            <a:xfrm>
              <a:off x="1437" y="1066"/>
              <a:ext cx="369" cy="405"/>
            </a:xfrm>
            <a:prstGeom prst="rect">
              <a:avLst/>
            </a:prstGeom>
            <a:solidFill>
              <a:srgbClr val="03A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14"/>
            <p:cNvSpPr>
              <a:spLocks noChangeArrowheads="1"/>
            </p:cNvSpPr>
            <p:nvPr userDrawn="1"/>
          </p:nvSpPr>
          <p:spPr bwMode="auto">
            <a:xfrm>
              <a:off x="718" y="1464"/>
              <a:ext cx="369" cy="398"/>
            </a:xfrm>
            <a:prstGeom prst="rect">
              <a:avLst/>
            </a:prstGeom>
            <a:solidFill>
              <a:srgbClr val="BBD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5"/>
            <p:cNvSpPr>
              <a:spLocks noChangeArrowheads="1"/>
            </p:cNvSpPr>
            <p:nvPr userDrawn="1"/>
          </p:nvSpPr>
          <p:spPr bwMode="auto">
            <a:xfrm>
              <a:off x="0" y="1464"/>
              <a:ext cx="369" cy="398"/>
            </a:xfrm>
            <a:prstGeom prst="rect">
              <a:avLst/>
            </a:prstGeom>
            <a:solidFill>
              <a:srgbClr val="2196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9" name="Rectangle 16"/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59" cy="398"/>
            </a:xfrm>
            <a:prstGeom prst="rect">
              <a:avLst/>
            </a:prstGeom>
            <a:solidFill>
              <a:srgbClr val="03A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0" name="Rectangle 17"/>
            <p:cNvSpPr>
              <a:spLocks noChangeArrowheads="1"/>
            </p:cNvSpPr>
            <p:nvPr userDrawn="1"/>
          </p:nvSpPr>
          <p:spPr bwMode="auto">
            <a:xfrm>
              <a:off x="359" y="1858"/>
              <a:ext cx="366" cy="405"/>
            </a:xfrm>
            <a:prstGeom prst="rect">
              <a:avLst/>
            </a:prstGeom>
            <a:solidFill>
              <a:srgbClr val="BBDE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 userDrawn="1"/>
          </p:nvSpPr>
          <p:spPr bwMode="auto">
            <a:xfrm>
              <a:off x="718" y="1858"/>
              <a:ext cx="369" cy="405"/>
            </a:xfrm>
            <a:prstGeom prst="rect">
              <a:avLst/>
            </a:prstGeom>
            <a:solidFill>
              <a:srgbClr val="03A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10548D"/>
          </a:solidFill>
          <a:latin typeface="等线" panose="02010600030101010101" charset="-122"/>
          <a:ea typeface="等线" panose="02010600030101010101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3399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8EDFD"/>
        </a:buClr>
        <a:buSzPct val="75000"/>
        <a:buFont typeface="Wingdings" panose="05000000000000000000" pitchFamily="2" charset="2"/>
        <a:buChar char="n"/>
        <a:defRPr sz="3200">
          <a:solidFill>
            <a:srgbClr val="10548D"/>
          </a:solidFill>
          <a:latin typeface="等线" panose="02010600030101010101" charset="-122"/>
          <a:ea typeface="等线" panose="02010600030101010101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3A9F4"/>
        </a:buClr>
        <a:buSzPct val="80000"/>
        <a:buFont typeface="Wingdings" panose="05000000000000000000" pitchFamily="2" charset="2"/>
        <a:buChar char="¨"/>
        <a:defRPr sz="2800">
          <a:solidFill>
            <a:srgbClr val="10548D"/>
          </a:solidFill>
          <a:latin typeface="等线" panose="02010600030101010101" charset="-122"/>
          <a:ea typeface="等线" panose="02010600030101010101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BBDEFB"/>
        </a:buClr>
        <a:buSzPct val="65000"/>
        <a:buFont typeface="Wingdings" panose="05000000000000000000" pitchFamily="2" charset="2"/>
        <a:buChar char="n"/>
        <a:defRPr sz="2400">
          <a:solidFill>
            <a:srgbClr val="10548D"/>
          </a:solidFill>
          <a:latin typeface="等线" panose="02010600030101010101" charset="-122"/>
          <a:ea typeface="等线" panose="0201060003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3A9F4"/>
        </a:buClr>
        <a:buSzPct val="70000"/>
        <a:buFont typeface="Wingdings" panose="05000000000000000000" pitchFamily="2" charset="2"/>
        <a:buChar char="¨"/>
        <a:defRPr sz="2400">
          <a:solidFill>
            <a:srgbClr val="10548D"/>
          </a:solidFill>
          <a:latin typeface="等线" panose="02010600030101010101" charset="-122"/>
          <a:ea typeface="等线" panose="0201060003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BBDEFB"/>
        </a:buClr>
        <a:buFont typeface="Wingdings" panose="05000000000000000000" pitchFamily="2" charset="2"/>
        <a:buChar char="§"/>
        <a:defRPr sz="2400">
          <a:solidFill>
            <a:srgbClr val="10548D"/>
          </a:solidFill>
          <a:latin typeface="等线" panose="02010600030101010101" charset="-122"/>
          <a:ea typeface="等线" panose="02010600030101010101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06B615-0D65-F44D-A25C-7CA8EE0CAA72}"/>
              </a:ext>
            </a:extLst>
          </p:cNvPr>
          <p:cNvSpPr txBox="1">
            <a:spLocks/>
          </p:cNvSpPr>
          <p:nvPr/>
        </p:nvSpPr>
        <p:spPr bwMode="auto">
          <a:xfrm>
            <a:off x="1057495" y="1327466"/>
            <a:ext cx="10153210" cy="27052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0" lang="zh-CN" altLang="en-US" sz="3600" b="1" i="0" u="none" strike="noStrike" kern="0" cap="none" spc="0" normalizeH="0" baseline="0" noProof="1" smtClean="0">
                <a:solidFill>
                  <a:srgbClr val="10548D"/>
                </a:solidFill>
                <a:latin typeface="Palatino Linotype" panose="02040502050505030304" pitchFamily="18" charset="0"/>
                <a:ea typeface="等线" panose="02010600030101010101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sz="4400" dirty="0">
                <a:latin typeface="+mn-lt"/>
              </a:rPr>
              <a:t>Machine learning – Neural Network</a:t>
            </a:r>
            <a:br>
              <a:rPr lang="en-US" sz="4400" dirty="0">
                <a:latin typeface="+mn-lt"/>
              </a:rPr>
            </a:br>
            <a:r>
              <a:rPr lang="en-US" altLang="zh-CN" sz="4400" dirty="0">
                <a:latin typeface="+mn-lt"/>
              </a:rPr>
              <a:t>experiment report 4</a:t>
            </a:r>
            <a:br>
              <a:rPr lang="en-US" altLang="zh-CN" sz="4400" dirty="0">
                <a:latin typeface="+mn-lt"/>
              </a:rPr>
            </a:br>
            <a:r>
              <a:rPr lang="en-US" altLang="zh-CN" sz="4400" dirty="0">
                <a:latin typeface="+mn-lt"/>
              </a:rPr>
              <a:t>Image segmentation</a:t>
            </a:r>
            <a:endParaRPr lang="en-US" altLang="zh-CN" sz="4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912C2A-734F-CA45-B678-313C3271655A}"/>
              </a:ext>
            </a:extLst>
          </p:cNvPr>
          <p:cNvSpPr txBox="1"/>
          <p:nvPr/>
        </p:nvSpPr>
        <p:spPr>
          <a:xfrm>
            <a:off x="1961693" y="4312316"/>
            <a:ext cx="8153400" cy="144841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3200" cap="non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赵轩磊</a:t>
            </a:r>
            <a:r>
              <a:rPr lang="en-US" altLang="zh-CN" sz="3200" cap="non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3200" cap="non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严茹丹</a:t>
            </a:r>
            <a:r>
              <a:rPr lang="en-US" altLang="zh-CN" sz="3200" cap="non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3200" cap="non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苏秦</a:t>
            </a:r>
            <a:r>
              <a:rPr lang="en-US" altLang="zh-CN" sz="3200" cap="non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3200" cap="non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董思琪</a:t>
            </a:r>
            <a:br>
              <a:rPr lang="en-US" altLang="zh-CN" sz="3200" cap="non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3200" cap="non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华中科技大学 电信学院 种子</a:t>
            </a:r>
            <a:r>
              <a:rPr lang="en-US" altLang="zh-CN" sz="3200" cap="none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1801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4E2EC8-84D8-A74E-A257-FC98A90F4802}"/>
              </a:ext>
            </a:extLst>
          </p:cNvPr>
          <p:cNvSpPr txBox="1"/>
          <p:nvPr/>
        </p:nvSpPr>
        <p:spPr>
          <a:xfrm>
            <a:off x="1717831" y="2680103"/>
            <a:ext cx="8641124" cy="1632213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cap="none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908720"/>
            <a:ext cx="8352367" cy="647700"/>
          </a:xfrm>
        </p:spPr>
        <p:txBody>
          <a:bodyPr/>
          <a:lstStyle/>
          <a:p>
            <a:r>
              <a:rPr lang="zh-CN" altLang="en-US" dirty="0">
                <a:latin typeface="Microsoft YaHei Bold" panose="020B0703020204020201" charset="-122"/>
                <a:ea typeface="Microsoft YaHei Bold" panose="020B0703020204020201" charset="-122"/>
              </a:rPr>
              <a:t>数据预处理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D4EE167-F354-8247-9117-91721B98F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589204"/>
              </p:ext>
            </p:extLst>
          </p:nvPr>
        </p:nvGraphicFramePr>
        <p:xfrm>
          <a:off x="1487488" y="5301208"/>
          <a:ext cx="9217024" cy="932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104813485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40708386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24831667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3197373740"/>
                    </a:ext>
                  </a:extLst>
                </a:gridCol>
              </a:tblGrid>
              <a:tr h="474803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Random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Crop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Flip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Normalization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050923"/>
                  </a:ext>
                </a:extLst>
              </a:tr>
              <a:tr h="419875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效果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Wingdings 2" pitchFamily="2" charset="2"/>
                        </a:rPr>
                        <a:t>W</a:t>
                      </a:r>
                      <a:endParaRPr lang="zh-CN" altLang="en-US" sz="2400" dirty="0">
                        <a:latin typeface="Wingdings 2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Wingdings 2" pitchFamily="2" charset="2"/>
                        </a:rPr>
                        <a:t>R</a:t>
                      </a:r>
                      <a:endParaRPr lang="zh-CN" altLang="en-US" sz="2400" dirty="0">
                        <a:latin typeface="Wingdings 2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latin typeface="Wingdings 2" pitchFamily="2" charset="2"/>
                        </a:rPr>
                        <a:t>R</a:t>
                      </a:r>
                      <a:endParaRPr lang="zh-CN" altLang="en-US" sz="2400" dirty="0">
                        <a:latin typeface="Wingdings 2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218373"/>
                  </a:ext>
                </a:extLst>
              </a:tr>
            </a:tbl>
          </a:graphicData>
        </a:graphic>
      </p:graphicFrame>
      <p:pic>
        <p:nvPicPr>
          <p:cNvPr id="1028" name="Picture 4" descr="How to Flip an Image in Lightroom, Horizontally &amp; Vertically">
            <a:extLst>
              <a:ext uri="{FF2B5EF4-FFF2-40B4-BE49-F238E27FC236}">
                <a16:creationId xmlns:a16="http://schemas.microsoft.com/office/drawing/2014/main" id="{818D56A3-22B7-8944-AD0B-C0354D5BFB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" t="18750" r="2160" b="9525"/>
          <a:stretch/>
        </p:blipFill>
        <p:spPr bwMode="auto">
          <a:xfrm>
            <a:off x="5910076" y="2132856"/>
            <a:ext cx="5813350" cy="273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xamples of data augmentation: (a) random cropping; and (b) horizontal... |  Download Scientific Diagram">
            <a:extLst>
              <a:ext uri="{FF2B5EF4-FFF2-40B4-BE49-F238E27FC236}">
                <a16:creationId xmlns:a16="http://schemas.microsoft.com/office/drawing/2014/main" id="{921F01C5-B125-9A4E-BEA8-CAF6C0416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74" y="1990036"/>
            <a:ext cx="5218029" cy="287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48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Microsoft YaHei Bold" panose="020B0703020204020201" charset="-122"/>
                <a:ea typeface="Microsoft YaHei Bold" panose="020B0703020204020201" charset="-122"/>
              </a:rPr>
              <a:t>PSPNet</a:t>
            </a:r>
            <a:endParaRPr lang="zh-CN" altLang="en-US" dirty="0">
              <a:latin typeface="Microsoft YaHei Bold" panose="020B0703020204020201" charset="-122"/>
              <a:ea typeface="Microsoft YaHei Bold" panose="020B0703020204020201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21F21B-B7AB-2741-824E-9FA6744DC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51" y="1335609"/>
            <a:ext cx="11531097" cy="466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9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 Bold" panose="020B0703020204020201" charset="-122"/>
                <a:ea typeface="Microsoft YaHei Bold" panose="020B0703020204020201" charset="-122"/>
              </a:rPr>
              <a:t>DeepLabv3</a:t>
            </a:r>
            <a:endParaRPr lang="zh-CN" altLang="en-US" dirty="0">
              <a:latin typeface="Microsoft YaHei Bold" panose="020B0703020204020201" charset="-122"/>
              <a:ea typeface="Microsoft YaHei Bold" panose="020B0703020204020201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606476-7139-7D47-8F0E-588742592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912139"/>
            <a:ext cx="11809312" cy="42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3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Bold" panose="020B0703020204020201" charset="-122"/>
                <a:ea typeface="Microsoft YaHei Bold" panose="020B0703020204020201" charset="-122"/>
              </a:rPr>
              <a:t>实验结果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4294F754-8AEC-EC40-A66E-C3A54DFA3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987005"/>
              </p:ext>
            </p:extLst>
          </p:nvPr>
        </p:nvGraphicFramePr>
        <p:xfrm>
          <a:off x="515380" y="1482123"/>
          <a:ext cx="11161240" cy="2162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307991534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33888718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537929234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463022187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4069143231"/>
                    </a:ext>
                  </a:extLst>
                </a:gridCol>
              </a:tblGrid>
              <a:tr h="5013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实验结果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res18</a:t>
                      </a:r>
                    </a:p>
                    <a:p>
                      <a:pPr algn="ctr"/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wo pre</a:t>
                      </a:r>
                      <a:endParaRPr lang="zh-CN" alt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res18</a:t>
                      </a:r>
                    </a:p>
                    <a:p>
                      <a:pPr algn="ctr"/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 pre</a:t>
                      </a:r>
                      <a:endParaRPr lang="zh-CN" alt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res18</a:t>
                      </a:r>
                    </a:p>
                    <a:p>
                      <a:pPr algn="ctr"/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dila1124</a:t>
                      </a:r>
                      <a:endParaRPr lang="zh-CN" alt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res18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dila1135</a:t>
                      </a:r>
                      <a:endParaRPr lang="zh-CN" alt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56454"/>
                  </a:ext>
                </a:extLst>
              </a:tr>
              <a:tr h="4872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PSPNet</a:t>
                      </a:r>
                      <a:endParaRPr lang="zh-CN" alt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0.1679</a:t>
                      </a:r>
                      <a:endParaRPr lang="zh-CN" alt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0.2396</a:t>
                      </a:r>
                      <a:endParaRPr lang="zh-CN" alt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0.2671</a:t>
                      </a:r>
                      <a:endParaRPr lang="zh-CN" alt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0.2567</a:t>
                      </a:r>
                      <a:endParaRPr lang="zh-CN" alt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223340"/>
                  </a:ext>
                </a:extLst>
              </a:tr>
              <a:tr h="487287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DeepLabv3</a:t>
                      </a:r>
                      <a:endParaRPr lang="zh-CN" alt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</a:t>
                      </a:r>
                      <a:endParaRPr lang="zh-CN" alt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0.2502</a:t>
                      </a:r>
                      <a:endParaRPr lang="zh-CN" alt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0.3004</a:t>
                      </a:r>
                      <a:endParaRPr lang="zh-CN" alt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0.2954</a:t>
                      </a:r>
                      <a:endParaRPr lang="zh-CN" alt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420785"/>
                  </a:ext>
                </a:extLst>
              </a:tr>
              <a:tr h="487287"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PSP+Resize</a:t>
                      </a:r>
                      <a:endParaRPr lang="zh-CN" alt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</a:t>
                      </a:r>
                      <a:endParaRPr lang="zh-CN" alt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</a:t>
                      </a:r>
                      <a:endParaRPr lang="zh-CN" alt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0.2977</a:t>
                      </a:r>
                      <a:endParaRPr lang="zh-CN" alt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</a:t>
                      </a:r>
                      <a:endParaRPr lang="zh-CN" alt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427382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84C54D40-AA7B-C34C-B999-C6DF36C07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3849678"/>
            <a:ext cx="4464496" cy="28196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B13839B-4ABD-3040-844A-5809EF582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4" y="3789040"/>
            <a:ext cx="3384376" cy="293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4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Bold" panose="020B0703020204020201" charset="-122"/>
                <a:ea typeface="Microsoft YaHei Bold" panose="020B0703020204020201" charset="-122"/>
              </a:rPr>
              <a:t>可视化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94E5C7B-AB05-1743-BE51-57BAB9623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20" y="1340768"/>
            <a:ext cx="10184559" cy="24689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6110C4A-6A10-AA46-AA6F-679F2C3B4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539" y="3933056"/>
            <a:ext cx="8384920" cy="282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3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2276872"/>
            <a:ext cx="9937104" cy="2525067"/>
          </a:xfrm>
        </p:spPr>
        <p:txBody>
          <a:bodyPr/>
          <a:lstStyle/>
          <a:p>
            <a:pPr algn="ctr"/>
            <a:r>
              <a:rPr lang="zh-CN" altLang="en-US" sz="6600" dirty="0">
                <a:latin typeface="Microsoft YaHei Bold" panose="020B0703020204020201" charset="-122"/>
                <a:ea typeface="Microsoft YaHei Bold" panose="020B0703020204020201" charset="-122"/>
              </a:rPr>
              <a:t>恳请老师同学批评指正</a:t>
            </a:r>
          </a:p>
        </p:txBody>
      </p:sp>
    </p:spTree>
    <p:extLst>
      <p:ext uri="{BB962C8B-B14F-4D97-AF65-F5344CB8AC3E}">
        <p14:creationId xmlns:p14="http://schemas.microsoft.com/office/powerpoint/2010/main" val="3224613815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自定义 1">
      <a:dk1>
        <a:srgbClr val="000000"/>
      </a:dk1>
      <a:lt1>
        <a:srgbClr val="FFFFFF"/>
      </a:lt1>
      <a:dk2>
        <a:srgbClr val="10548D"/>
      </a:dk2>
      <a:lt2>
        <a:srgbClr val="0070C0"/>
      </a:lt2>
      <a:accent1>
        <a:srgbClr val="2196F3"/>
      </a:accent1>
      <a:accent2>
        <a:srgbClr val="03A9F4"/>
      </a:accent2>
      <a:accent3>
        <a:srgbClr val="BBDEFB"/>
      </a:accent3>
      <a:accent4>
        <a:srgbClr val="000000"/>
      </a:accent4>
      <a:accent5>
        <a:srgbClr val="FFFFFF"/>
      </a:accent5>
      <a:accent6>
        <a:srgbClr val="E8F4FE"/>
      </a:accent6>
      <a:hlink>
        <a:srgbClr val="025980"/>
      </a:hlink>
      <a:folHlink>
        <a:srgbClr val="0E88EC"/>
      </a:folHlink>
    </a:clrScheme>
    <a:fontScheme name="自定义 4">
      <a:majorFont>
        <a:latin typeface="Palatino Linotype"/>
        <a:ea typeface="黑体"/>
        <a:cs typeface=""/>
      </a:majorFont>
      <a:minorFont>
        <a:latin typeface="Palatino Linotype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80</Words>
  <Application>Microsoft Macintosh PowerPoint</Application>
  <PresentationFormat>宽屏</PresentationFormat>
  <Paragraphs>39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 Black</vt:lpstr>
      <vt:lpstr>Wingdings</vt:lpstr>
      <vt:lpstr>Calibri</vt:lpstr>
      <vt:lpstr>Wingdings 2</vt:lpstr>
      <vt:lpstr>Palatino Linotype</vt:lpstr>
      <vt:lpstr>Microsoft YaHei</vt:lpstr>
      <vt:lpstr>Microsoft YaHei Bold</vt:lpstr>
      <vt:lpstr>Times New Roman</vt:lpstr>
      <vt:lpstr>Arial</vt:lpstr>
      <vt:lpstr>等线</vt:lpstr>
      <vt:lpstr>Pixel</vt:lpstr>
      <vt:lpstr>PowerPoint 演示文稿</vt:lpstr>
      <vt:lpstr>数据预处理</vt:lpstr>
      <vt:lpstr>PSPNet</vt:lpstr>
      <vt:lpstr>DeepLabv3</vt:lpstr>
      <vt:lpstr>实验结果</vt:lpstr>
      <vt:lpstr>可视化</vt:lpstr>
      <vt:lpstr>恳请老师同学批评指正</vt:lpstr>
    </vt:vector>
  </TitlesOfParts>
  <Company>wliu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ELWG学期研发工作汇报模板</dc:title>
  <dc:creator>黑晓军</dc:creator>
  <cp:lastModifiedBy>Microsoft Office User</cp:lastModifiedBy>
  <cp:revision>817</cp:revision>
  <dcterms:created xsi:type="dcterms:W3CDTF">2021-03-12T08:03:40Z</dcterms:created>
  <dcterms:modified xsi:type="dcterms:W3CDTF">2021-04-20T05:10:26Z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