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"/>
  </p:notesMasterIdLst>
  <p:sldIdLst>
    <p:sldId id="256" r:id="rId2"/>
    <p:sldId id="282" r:id="rId3"/>
    <p:sldId id="283" r:id="rId4"/>
    <p:sldId id="287" r:id="rId5"/>
    <p:sldId id="288" r:id="rId6"/>
    <p:sldId id="285" r:id="rId7"/>
    <p:sldId id="286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7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0043C8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3" autoAdjust="0"/>
    <p:restoredTop sz="96062" autoAdjust="0"/>
  </p:normalViewPr>
  <p:slideViewPr>
    <p:cSldViewPr>
      <p:cViewPr varScale="1">
        <p:scale>
          <a:sx n="111" d="100"/>
          <a:sy n="111" d="100"/>
        </p:scale>
        <p:origin x="968" y="200"/>
      </p:cViewPr>
      <p:guideLst>
        <p:guide orient="horz" pos="2205"/>
        <p:guide pos="37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pPr>
                <a:defRPr/>
              </a:pPr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24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6" name="Picture 20" descr="hust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206375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49F2DC-E673-4E57-BC46-2501FA36EC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52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821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94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08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4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683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9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0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44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31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43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23888" y="692150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206375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1.0244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64550" y="1772816"/>
            <a:ext cx="11617325" cy="200456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6000" spc="300" dirty="0"/>
              <a:t>大感受野 </a:t>
            </a:r>
            <a:r>
              <a:rPr lang="en-US" altLang="zh-CN" sz="6000" spc="300" dirty="0"/>
              <a:t>3d</a:t>
            </a:r>
            <a:r>
              <a:rPr lang="zh-CN" altLang="en-US" sz="6000" spc="300" dirty="0"/>
              <a:t> 通用 的</a:t>
            </a:r>
            <a:br>
              <a:rPr lang="en-US" altLang="zh-CN" sz="6000" spc="300" dirty="0"/>
            </a:br>
            <a:r>
              <a:rPr lang="zh-CN" altLang="en-US" sz="6000" spc="300" dirty="0"/>
              <a:t>尺度变换</a:t>
            </a:r>
            <a:endParaRPr lang="zh-CN" altLang="en-US" sz="5400" spc="3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D577FC-E746-4D6A-94DE-691C06FC4F9C}"/>
              </a:ext>
            </a:extLst>
          </p:cNvPr>
          <p:cNvSpPr txBox="1"/>
          <p:nvPr/>
        </p:nvSpPr>
        <p:spPr>
          <a:xfrm>
            <a:off x="4782337" y="459332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赵轩磊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/>
              <a:t>研究动机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647" y="1844824"/>
            <a:ext cx="11326706" cy="46857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目前主流网络中涉及到很多</a:t>
            </a:r>
            <a:r>
              <a:rPr lang="zh-CN" altLang="en-US" sz="3200" b="1" dirty="0">
                <a:solidFill>
                  <a:srgbClr val="FF0000"/>
                </a:solidFill>
              </a:rPr>
              <a:t>尺度变换</a:t>
            </a:r>
            <a:r>
              <a:rPr lang="zh-CN" altLang="en-US" sz="3200" dirty="0"/>
              <a:t>。下采样多用池化，上采样多用双线性插值。这样会在尺度变换的过程中丢失很多</a:t>
            </a:r>
            <a:r>
              <a:rPr lang="zh-CN" altLang="en-US" sz="3200" b="1" dirty="0">
                <a:solidFill>
                  <a:srgbClr val="FF0000"/>
                </a:solidFill>
              </a:rPr>
              <a:t>细节信息</a:t>
            </a:r>
            <a:r>
              <a:rPr lang="zh-CN" altLang="en-US" sz="3200" dirty="0"/>
              <a:t>，特别是在分割和检测任务中。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尺度变换的</a:t>
            </a:r>
            <a:r>
              <a:rPr lang="zh-CN" altLang="en-US" sz="3200" b="1" dirty="0">
                <a:solidFill>
                  <a:srgbClr val="FF0000"/>
                </a:solidFill>
              </a:rPr>
              <a:t>感受野小</a:t>
            </a:r>
            <a:r>
              <a:rPr lang="zh-CN" altLang="en-US" sz="3200" dirty="0"/>
              <a:t>，一般为</a:t>
            </a:r>
            <a:r>
              <a:rPr lang="en-US" altLang="zh-CN" sz="3200" dirty="0"/>
              <a:t>2</a:t>
            </a:r>
            <a:r>
              <a:rPr lang="zh-CN" altLang="en-US" sz="3200" dirty="0"/>
              <a:t>*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zh-CN" altLang="en-US" sz="3200" b="1" dirty="0">
                <a:solidFill>
                  <a:srgbClr val="FF0000"/>
                </a:solidFill>
              </a:rPr>
              <a:t>缺失上下文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目前没有合适的能</a:t>
            </a:r>
            <a:r>
              <a:rPr lang="zh-CN" altLang="en-US" sz="3200" b="1" dirty="0">
                <a:solidFill>
                  <a:srgbClr val="FF0000"/>
                </a:solidFill>
              </a:rPr>
              <a:t>同时完成上下采样</a:t>
            </a:r>
            <a:r>
              <a:rPr lang="zh-CN" altLang="en-US" sz="3200" dirty="0"/>
              <a:t>的尺度变换方法。</a:t>
            </a:r>
          </a:p>
        </p:txBody>
      </p:sp>
    </p:spTree>
    <p:extLst>
      <p:ext uri="{BB962C8B-B14F-4D97-AF65-F5344CB8AC3E}">
        <p14:creationId xmlns:p14="http://schemas.microsoft.com/office/powerpoint/2010/main" val="195192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/>
              <a:t>研究内容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85FECDE-7EA8-C040-B2D9-B1F6B21C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88" y="687909"/>
            <a:ext cx="8640960" cy="1152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目的：大感受野，保存细节，任意尺度变换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E9E4452-B5A9-3640-A347-9BC62AB3EB06}"/>
              </a:ext>
            </a:extLst>
          </p:cNvPr>
          <p:cNvSpPr txBox="1">
            <a:spLocks/>
          </p:cNvSpPr>
          <p:nvPr/>
        </p:nvSpPr>
        <p:spPr bwMode="auto">
          <a:xfrm>
            <a:off x="767408" y="1412776"/>
            <a:ext cx="10441160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对于一个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的特征图，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用卷积移动的方法，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kernel=N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stride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根据情况定，每次移动取出向量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对于每个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，经过一个变换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f,</a:t>
            </a: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生成权重图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N^2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意为对取出来的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N^2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个向量，都生成一个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的权重图，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的向量用这种方式变成了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的向量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为新的尺寸，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K/N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就是变换的比例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向量与权重图点乘获得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N^2</a:t>
            </a: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经过变换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获得最终向量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1217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/>
              <a:t>研究内容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E9E4452-B5A9-3640-A347-9BC62AB3EB06}"/>
              </a:ext>
            </a:extLst>
          </p:cNvPr>
          <p:cNvSpPr txBox="1">
            <a:spLocks/>
          </p:cNvSpPr>
          <p:nvPr/>
        </p:nvSpPr>
        <p:spPr bwMode="auto">
          <a:xfrm>
            <a:off x="767408" y="1412776"/>
            <a:ext cx="136815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图示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D4C49B08-2410-D54C-96D7-4ECB9465E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63164"/>
              </p:ext>
            </p:extLst>
          </p:nvPr>
        </p:nvGraphicFramePr>
        <p:xfrm>
          <a:off x="767408" y="2132856"/>
          <a:ext cx="2232246" cy="201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41">
                  <a:extLst>
                    <a:ext uri="{9D8B030D-6E8A-4147-A177-3AD203B41FA5}">
                      <a16:colId xmlns:a16="http://schemas.microsoft.com/office/drawing/2014/main" val="677652607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1662276908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1814185983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1423727250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1021502484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948716994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82388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3725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02125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971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69848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599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032EF29-A0B5-EF4F-90B4-1FE63122AD2A}"/>
              </a:ext>
            </a:extLst>
          </p:cNvPr>
          <p:cNvSpPr txBox="1"/>
          <p:nvPr/>
        </p:nvSpPr>
        <p:spPr>
          <a:xfrm>
            <a:off x="104574" y="30540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zh-CN" altLang="en-US" dirty="0"/>
              <a:t>*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E6E992C-9A0C-9249-B962-45F265D1AC94}"/>
              </a:ext>
            </a:extLst>
          </p:cNvPr>
          <p:cNvCxnSpPr/>
          <p:nvPr/>
        </p:nvCxnSpPr>
        <p:spPr>
          <a:xfrm>
            <a:off x="3143672" y="3573016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1FEC038-B596-B946-BCE2-DD2C2347383F}"/>
              </a:ext>
            </a:extLst>
          </p:cNvPr>
          <p:cNvSpPr txBox="1"/>
          <p:nvPr/>
        </p:nvSpPr>
        <p:spPr>
          <a:xfrm>
            <a:off x="3242241" y="2514558"/>
            <a:ext cx="131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Kernel=5</a:t>
            </a:r>
          </a:p>
          <a:p>
            <a:r>
              <a:rPr kumimoji="1" lang="en-US" altLang="zh-CN" dirty="0"/>
              <a:t>Stride=2</a:t>
            </a:r>
          </a:p>
          <a:p>
            <a:r>
              <a:rPr kumimoji="1" lang="en-US" altLang="zh-CN" dirty="0"/>
              <a:t>Pad=1</a:t>
            </a:r>
            <a:endParaRPr kumimoji="1" lang="zh-CN" altLang="en-US" dirty="0"/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4CE755B2-D470-0140-9932-803234BFB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58429"/>
              </p:ext>
            </p:extLst>
          </p:nvPr>
        </p:nvGraphicFramePr>
        <p:xfrm>
          <a:off x="4818353" y="2161104"/>
          <a:ext cx="2232246" cy="201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41">
                  <a:extLst>
                    <a:ext uri="{9D8B030D-6E8A-4147-A177-3AD203B41FA5}">
                      <a16:colId xmlns:a16="http://schemas.microsoft.com/office/drawing/2014/main" val="677652607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1662276908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1814185983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1423727250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1021502484"/>
                    </a:ext>
                  </a:extLst>
                </a:gridCol>
                <a:gridCol w="372041">
                  <a:extLst>
                    <a:ext uri="{9D8B030D-6E8A-4147-A177-3AD203B41FA5}">
                      <a16:colId xmlns:a16="http://schemas.microsoft.com/office/drawing/2014/main" val="948716994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82388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3725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02125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971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69848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59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768D4DF-99BE-D84A-A4C0-79B06E1A7405}"/>
              </a:ext>
            </a:extLst>
          </p:cNvPr>
          <p:cNvSpPr txBox="1"/>
          <p:nvPr/>
        </p:nvSpPr>
        <p:spPr>
          <a:xfrm>
            <a:off x="4727848" y="1700808"/>
            <a:ext cx="241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确定每个</a:t>
            </a:r>
            <a:r>
              <a:rPr kumimoji="1" lang="en-US" altLang="zh-CN" dirty="0"/>
              <a:t>stride</a:t>
            </a:r>
            <a:r>
              <a:rPr kumimoji="1" lang="zh-CN" altLang="en-US" dirty="0"/>
              <a:t>的中心</a:t>
            </a:r>
          </a:p>
        </p:txBody>
      </p:sp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A29A1806-CCDB-234D-BB89-98C0F9AC1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25767"/>
              </p:ext>
            </p:extLst>
          </p:nvPr>
        </p:nvGraphicFramePr>
        <p:xfrm>
          <a:off x="8184232" y="1340768"/>
          <a:ext cx="121024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8">
                  <a:extLst>
                    <a:ext uri="{9D8B030D-6E8A-4147-A177-3AD203B41FA5}">
                      <a16:colId xmlns:a16="http://schemas.microsoft.com/office/drawing/2014/main" val="2918156502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1535943385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1410093357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2408375076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3676309711"/>
                    </a:ext>
                  </a:extLst>
                </a:gridCol>
              </a:tblGrid>
              <a:tr h="138621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06004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27336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42313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90964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9234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269486A-6279-3B44-BF2C-8CAB1E231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52660"/>
              </p:ext>
            </p:extLst>
          </p:nvPr>
        </p:nvGraphicFramePr>
        <p:xfrm>
          <a:off x="9543859" y="1340768"/>
          <a:ext cx="121024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8">
                  <a:extLst>
                    <a:ext uri="{9D8B030D-6E8A-4147-A177-3AD203B41FA5}">
                      <a16:colId xmlns:a16="http://schemas.microsoft.com/office/drawing/2014/main" val="2918156502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1535943385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1410093357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2408375076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3676309711"/>
                    </a:ext>
                  </a:extLst>
                </a:gridCol>
              </a:tblGrid>
              <a:tr h="138621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06004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27336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42313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90964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92342"/>
                  </a:ext>
                </a:extLst>
              </a:tr>
            </a:tbl>
          </a:graphicData>
        </a:graphic>
      </p:graphicFrame>
      <p:graphicFrame>
        <p:nvGraphicFramePr>
          <p:cNvPr id="15" name="表格 13">
            <a:extLst>
              <a:ext uri="{FF2B5EF4-FFF2-40B4-BE49-F238E27FC236}">
                <a16:creationId xmlns:a16="http://schemas.microsoft.com/office/drawing/2014/main" id="{4264B853-DA7C-8C4F-A019-2A30E945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24640"/>
              </p:ext>
            </p:extLst>
          </p:nvPr>
        </p:nvGraphicFramePr>
        <p:xfrm>
          <a:off x="8184232" y="2754662"/>
          <a:ext cx="121024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8">
                  <a:extLst>
                    <a:ext uri="{9D8B030D-6E8A-4147-A177-3AD203B41FA5}">
                      <a16:colId xmlns:a16="http://schemas.microsoft.com/office/drawing/2014/main" val="2918156502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1535943385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1410093357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2408375076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3676309711"/>
                    </a:ext>
                  </a:extLst>
                </a:gridCol>
              </a:tblGrid>
              <a:tr h="138621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06004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27336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42313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90964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92342"/>
                  </a:ext>
                </a:extLst>
              </a:tr>
            </a:tbl>
          </a:graphicData>
        </a:graphic>
      </p:graphicFrame>
      <p:graphicFrame>
        <p:nvGraphicFramePr>
          <p:cNvPr id="16" name="表格 13">
            <a:extLst>
              <a:ext uri="{FF2B5EF4-FFF2-40B4-BE49-F238E27FC236}">
                <a16:creationId xmlns:a16="http://schemas.microsoft.com/office/drawing/2014/main" id="{EC6B04BA-A455-704B-9B74-C144EA46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57848"/>
              </p:ext>
            </p:extLst>
          </p:nvPr>
        </p:nvGraphicFramePr>
        <p:xfrm>
          <a:off x="9552384" y="2754662"/>
          <a:ext cx="121024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8">
                  <a:extLst>
                    <a:ext uri="{9D8B030D-6E8A-4147-A177-3AD203B41FA5}">
                      <a16:colId xmlns:a16="http://schemas.microsoft.com/office/drawing/2014/main" val="2918156502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1535943385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1410093357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2408375076"/>
                    </a:ext>
                  </a:extLst>
                </a:gridCol>
                <a:gridCol w="242048">
                  <a:extLst>
                    <a:ext uri="{9D8B030D-6E8A-4147-A177-3AD203B41FA5}">
                      <a16:colId xmlns:a16="http://schemas.microsoft.com/office/drawing/2014/main" val="3676309711"/>
                    </a:ext>
                  </a:extLst>
                </a:gridCol>
              </a:tblGrid>
              <a:tr h="138621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06004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27336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42313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90964"/>
                  </a:ext>
                </a:extLst>
              </a:tr>
              <a:tr h="138621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92342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F53682B4-BED2-6746-9A9A-FEC66C21E9A2}"/>
              </a:ext>
            </a:extLst>
          </p:cNvPr>
          <p:cNvSpPr txBox="1"/>
          <p:nvPr/>
        </p:nvSpPr>
        <p:spPr>
          <a:xfrm>
            <a:off x="7215218" y="980728"/>
            <a:ext cx="47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在每个</a:t>
            </a:r>
            <a:r>
              <a:rPr kumimoji="1" lang="en-US" altLang="zh-CN" dirty="0"/>
              <a:t>stride</a:t>
            </a:r>
            <a:r>
              <a:rPr kumimoji="1" lang="zh-CN" altLang="en-US" dirty="0"/>
              <a:t>的中心点根据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展开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A2F659A-7927-8E44-9E2A-DE982B7C6336}"/>
              </a:ext>
            </a:extLst>
          </p:cNvPr>
          <p:cNvCxnSpPr>
            <a:cxnSpLocks/>
          </p:cNvCxnSpPr>
          <p:nvPr/>
        </p:nvCxnSpPr>
        <p:spPr>
          <a:xfrm>
            <a:off x="7141104" y="3140967"/>
            <a:ext cx="82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9EEE4BA-89FC-D74E-A5EF-9CDD5C57365F}"/>
              </a:ext>
            </a:extLst>
          </p:cNvPr>
          <p:cNvSpPr txBox="1"/>
          <p:nvPr/>
        </p:nvSpPr>
        <p:spPr>
          <a:xfrm>
            <a:off x="10754099" y="17847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*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11A2EC9E-1184-C040-A2DC-6F1AE6E27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85332"/>
              </p:ext>
            </p:extLst>
          </p:nvPr>
        </p:nvGraphicFramePr>
        <p:xfrm>
          <a:off x="8628944" y="4631536"/>
          <a:ext cx="765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64">
                  <a:extLst>
                    <a:ext uri="{9D8B030D-6E8A-4147-A177-3AD203B41FA5}">
                      <a16:colId xmlns:a16="http://schemas.microsoft.com/office/drawing/2014/main" val="2055271013"/>
                    </a:ext>
                  </a:extLst>
                </a:gridCol>
                <a:gridCol w="382764">
                  <a:extLst>
                    <a:ext uri="{9D8B030D-6E8A-4147-A177-3AD203B41FA5}">
                      <a16:colId xmlns:a16="http://schemas.microsoft.com/office/drawing/2014/main" val="293259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587966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988E4D9-1DB6-5044-9879-1C4889C8D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75746"/>
              </p:ext>
            </p:extLst>
          </p:nvPr>
        </p:nvGraphicFramePr>
        <p:xfrm>
          <a:off x="9586814" y="4631536"/>
          <a:ext cx="765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64">
                  <a:extLst>
                    <a:ext uri="{9D8B030D-6E8A-4147-A177-3AD203B41FA5}">
                      <a16:colId xmlns:a16="http://schemas.microsoft.com/office/drawing/2014/main" val="2055271013"/>
                    </a:ext>
                  </a:extLst>
                </a:gridCol>
                <a:gridCol w="382764">
                  <a:extLst>
                    <a:ext uri="{9D8B030D-6E8A-4147-A177-3AD203B41FA5}">
                      <a16:colId xmlns:a16="http://schemas.microsoft.com/office/drawing/2014/main" val="293259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587966"/>
                  </a:ext>
                </a:extLst>
              </a:tr>
            </a:tbl>
          </a:graphicData>
        </a:graphic>
      </p:graphicFrame>
      <p:graphicFrame>
        <p:nvGraphicFramePr>
          <p:cNvPr id="27" name="表格 25">
            <a:extLst>
              <a:ext uri="{FF2B5EF4-FFF2-40B4-BE49-F238E27FC236}">
                <a16:creationId xmlns:a16="http://schemas.microsoft.com/office/drawing/2014/main" id="{91E95711-E678-0D46-AC8F-05ED6346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56995"/>
              </p:ext>
            </p:extLst>
          </p:nvPr>
        </p:nvGraphicFramePr>
        <p:xfrm>
          <a:off x="8624773" y="5495632"/>
          <a:ext cx="765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64">
                  <a:extLst>
                    <a:ext uri="{9D8B030D-6E8A-4147-A177-3AD203B41FA5}">
                      <a16:colId xmlns:a16="http://schemas.microsoft.com/office/drawing/2014/main" val="2055271013"/>
                    </a:ext>
                  </a:extLst>
                </a:gridCol>
                <a:gridCol w="382764">
                  <a:extLst>
                    <a:ext uri="{9D8B030D-6E8A-4147-A177-3AD203B41FA5}">
                      <a16:colId xmlns:a16="http://schemas.microsoft.com/office/drawing/2014/main" val="293259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587966"/>
                  </a:ext>
                </a:extLst>
              </a:tr>
            </a:tbl>
          </a:graphicData>
        </a:graphic>
      </p:graphicFrame>
      <p:graphicFrame>
        <p:nvGraphicFramePr>
          <p:cNvPr id="28" name="表格 25">
            <a:extLst>
              <a:ext uri="{FF2B5EF4-FFF2-40B4-BE49-F238E27FC236}">
                <a16:creationId xmlns:a16="http://schemas.microsoft.com/office/drawing/2014/main" id="{CC51B27B-FA63-734C-8E9D-35A5FAA2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09746"/>
              </p:ext>
            </p:extLst>
          </p:nvPr>
        </p:nvGraphicFramePr>
        <p:xfrm>
          <a:off x="9570273" y="5495632"/>
          <a:ext cx="765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64">
                  <a:extLst>
                    <a:ext uri="{9D8B030D-6E8A-4147-A177-3AD203B41FA5}">
                      <a16:colId xmlns:a16="http://schemas.microsoft.com/office/drawing/2014/main" val="2055271013"/>
                    </a:ext>
                  </a:extLst>
                </a:gridCol>
                <a:gridCol w="382764">
                  <a:extLst>
                    <a:ext uri="{9D8B030D-6E8A-4147-A177-3AD203B41FA5}">
                      <a16:colId xmlns:a16="http://schemas.microsoft.com/office/drawing/2014/main" val="293259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7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587966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0A865A76-8412-8841-98A1-406D083FF94D}"/>
              </a:ext>
            </a:extLst>
          </p:cNvPr>
          <p:cNvSpPr txBox="1"/>
          <p:nvPr/>
        </p:nvSpPr>
        <p:spPr>
          <a:xfrm>
            <a:off x="5934476" y="4920289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5</a:t>
            </a:r>
            <a:r>
              <a:rPr kumimoji="1" lang="zh-CN" altLang="en-US" dirty="0"/>
              <a:t>*</a:t>
            </a:r>
            <a:r>
              <a:rPr kumimoji="1" lang="en-US" altLang="zh-CN" dirty="0"/>
              <a:t>5</a:t>
            </a:r>
            <a:r>
              <a:rPr kumimoji="1" lang="zh-CN" altLang="en-US" dirty="0"/>
              <a:t>子图中的</a:t>
            </a:r>
            <a:r>
              <a:rPr kumimoji="1" lang="en-US" altLang="zh-CN" dirty="0"/>
              <a:t>25</a:t>
            </a:r>
            <a:r>
              <a:rPr kumimoji="1" lang="zh-CN" altLang="en-US" dirty="0"/>
              <a:t>个向量，生成</a:t>
            </a:r>
            <a:r>
              <a:rPr kumimoji="1" lang="en-US" altLang="zh-CN" dirty="0"/>
              <a:t>25</a:t>
            </a:r>
            <a:r>
              <a:rPr kumimoji="1" lang="zh-CN" altLang="en-US" dirty="0"/>
              <a:t>个</a:t>
            </a:r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的权重图</a:t>
            </a:r>
            <a:endParaRPr kumimoji="1" lang="en-US" altLang="zh-CN" dirty="0"/>
          </a:p>
          <a:p>
            <a:r>
              <a:rPr kumimoji="1" lang="zh-CN" altLang="en-US" dirty="0"/>
              <a:t>生成</a:t>
            </a:r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的子图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659B56B-7D4E-6044-AAB3-C3447D193999}"/>
              </a:ext>
            </a:extLst>
          </p:cNvPr>
          <p:cNvCxnSpPr/>
          <p:nvPr/>
        </p:nvCxnSpPr>
        <p:spPr>
          <a:xfrm flipH="1">
            <a:off x="4439816" y="544522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BC7D2412-2A75-7641-BB7F-E51E9CFC4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07869"/>
              </p:ext>
            </p:extLst>
          </p:nvPr>
        </p:nvGraphicFramePr>
        <p:xfrm>
          <a:off x="2479931" y="4703544"/>
          <a:ext cx="15246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55">
                  <a:extLst>
                    <a:ext uri="{9D8B030D-6E8A-4147-A177-3AD203B41FA5}">
                      <a16:colId xmlns:a16="http://schemas.microsoft.com/office/drawing/2014/main" val="996185574"/>
                    </a:ext>
                  </a:extLst>
                </a:gridCol>
                <a:gridCol w="381155">
                  <a:extLst>
                    <a:ext uri="{9D8B030D-6E8A-4147-A177-3AD203B41FA5}">
                      <a16:colId xmlns:a16="http://schemas.microsoft.com/office/drawing/2014/main" val="2943952878"/>
                    </a:ext>
                  </a:extLst>
                </a:gridCol>
                <a:gridCol w="381155">
                  <a:extLst>
                    <a:ext uri="{9D8B030D-6E8A-4147-A177-3AD203B41FA5}">
                      <a16:colId xmlns:a16="http://schemas.microsoft.com/office/drawing/2014/main" val="2561076590"/>
                    </a:ext>
                  </a:extLst>
                </a:gridCol>
                <a:gridCol w="381155">
                  <a:extLst>
                    <a:ext uri="{9D8B030D-6E8A-4147-A177-3AD203B41FA5}">
                      <a16:colId xmlns:a16="http://schemas.microsoft.com/office/drawing/2014/main" val="1865895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76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5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22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10307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D3E0CDD0-1119-4B40-A275-7DA57CA3E305}"/>
              </a:ext>
            </a:extLst>
          </p:cNvPr>
          <p:cNvSpPr txBox="1"/>
          <p:nvPr/>
        </p:nvSpPr>
        <p:spPr>
          <a:xfrm>
            <a:off x="1451531" y="5302716"/>
            <a:ext cx="9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840B093-F975-F343-BB60-533F818E2E1B}"/>
              </a:ext>
            </a:extLst>
          </p:cNvPr>
          <p:cNvCxnSpPr>
            <a:cxnSpLocks/>
          </p:cNvCxnSpPr>
          <p:nvPr/>
        </p:nvCxnSpPr>
        <p:spPr>
          <a:xfrm flipH="1">
            <a:off x="9480375" y="4206387"/>
            <a:ext cx="1" cy="3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BA99C1B-D02F-254C-8A2A-D0F6AA2929A7}"/>
              </a:ext>
            </a:extLst>
          </p:cNvPr>
          <p:cNvSpPr txBox="1"/>
          <p:nvPr/>
        </p:nvSpPr>
        <p:spPr>
          <a:xfrm>
            <a:off x="10466067" y="48177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61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/>
              <a:t>研究内容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E9E4452-B5A9-3640-A347-9BC62AB3EB06}"/>
              </a:ext>
            </a:extLst>
          </p:cNvPr>
          <p:cNvSpPr txBox="1">
            <a:spLocks/>
          </p:cNvSpPr>
          <p:nvPr/>
        </p:nvSpPr>
        <p:spPr bwMode="auto">
          <a:xfrm>
            <a:off x="767407" y="1556792"/>
            <a:ext cx="237626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变换细节</a:t>
            </a:r>
            <a:endParaRPr kumimoji="1"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ABC2DBFB-DF53-6349-A51C-C30E7FFFDDE5}"/>
              </a:ext>
            </a:extLst>
          </p:cNvPr>
          <p:cNvSpPr txBox="1">
            <a:spLocks/>
          </p:cNvSpPr>
          <p:nvPr/>
        </p:nvSpPr>
        <p:spPr bwMode="auto">
          <a:xfrm>
            <a:off x="778798" y="2290565"/>
            <a:ext cx="10441160" cy="40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👉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N^2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分别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channel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height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上做池化。目的是获取这三个方向上的信息，提升权重图，且</a:t>
            </a:r>
            <a:r>
              <a:rPr kumimoji="1"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显著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减少计算量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获得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B1NN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BC1N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BCN1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三个向量，拼接经过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conv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 C K K N^2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👉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 C K K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Average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116943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3543"/>
            <a:ext cx="10454952" cy="46857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实验环境：语义分割，数据用</a:t>
            </a:r>
            <a:r>
              <a:rPr lang="en-US" altLang="zh-CN" sz="2800" dirty="0"/>
              <a:t>VOC12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一般</a:t>
            </a:r>
            <a:r>
              <a:rPr lang="en-US" altLang="zh-CN" sz="2400" dirty="0"/>
              <a:t>VOC12</a:t>
            </a:r>
            <a:r>
              <a:rPr lang="zh-CN" altLang="en-US" sz="2400" dirty="0"/>
              <a:t>会有附加数据</a:t>
            </a:r>
            <a:r>
              <a:rPr lang="en-US" altLang="zh-CN" sz="2400" dirty="0"/>
              <a:t>Aug</a:t>
            </a:r>
            <a:r>
              <a:rPr lang="zh-CN" altLang="en-US" sz="2400" dirty="0"/>
              <a:t>，我没有用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一般</a:t>
            </a:r>
            <a:r>
              <a:rPr lang="en-US" altLang="zh-CN" sz="2400" dirty="0"/>
              <a:t>crop</a:t>
            </a:r>
            <a:r>
              <a:rPr lang="zh-CN" altLang="en-US" sz="2400" dirty="0"/>
              <a:t> </a:t>
            </a:r>
            <a:r>
              <a:rPr lang="en-US" altLang="zh-CN" sz="2400" dirty="0"/>
              <a:t>size</a:t>
            </a:r>
            <a:r>
              <a:rPr lang="zh-CN" altLang="en-US" sz="2400" dirty="0"/>
              <a:t> </a:t>
            </a:r>
            <a:r>
              <a:rPr lang="en-US" altLang="zh-CN" sz="2400" dirty="0"/>
              <a:t>512</a:t>
            </a:r>
            <a:r>
              <a:rPr lang="zh-CN" altLang="en-US" sz="2400" dirty="0"/>
              <a:t>*</a:t>
            </a:r>
            <a:r>
              <a:rPr lang="en-US" altLang="zh-CN" sz="2400" dirty="0"/>
              <a:t>512</a:t>
            </a:r>
            <a:r>
              <a:rPr lang="zh-CN" altLang="en-US" sz="2400" dirty="0"/>
              <a:t>，我用的</a:t>
            </a:r>
            <a:r>
              <a:rPr lang="en-US" altLang="zh-CN" sz="2400" dirty="0"/>
              <a:t>256</a:t>
            </a:r>
            <a:r>
              <a:rPr lang="zh-CN" altLang="en-US" sz="2400" dirty="0"/>
              <a:t>*</a:t>
            </a:r>
            <a:r>
              <a:rPr lang="en-US" altLang="zh-CN" sz="2400" dirty="0"/>
              <a:t>256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Backbone</a:t>
            </a:r>
            <a:r>
              <a:rPr lang="zh-CN" altLang="en-US" sz="2400" dirty="0"/>
              <a:t>用的是</a:t>
            </a:r>
            <a:r>
              <a:rPr lang="en-US" altLang="zh-CN" sz="2400" dirty="0"/>
              <a:t>resnet50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﻿</a:t>
            </a:r>
            <a:r>
              <a:rPr lang="en-US" altLang="zh-CN" sz="2800" dirty="0" err="1"/>
              <a:t>PSPNet</a:t>
            </a:r>
            <a:r>
              <a:rPr lang="zh-CN" altLang="en-US" sz="2800" dirty="0"/>
              <a:t> </a:t>
            </a:r>
            <a:r>
              <a:rPr lang="en-US" altLang="zh-CN" sz="2800" dirty="0"/>
              <a:t>mIoU67.87,</a:t>
            </a:r>
            <a:r>
              <a:rPr lang="zh-CN" altLang="en-US" sz="2800" dirty="0"/>
              <a:t>上采样换成我的</a:t>
            </a:r>
            <a:r>
              <a:rPr lang="en-US" altLang="zh-CN" sz="2800" dirty="0"/>
              <a:t>:73.24(</a:t>
            </a:r>
            <a:r>
              <a:rPr lang="en-US" altLang="zh-CN" sz="2800" b="1" dirty="0">
                <a:solidFill>
                  <a:srgbClr val="FF0000"/>
                </a:solidFill>
              </a:rPr>
              <a:t>+5.37%</a:t>
            </a:r>
            <a:r>
              <a:rPr lang="en-US" altLang="zh-CN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hlinkClick r:id="rId2"/>
              </a:rPr>
              <a:t>PanopticFPN</a:t>
            </a:r>
            <a:r>
              <a:rPr lang="zh-CN" altLang="en-US" sz="2800" dirty="0"/>
              <a:t> </a:t>
            </a:r>
            <a:r>
              <a:rPr lang="en-US" altLang="zh-CN" sz="2800" dirty="0"/>
              <a:t>mIoU62.51,</a:t>
            </a:r>
            <a:r>
              <a:rPr lang="zh-CN" altLang="en-US" sz="2800" dirty="0"/>
              <a:t>换上采样</a:t>
            </a:r>
            <a:r>
              <a:rPr lang="en-US" altLang="zh-CN" sz="2800" dirty="0"/>
              <a:t>:71.21(</a:t>
            </a:r>
            <a:r>
              <a:rPr lang="en-US" altLang="zh-CN" sz="2800" b="1" dirty="0">
                <a:solidFill>
                  <a:srgbClr val="FF0000"/>
                </a:solidFill>
              </a:rPr>
              <a:t>+8.7%</a:t>
            </a:r>
            <a:r>
              <a:rPr lang="en-US" altLang="zh-CN" sz="280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                                  </a:t>
            </a:r>
            <a:r>
              <a:rPr lang="en-US" altLang="zh-CN" sz="2800" dirty="0"/>
              <a:t> </a:t>
            </a:r>
            <a:r>
              <a:rPr lang="zh-CN" altLang="en-US" sz="2800" dirty="0"/>
              <a:t>换下采样</a:t>
            </a:r>
            <a:r>
              <a:rPr lang="en-US" altLang="zh-CN" sz="2800" dirty="0"/>
              <a:t>:63.52(</a:t>
            </a:r>
            <a:r>
              <a:rPr lang="en-US" altLang="zh-CN" sz="2800" b="1" dirty="0">
                <a:solidFill>
                  <a:srgbClr val="FF0000"/>
                </a:solidFill>
              </a:rPr>
              <a:t>+1.01%</a:t>
            </a:r>
            <a:r>
              <a:rPr lang="en-US" altLang="zh-CN" sz="28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923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9937104" cy="647700"/>
          </a:xfrm>
        </p:spPr>
        <p:txBody>
          <a:bodyPr/>
          <a:lstStyle/>
          <a:p>
            <a:r>
              <a:rPr lang="zh-CN" altLang="en-US" dirty="0"/>
              <a:t>待解决的问题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95551"/>
            <a:ext cx="10454952" cy="46857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在实验中可以看出上采样效果好，但是下采样的效果差。推测一部分是因为上采样不涉及预训练模型，加在最后的</a:t>
            </a:r>
            <a:r>
              <a:rPr lang="en-US" altLang="zh-CN" sz="2800" dirty="0"/>
              <a:t>head</a:t>
            </a:r>
            <a:r>
              <a:rPr lang="zh-CN" altLang="en-US" sz="2800" dirty="0"/>
              <a:t>部分，而下采样需要修改</a:t>
            </a:r>
            <a:r>
              <a:rPr lang="en-US" altLang="zh-CN" sz="2800" dirty="0"/>
              <a:t>backbone</a:t>
            </a:r>
            <a:r>
              <a:rPr lang="zh-CN" altLang="en-US" sz="2800" dirty="0"/>
              <a:t>里的多个模块，收敛也非常慢，不知道怎么训练比较好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变换</a:t>
            </a:r>
            <a:r>
              <a:rPr lang="en-US" altLang="zh-CN" sz="2800" dirty="0"/>
              <a:t>f</a:t>
            </a:r>
            <a:r>
              <a:rPr lang="zh-CN" altLang="en-US" sz="2800" dirty="0"/>
              <a:t>虽然能够减少计算量，但是对指标提升不大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计算资源有限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其他改进如：变换</a:t>
            </a:r>
            <a:r>
              <a:rPr lang="en-US" altLang="zh-CN" sz="2800" dirty="0"/>
              <a:t>g</a:t>
            </a:r>
            <a:r>
              <a:rPr lang="zh-CN" altLang="en-US" sz="2800" dirty="0"/>
              <a:t>，生成的权重图</a:t>
            </a:r>
          </a:p>
        </p:txBody>
      </p:sp>
    </p:spTree>
    <p:extLst>
      <p:ext uri="{BB962C8B-B14F-4D97-AF65-F5344CB8AC3E}">
        <p14:creationId xmlns:p14="http://schemas.microsoft.com/office/powerpoint/2010/main" val="312908228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1740</TotalTime>
  <Words>562</Words>
  <Application>Microsoft Macintosh PowerPoint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Microsoft YaHei</vt:lpstr>
      <vt:lpstr>Microsoft YaHei</vt:lpstr>
      <vt:lpstr>Arial</vt:lpstr>
      <vt:lpstr>Arial Black</vt:lpstr>
      <vt:lpstr>Calibri</vt:lpstr>
      <vt:lpstr>Times New Roman</vt:lpstr>
      <vt:lpstr>Wingdings</vt:lpstr>
      <vt:lpstr>Pixel</vt:lpstr>
      <vt:lpstr>大感受野 3d 通用 的 尺度变换</vt:lpstr>
      <vt:lpstr>研究动机</vt:lpstr>
      <vt:lpstr>研究内容</vt:lpstr>
      <vt:lpstr>研究内容</vt:lpstr>
      <vt:lpstr>研究内容</vt:lpstr>
      <vt:lpstr>实验结果</vt:lpstr>
      <vt:lpstr>待解决的问题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Microsoft Office User</cp:lastModifiedBy>
  <cp:revision>341</cp:revision>
  <dcterms:created xsi:type="dcterms:W3CDTF">2006-05-03T02:09:52Z</dcterms:created>
  <dcterms:modified xsi:type="dcterms:W3CDTF">2021-04-11T03:56:49Z</dcterms:modified>
</cp:coreProperties>
</file>