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Quantifiers: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Much/Many/A lot of/ Lots of</a:t>
            </a:r>
            <a:endParaRPr lang="en-US" sz="3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42" y="1611681"/>
            <a:ext cx="8596668" cy="26972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the quantifiers much, many, a lot of, lots of to talk about quantities, amounts and degree. We can use them with a noun (as a determiner) or without a noun (as a pronoun)</a:t>
            </a:r>
          </a:p>
        </p:txBody>
      </p:sp>
    </p:spTree>
    <p:extLst>
      <p:ext uri="{BB962C8B-B14F-4D97-AF65-F5344CB8AC3E}">
        <p14:creationId xmlns:p14="http://schemas.microsoft.com/office/powerpoint/2010/main" val="28528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We use </a:t>
            </a:r>
            <a:r>
              <a:rPr lang="en-US" dirty="0">
                <a:solidFill>
                  <a:srgbClr val="FF0000"/>
                </a:solidFill>
              </a:rPr>
              <a:t>much</a:t>
            </a:r>
            <a:r>
              <a:rPr lang="en-US" dirty="0"/>
              <a:t> with singular uncountable </a:t>
            </a:r>
            <a:r>
              <a:rPr lang="en-US" dirty="0" smtClean="0"/>
              <a:t>nouns(money</a:t>
            </a:r>
            <a:r>
              <a:rPr lang="en-US" dirty="0"/>
              <a:t>, bread, water...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have you got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haven't got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didn’t eat much breakfast.</a:t>
            </a:r>
          </a:p>
        </p:txBody>
      </p:sp>
    </p:spTree>
    <p:extLst>
      <p:ext uri="{BB962C8B-B14F-4D97-AF65-F5344CB8AC3E}">
        <p14:creationId xmlns:p14="http://schemas.microsoft.com/office/powerpoint/2010/main" val="21033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plural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nouns(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desks, windows...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in the classroom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aren't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aren’t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glasses left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 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eggs are in this cake?</a:t>
            </a:r>
          </a:p>
        </p:txBody>
      </p:sp>
    </p:spTree>
    <p:extLst>
      <p:ext uri="{BB962C8B-B14F-4D97-AF65-F5344CB8AC3E}">
        <p14:creationId xmlns:p14="http://schemas.microsoft.com/office/powerpoint/2010/main" val="8760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use a lot of and lots of in informal styles.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of and lots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be used with plural countable nouns and with singular uncountable nouns 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affirmative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3212775"/>
            <a:ext cx="8596668" cy="31629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got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do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hurry up? I don’t have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got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friends, but he doesn’t know many women.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can eat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chocolate in the mornings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032"/>
            <a:ext cx="8596668" cy="94362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Much, Many, A lot of, Lots of to fill empty place.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9973"/>
            <a:ext cx="8596668" cy="5668027"/>
          </a:xfrm>
        </p:spPr>
        <p:txBody>
          <a:bodyPr/>
          <a:lstStyle/>
          <a:p>
            <a:r>
              <a:rPr lang="en-US" dirty="0" smtClean="0"/>
              <a:t>1. We have </a:t>
            </a:r>
            <a:r>
              <a:rPr lang="en-US" dirty="0" smtClean="0">
                <a:solidFill>
                  <a:srgbClr val="FF0000"/>
                </a:solidFill>
              </a:rPr>
              <a:t>a lot of </a:t>
            </a:r>
            <a:r>
              <a:rPr lang="en-US" dirty="0" smtClean="0"/>
              <a:t>oranges</a:t>
            </a:r>
          </a:p>
          <a:p>
            <a:r>
              <a:rPr lang="en-US" dirty="0" smtClean="0"/>
              <a:t>2. We </a:t>
            </a:r>
            <a:r>
              <a:rPr lang="en-US" dirty="0"/>
              <a:t>don't have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/>
              <a:t>bananas, and we don't have </a:t>
            </a:r>
            <a:r>
              <a:rPr lang="en-US" dirty="0" smtClean="0">
                <a:solidFill>
                  <a:srgbClr val="FF0000"/>
                </a:solidFill>
              </a:rPr>
              <a:t>much</a:t>
            </a:r>
            <a:r>
              <a:rPr lang="en-US" dirty="0" smtClean="0"/>
              <a:t> fruit juice</a:t>
            </a:r>
          </a:p>
          <a:p>
            <a:r>
              <a:rPr lang="en-US" dirty="0" smtClean="0"/>
              <a:t>3. How </a:t>
            </a:r>
            <a:r>
              <a:rPr lang="en-US" dirty="0" smtClean="0">
                <a:solidFill>
                  <a:srgbClr val="FF0000"/>
                </a:solidFill>
              </a:rPr>
              <a:t>much</a:t>
            </a:r>
            <a:r>
              <a:rPr lang="en-US" dirty="0" smtClean="0"/>
              <a:t> </a:t>
            </a:r>
            <a:r>
              <a:rPr lang="en-US" smtClean="0"/>
              <a:t>is </a:t>
            </a:r>
            <a:r>
              <a:rPr lang="en-US" smtClean="0"/>
              <a:t>it ? </a:t>
            </a:r>
            <a:r>
              <a:rPr lang="en-US" dirty="0"/>
              <a:t>It's ten </a:t>
            </a:r>
            <a:r>
              <a:rPr lang="en-US" dirty="0" smtClean="0"/>
              <a:t>dollars.</a:t>
            </a:r>
          </a:p>
          <a:p>
            <a:r>
              <a:rPr lang="en-US" dirty="0" smtClean="0"/>
              <a:t>4. How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do </a:t>
            </a:r>
            <a:r>
              <a:rPr lang="en-US" dirty="0"/>
              <a:t>you want? Six, </a:t>
            </a:r>
            <a:r>
              <a:rPr lang="en-US" dirty="0" smtClean="0"/>
              <a:t>please.</a:t>
            </a:r>
          </a:p>
          <a:p>
            <a:r>
              <a:rPr lang="en-US" dirty="0" smtClean="0"/>
              <a:t>5. He's </a:t>
            </a:r>
            <a:r>
              <a:rPr lang="en-US" dirty="0"/>
              <a:t>very busy; he has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lot 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work </a:t>
            </a:r>
            <a:r>
              <a:rPr lang="en-US" dirty="0"/>
              <a:t>to 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6. David </a:t>
            </a:r>
            <a:r>
              <a:rPr lang="en-US" dirty="0"/>
              <a:t>has </a:t>
            </a:r>
            <a:r>
              <a:rPr lang="en-US" dirty="0" smtClean="0">
                <a:solidFill>
                  <a:srgbClr val="FF0000"/>
                </a:solidFill>
              </a:rPr>
              <a:t>a lot of</a:t>
            </a:r>
            <a:r>
              <a:rPr lang="en-US" dirty="0" smtClean="0"/>
              <a:t> rice</a:t>
            </a:r>
            <a:r>
              <a:rPr lang="en-US" dirty="0"/>
              <a:t>, but Tyler doesn't have </a:t>
            </a:r>
            <a:r>
              <a:rPr lang="en-US" dirty="0" smtClean="0">
                <a:solidFill>
                  <a:srgbClr val="FF0000"/>
                </a:solidFill>
              </a:rPr>
              <a:t>much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7.</a:t>
            </a:r>
            <a:r>
              <a:rPr lang="en-US" dirty="0"/>
              <a:t> London </a:t>
            </a:r>
            <a:r>
              <a:rPr lang="en-US" dirty="0" smtClean="0"/>
              <a:t>has </a:t>
            </a:r>
            <a:r>
              <a:rPr lang="en-US" dirty="0" smtClean="0">
                <a:solidFill>
                  <a:srgbClr val="FF0000"/>
                </a:solidFill>
              </a:rPr>
              <a:t>a lot of </a:t>
            </a:r>
            <a:r>
              <a:rPr lang="en-US" dirty="0" smtClean="0"/>
              <a:t>beautiful buildings.</a:t>
            </a:r>
          </a:p>
          <a:p>
            <a:r>
              <a:rPr lang="en-US" dirty="0" smtClean="0"/>
              <a:t>8. Do </a:t>
            </a:r>
            <a:r>
              <a:rPr lang="en-US" dirty="0"/>
              <a:t>you like soccer? Yes, </a:t>
            </a:r>
            <a:r>
              <a:rPr lang="en-US" dirty="0" smtClean="0">
                <a:solidFill>
                  <a:srgbClr val="FF0000"/>
                </a:solidFill>
              </a:rPr>
              <a:t>lots of</a:t>
            </a:r>
          </a:p>
          <a:p>
            <a:r>
              <a:rPr lang="en-US" dirty="0" smtClean="0"/>
              <a:t>9. They </a:t>
            </a:r>
            <a:r>
              <a:rPr lang="en-US" dirty="0"/>
              <a:t>eat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lot of </a:t>
            </a:r>
            <a:r>
              <a:rPr lang="en-US" dirty="0" smtClean="0"/>
              <a:t>apples.</a:t>
            </a:r>
          </a:p>
          <a:p>
            <a:r>
              <a:rPr lang="en-US" dirty="0" smtClean="0"/>
              <a:t>10. I </a:t>
            </a:r>
            <a:r>
              <a:rPr lang="en-US" dirty="0"/>
              <a:t>wrote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poems.</a:t>
            </a:r>
          </a:p>
          <a:p>
            <a:r>
              <a:rPr lang="en-US" dirty="0" smtClean="0"/>
              <a:t>11. I </a:t>
            </a:r>
            <a:r>
              <a:rPr lang="en-US" dirty="0"/>
              <a:t>have got </a:t>
            </a:r>
            <a:r>
              <a:rPr lang="en-US" dirty="0" smtClean="0">
                <a:solidFill>
                  <a:srgbClr val="FF0000"/>
                </a:solidFill>
              </a:rPr>
              <a:t>lots of</a:t>
            </a:r>
            <a:r>
              <a:rPr lang="en-US" dirty="0" smtClean="0"/>
              <a:t> money.</a:t>
            </a:r>
          </a:p>
          <a:p>
            <a:r>
              <a:rPr lang="en-US" dirty="0" smtClean="0"/>
              <a:t>12.</a:t>
            </a:r>
            <a:r>
              <a:rPr lang="en-US" dirty="0"/>
              <a:t> I visited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/>
              <a:t>European </a:t>
            </a:r>
            <a:r>
              <a:rPr lang="en-US" dirty="0" smtClean="0"/>
              <a:t>cities.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71590" y="1277655"/>
            <a:ext cx="789140" cy="2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46856" y="1678488"/>
            <a:ext cx="624215" cy="26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368757" y="1678488"/>
            <a:ext cx="624215" cy="26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57878" y="2056357"/>
            <a:ext cx="624215" cy="26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68895" y="2469716"/>
            <a:ext cx="624215" cy="26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02800" y="2843408"/>
            <a:ext cx="757827" cy="292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404507" y="3234845"/>
            <a:ext cx="774527" cy="335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056649" y="3284836"/>
            <a:ext cx="624215" cy="26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542760" y="3648205"/>
            <a:ext cx="849683" cy="300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25395" y="4054257"/>
            <a:ext cx="736949" cy="26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331314" y="4472834"/>
            <a:ext cx="786010" cy="249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264157" y="4891933"/>
            <a:ext cx="624215" cy="26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620332" y="5273452"/>
            <a:ext cx="624215" cy="26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343952" y="5667497"/>
            <a:ext cx="624215" cy="26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78" y="2601239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297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English Presentation</vt:lpstr>
      <vt:lpstr>We use the quantifiers much, many, a lot of, lots of to talk about quantities, amounts and degree. We can use them with a noun (as a determiner) or without a noun (as a pronoun)</vt:lpstr>
      <vt:lpstr>Much: We use much with singular uncountable nouns(money, bread, water...)</vt:lpstr>
      <vt:lpstr>Many: many with plural nouns(students, desks, windows...) </vt:lpstr>
      <vt:lpstr>A lot of and Lots of: We use a lot of and lots of in informal styles. A lot of and lots of can both be used with plural countable nouns and with singular uncountable nouns for affirmative</vt:lpstr>
      <vt:lpstr>Practice: Use Much, Many, A lot of, Lots of to fill empty place.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Presentaton</dc:title>
  <dc:creator>Oai Le</dc:creator>
  <cp:lastModifiedBy>Oai Le Quoc</cp:lastModifiedBy>
  <cp:revision>33</cp:revision>
  <dcterms:created xsi:type="dcterms:W3CDTF">2016-02-28T08:28:38Z</dcterms:created>
  <dcterms:modified xsi:type="dcterms:W3CDTF">2016-03-01T02:42:06Z</dcterms:modified>
</cp:coreProperties>
</file>