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309" r:id="rId4"/>
    <p:sldId id="310" r:id="rId5"/>
    <p:sldId id="311" r:id="rId6"/>
    <p:sldId id="312" r:id="rId7"/>
    <p:sldId id="316" r:id="rId8"/>
    <p:sldId id="323" r:id="rId9"/>
    <p:sldId id="317" r:id="rId10"/>
    <p:sldId id="319" r:id="rId11"/>
    <p:sldId id="318" r:id="rId12"/>
    <p:sldId id="320" r:id="rId13"/>
    <p:sldId id="321" r:id="rId14"/>
    <p:sldId id="322" r:id="rId15"/>
    <p:sldId id="30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9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4"/>
    <a:srgbClr val="86B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6314" autoAdjust="0"/>
  </p:normalViewPr>
  <p:slideViewPr>
    <p:cSldViewPr snapToGrid="0">
      <p:cViewPr varScale="1">
        <p:scale>
          <a:sx n="81" d="100"/>
          <a:sy n="81" d="100"/>
        </p:scale>
        <p:origin x="730" y="48"/>
      </p:cViewPr>
      <p:guideLst>
        <p:guide pos="37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CCD68-BB16-4B09-96DE-77E75F617874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B5D0D-1737-4DFB-8E55-DAD58C6B9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74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B5D0D-1737-4DFB-8E55-DAD58C6B9E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87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60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4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B5D0D-1737-4DFB-8E55-DAD58C6B9E9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4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35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9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2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8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5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6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B5D0D-1737-4DFB-8E55-DAD58C6B9E9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76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B5D0D-1737-4DFB-8E55-DAD58C6B9E9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8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563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989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1"/>
            <a:ext cx="12192000" cy="4627387"/>
          </a:xfrm>
          <a:custGeom>
            <a:avLst/>
            <a:gdLst>
              <a:gd name="connsiteX0" fmla="*/ 0 w 12192000"/>
              <a:gd name="connsiteY0" fmla="*/ 0 h 4627387"/>
              <a:gd name="connsiteX1" fmla="*/ 12192000 w 12192000"/>
              <a:gd name="connsiteY1" fmla="*/ 0 h 4627387"/>
              <a:gd name="connsiteX2" fmla="*/ 12192000 w 12192000"/>
              <a:gd name="connsiteY2" fmla="*/ 2231458 h 4627387"/>
              <a:gd name="connsiteX3" fmla="*/ 12047091 w 12192000"/>
              <a:gd name="connsiteY3" fmla="*/ 2408689 h 4627387"/>
              <a:gd name="connsiteX4" fmla="*/ 6096000 w 12192000"/>
              <a:gd name="connsiteY4" fmla="*/ 4627387 h 4627387"/>
              <a:gd name="connsiteX5" fmla="*/ 144910 w 12192000"/>
              <a:gd name="connsiteY5" fmla="*/ 2408689 h 4627387"/>
              <a:gd name="connsiteX6" fmla="*/ 0 w 12192000"/>
              <a:gd name="connsiteY6" fmla="*/ 2231458 h 462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7387">
                <a:moveTo>
                  <a:pt x="0" y="0"/>
                </a:moveTo>
                <a:lnTo>
                  <a:pt x="12192000" y="0"/>
                </a:lnTo>
                <a:lnTo>
                  <a:pt x="12192000" y="2231458"/>
                </a:lnTo>
                <a:lnTo>
                  <a:pt x="12047091" y="2408689"/>
                </a:lnTo>
                <a:cubicBezTo>
                  <a:pt x="10901012" y="3730245"/>
                  <a:pt x="8665760" y="4627387"/>
                  <a:pt x="6096000" y="4627387"/>
                </a:cubicBezTo>
                <a:cubicBezTo>
                  <a:pt x="3526240" y="4627387"/>
                  <a:pt x="1290989" y="3730245"/>
                  <a:pt x="144910" y="2408689"/>
                </a:cubicBezTo>
                <a:lnTo>
                  <a:pt x="0" y="2231458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6979" b="-15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2"/>
            <a:ext cx="12192000" cy="4627386"/>
          </a:xfrm>
          <a:custGeom>
            <a:avLst/>
            <a:gdLst>
              <a:gd name="connsiteX0" fmla="*/ 0 w 12192000"/>
              <a:gd name="connsiteY0" fmla="*/ 0 h 4627387"/>
              <a:gd name="connsiteX1" fmla="*/ 12192000 w 12192000"/>
              <a:gd name="connsiteY1" fmla="*/ 0 h 4627387"/>
              <a:gd name="connsiteX2" fmla="*/ 12192000 w 12192000"/>
              <a:gd name="connsiteY2" fmla="*/ 2231458 h 4627387"/>
              <a:gd name="connsiteX3" fmla="*/ 12047091 w 12192000"/>
              <a:gd name="connsiteY3" fmla="*/ 2408689 h 4627387"/>
              <a:gd name="connsiteX4" fmla="*/ 6096000 w 12192000"/>
              <a:gd name="connsiteY4" fmla="*/ 4627387 h 4627387"/>
              <a:gd name="connsiteX5" fmla="*/ 144910 w 12192000"/>
              <a:gd name="connsiteY5" fmla="*/ 2408689 h 4627387"/>
              <a:gd name="connsiteX6" fmla="*/ 0 w 12192000"/>
              <a:gd name="connsiteY6" fmla="*/ 2231458 h 462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27387">
                <a:moveTo>
                  <a:pt x="0" y="0"/>
                </a:moveTo>
                <a:lnTo>
                  <a:pt x="12192000" y="0"/>
                </a:lnTo>
                <a:lnTo>
                  <a:pt x="12192000" y="2231458"/>
                </a:lnTo>
                <a:lnTo>
                  <a:pt x="12047091" y="2408689"/>
                </a:lnTo>
                <a:cubicBezTo>
                  <a:pt x="10901012" y="3730245"/>
                  <a:pt x="8665760" y="4627387"/>
                  <a:pt x="6096000" y="4627387"/>
                </a:cubicBezTo>
                <a:cubicBezTo>
                  <a:pt x="3526240" y="4627387"/>
                  <a:pt x="1290989" y="3730245"/>
                  <a:pt x="144910" y="2408689"/>
                </a:cubicBezTo>
                <a:lnTo>
                  <a:pt x="0" y="2231458"/>
                </a:lnTo>
                <a:close/>
              </a:path>
            </a:pathLst>
          </a:custGeom>
          <a:solidFill>
            <a:srgbClr val="34343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48640" y="548640"/>
            <a:ext cx="11064240" cy="580771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  <a:effectLst>
            <a:outerShdw blurRad="5715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 userDrawn="1"/>
        </p:nvSpPr>
        <p:spPr>
          <a:xfrm rot="5400000">
            <a:off x="11339323" y="6765320"/>
            <a:ext cx="925305" cy="378192"/>
          </a:xfrm>
          <a:prstGeom prst="roundRect">
            <a:avLst>
              <a:gd name="adj" fmla="val 50000"/>
            </a:avLst>
          </a:prstGeom>
          <a:solidFill>
            <a:srgbClr val="86B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9"/>
          <p:cNvSpPr txBox="1"/>
          <p:nvPr userDrawn="1"/>
        </p:nvSpPr>
        <p:spPr>
          <a:xfrm>
            <a:off x="11555367" y="6526050"/>
            <a:ext cx="49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  <a:t>‹#›</a:t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432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685838" y="3994403"/>
            <a:ext cx="8820322" cy="1463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E0872717  </a:t>
            </a:r>
            <a:r>
              <a:rPr lang="zh-TW" altLang="en-US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洪新雅</a:t>
            </a: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E0976978  </a:t>
            </a:r>
            <a:r>
              <a:rPr lang="zh-TW" altLang="en-US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黃巧鈞</a:t>
            </a: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E0977065  </a:t>
            </a:r>
            <a:r>
              <a:rPr lang="zh-TW" altLang="en-US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莊景安</a:t>
            </a: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E0875589  </a:t>
            </a:r>
            <a:r>
              <a:rPr lang="zh-TW" altLang="en-US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劉真凜</a:t>
            </a: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E0763535  </a:t>
            </a:r>
            <a:r>
              <a:rPr lang="zh-TW" altLang="en-US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杜佳真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5699341" y="3805994"/>
            <a:ext cx="79331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005577" y="5570079"/>
            <a:ext cx="2180843" cy="31607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指導教授：陳睿昱  教授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8"/>
          <a:stretch/>
        </p:blipFill>
        <p:spPr>
          <a:xfrm>
            <a:off x="8922288" y="0"/>
            <a:ext cx="2733961" cy="2942427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049917" y="1021030"/>
            <a:ext cx="977030" cy="994584"/>
          </a:xfrm>
          <a:prstGeom prst="rect">
            <a:avLst/>
          </a:prstGeom>
          <a:solidFill>
            <a:srgbClr val="86BC42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65463" y="2118110"/>
            <a:ext cx="7661072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5000" b="1" spc="300" dirty="0">
                <a:solidFill>
                  <a:srgbClr val="343434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顧客知覺價值對</a:t>
            </a:r>
            <a:endParaRPr lang="en-US" altLang="zh-TW" sz="5000" b="1" spc="300" dirty="0">
              <a:solidFill>
                <a:srgbClr val="343434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5000" b="1" spc="300" dirty="0">
                <a:solidFill>
                  <a:srgbClr val="86BC42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環保服飾購買意願之影響</a:t>
            </a:r>
            <a:endParaRPr lang="en-US" altLang="zh-CN" sz="5000" b="1" spc="300" dirty="0">
              <a:solidFill>
                <a:srgbClr val="86BC42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A8B12E-5242-45D3-AF09-CCF64716FC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063">
                        <a14:foregroundMark x1="40625" y1="16563" x2="61563" y2="88438"/>
                        <a14:foregroundMark x1="76563" y1="28438" x2="21875" y2="79063"/>
                        <a14:foregroundMark x1="14375" y1="29688" x2="36250" y2="90000"/>
                        <a14:foregroundMark x1="30000" y1="86563" x2="8750" y2="45625"/>
                        <a14:foregroundMark x1="30000" y1="76563" x2="65625" y2="45625"/>
                        <a14:foregroundMark x1="78750" y1="47813" x2="56875" y2="92188"/>
                        <a14:foregroundMark x1="85313" y1="52500" x2="76875" y2="85313"/>
                        <a14:foregroundMark x1="78438" y1="59688" x2="64688" y2="25000"/>
                        <a14:foregroundMark x1="73750" y1="45313" x2="51563" y2="84688"/>
                        <a14:foregroundMark x1="78125" y1="23125" x2="35313" y2="14063"/>
                        <a14:foregroundMark x1="62813" y1="22500" x2="49063" y2="35938"/>
                        <a14:foregroundMark x1="62500" y1="24375" x2="54688" y2="23438"/>
                        <a14:foregroundMark x1="70000" y1="19375" x2="48750" y2="10313"/>
                        <a14:foregroundMark x1="38438" y1="17188" x2="21250" y2="34063"/>
                        <a14:foregroundMark x1="42813" y1="26563" x2="17500" y2="4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7" y="1021030"/>
            <a:ext cx="977031" cy="9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2738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>
            <a:extLst>
              <a:ext uri="{FF2B5EF4-FFF2-40B4-BE49-F238E27FC236}">
                <a16:creationId xmlns:a16="http://schemas.microsoft.com/office/drawing/2014/main" id="{C29B9970-D133-40BF-B132-6A95F9469FBB}"/>
              </a:ext>
            </a:extLst>
          </p:cNvPr>
          <p:cNvGrpSpPr/>
          <p:nvPr/>
        </p:nvGrpSpPr>
        <p:grpSpPr>
          <a:xfrm>
            <a:off x="992760" y="893650"/>
            <a:ext cx="3573385" cy="1007620"/>
            <a:chOff x="992760" y="893650"/>
            <a:chExt cx="3573385" cy="1007620"/>
          </a:xfrm>
        </p:grpSpPr>
        <p:grpSp>
          <p:nvGrpSpPr>
            <p:cNvPr id="3" name="组合 20">
              <a:extLst>
                <a:ext uri="{FF2B5EF4-FFF2-40B4-BE49-F238E27FC236}">
                  <a16:creationId xmlns:a16="http://schemas.microsoft.com/office/drawing/2014/main" id="{F481219C-4F0E-4129-8E6F-5758C6E3B11C}"/>
                </a:ext>
              </a:extLst>
            </p:cNvPr>
            <p:cNvGrpSpPr/>
            <p:nvPr/>
          </p:nvGrpSpPr>
          <p:grpSpPr>
            <a:xfrm>
              <a:off x="992760" y="893650"/>
              <a:ext cx="3573385" cy="1007620"/>
              <a:chOff x="455523" y="2245380"/>
              <a:chExt cx="3573385" cy="1007620"/>
            </a:xfrm>
          </p:grpSpPr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9BBBCB15-16DE-42B3-8A89-FA69B7B0E7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523" y="2245380"/>
                <a:ext cx="3033470" cy="747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TW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研究結果</a:t>
                </a:r>
                <a:endParaRPr lang="id-ID" b="1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1FA613A-5701-4142-8937-7D8416F1A6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82" y="2673785"/>
                <a:ext cx="3563426" cy="579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Results</a:t>
                </a:r>
                <a:endParaRPr lang="id-ID" sz="1400" b="1" dirty="0">
                  <a:solidFill>
                    <a:srgbClr val="343434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4" name="直接连接符 23">
              <a:extLst>
                <a:ext uri="{FF2B5EF4-FFF2-40B4-BE49-F238E27FC236}">
                  <a16:creationId xmlns:a16="http://schemas.microsoft.com/office/drawing/2014/main" id="{C527FF94-D62F-416C-80F4-618BD26D4F75}"/>
                </a:ext>
              </a:extLst>
            </p:cNvPr>
            <p:cNvCxnSpPr/>
            <p:nvPr/>
          </p:nvCxnSpPr>
          <p:spPr>
            <a:xfrm>
              <a:off x="1108845" y="1743793"/>
              <a:ext cx="5302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72970D4B-82A9-4D43-9606-AA14F9FB0B73}"/>
              </a:ext>
            </a:extLst>
          </p:cNvPr>
          <p:cNvGrpSpPr/>
          <p:nvPr/>
        </p:nvGrpSpPr>
        <p:grpSpPr>
          <a:xfrm>
            <a:off x="3255489" y="1403813"/>
            <a:ext cx="5671328" cy="4560537"/>
            <a:chOff x="3450685" y="1451739"/>
            <a:chExt cx="5160449" cy="4088969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ACCB0E9-4B91-453F-AE22-10A960C3AE41}"/>
                </a:ext>
              </a:extLst>
            </p:cNvPr>
            <p:cNvGrpSpPr/>
            <p:nvPr/>
          </p:nvGrpSpPr>
          <p:grpSpPr>
            <a:xfrm>
              <a:off x="3450685" y="1451739"/>
              <a:ext cx="5149125" cy="4088969"/>
              <a:chOff x="3445553" y="735281"/>
              <a:chExt cx="5149125" cy="4088969"/>
            </a:xfrm>
          </p:grpSpPr>
          <p:sp>
            <p:nvSpPr>
              <p:cNvPr id="9" name="圆角矩形 32">
                <a:extLst>
                  <a:ext uri="{FF2B5EF4-FFF2-40B4-BE49-F238E27FC236}">
                    <a16:creationId xmlns:a16="http://schemas.microsoft.com/office/drawing/2014/main" id="{DE40161E-D274-443C-BAA5-6E3880C15F2D}"/>
                  </a:ext>
                </a:extLst>
              </p:cNvPr>
              <p:cNvSpPr/>
              <p:nvPr/>
            </p:nvSpPr>
            <p:spPr>
              <a:xfrm>
                <a:off x="3445707" y="735282"/>
                <a:ext cx="1710115" cy="36801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ctr" rotWithShape="0">
                  <a:schemeClr val="tx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題項</a:t>
                </a:r>
                <a:endParaRPr lang="zh-CN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8" name="圆角矩形 32">
                <a:extLst>
                  <a:ext uri="{FF2B5EF4-FFF2-40B4-BE49-F238E27FC236}">
                    <a16:creationId xmlns:a16="http://schemas.microsoft.com/office/drawing/2014/main" id="{46138E39-E0BB-4CE5-A4D3-2FEE4A95900A}"/>
                  </a:ext>
                </a:extLst>
              </p:cNvPr>
              <p:cNvSpPr/>
              <p:nvPr/>
            </p:nvSpPr>
            <p:spPr>
              <a:xfrm>
                <a:off x="5164489" y="735282"/>
                <a:ext cx="1710115" cy="36801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ctr" rotWithShape="0">
                  <a:schemeClr val="tx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內容</a:t>
                </a:r>
                <a:endParaRPr lang="zh-CN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7" name="圆角矩形 32">
                <a:extLst>
                  <a:ext uri="{FF2B5EF4-FFF2-40B4-BE49-F238E27FC236}">
                    <a16:creationId xmlns:a16="http://schemas.microsoft.com/office/drawing/2014/main" id="{2D22D222-1186-4874-9ABD-4DF47B8895FD}"/>
                  </a:ext>
                </a:extLst>
              </p:cNvPr>
              <p:cNvSpPr/>
              <p:nvPr/>
            </p:nvSpPr>
            <p:spPr>
              <a:xfrm>
                <a:off x="6884563" y="735281"/>
                <a:ext cx="1710115" cy="36801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ctr" rotWithShape="0">
                  <a:schemeClr val="tx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百分比</a:t>
                </a:r>
                <a:endParaRPr lang="zh-CN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10" name="圆角矩形 36">
                <a:extLst>
                  <a:ext uri="{FF2B5EF4-FFF2-40B4-BE49-F238E27FC236}">
                    <a16:creationId xmlns:a16="http://schemas.microsoft.com/office/drawing/2014/main" id="{621B6E3A-73EB-4845-81BB-3F3032EB0CD4}"/>
                  </a:ext>
                </a:extLst>
              </p:cNvPr>
              <p:cNvSpPr/>
              <p:nvPr/>
            </p:nvSpPr>
            <p:spPr>
              <a:xfrm>
                <a:off x="3445553" y="3476796"/>
                <a:ext cx="1719352" cy="1342691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教育程度</a:t>
                </a:r>
                <a:endParaRPr lang="en-US" altLang="zh-CN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11" name="圆角矩形 36">
                <a:extLst>
                  <a:ext uri="{FF2B5EF4-FFF2-40B4-BE49-F238E27FC236}">
                    <a16:creationId xmlns:a16="http://schemas.microsoft.com/office/drawing/2014/main" id="{A1FB4BD4-30D3-4E3E-BD99-05FC04E62256}"/>
                  </a:ext>
                </a:extLst>
              </p:cNvPr>
              <p:cNvSpPr/>
              <p:nvPr/>
            </p:nvSpPr>
            <p:spPr>
              <a:xfrm>
                <a:off x="3445553" y="1785620"/>
                <a:ext cx="1722775" cy="1683859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年齡</a:t>
                </a:r>
                <a:endParaRPr lang="en-US" altLang="zh-CN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12" name="圆角矩形 36">
                <a:extLst>
                  <a:ext uri="{FF2B5EF4-FFF2-40B4-BE49-F238E27FC236}">
                    <a16:creationId xmlns:a16="http://schemas.microsoft.com/office/drawing/2014/main" id="{4BFE36DA-E262-4EF0-A507-19B01D6A0EE9}"/>
                  </a:ext>
                </a:extLst>
              </p:cNvPr>
              <p:cNvSpPr/>
              <p:nvPr/>
            </p:nvSpPr>
            <p:spPr>
              <a:xfrm>
                <a:off x="3445553" y="1103297"/>
                <a:ext cx="1719352" cy="682324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性別</a:t>
                </a:r>
                <a:endParaRPr lang="en-US" altLang="zh-CN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13" name="圆角矩形 36">
                <a:extLst>
                  <a:ext uri="{FF2B5EF4-FFF2-40B4-BE49-F238E27FC236}">
                    <a16:creationId xmlns:a16="http://schemas.microsoft.com/office/drawing/2014/main" id="{DD455D2C-A480-4B17-AE30-929FD16E4A8E}"/>
                  </a:ext>
                </a:extLst>
              </p:cNvPr>
              <p:cNvSpPr/>
              <p:nvPr/>
            </p:nvSpPr>
            <p:spPr>
              <a:xfrm>
                <a:off x="5173002" y="1103296"/>
                <a:ext cx="1710115" cy="333847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男</a:t>
                </a:r>
                <a:endParaRPr lang="en-US" altLang="zh-CN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14" name="圆角矩形 36">
                <a:extLst>
                  <a:ext uri="{FF2B5EF4-FFF2-40B4-BE49-F238E27FC236}">
                    <a16:creationId xmlns:a16="http://schemas.microsoft.com/office/drawing/2014/main" id="{6A5F228D-7F17-40F9-980B-BA88DE15EBA9}"/>
                  </a:ext>
                </a:extLst>
              </p:cNvPr>
              <p:cNvSpPr/>
              <p:nvPr/>
            </p:nvSpPr>
            <p:spPr>
              <a:xfrm>
                <a:off x="5169098" y="1444460"/>
                <a:ext cx="1710115" cy="333842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女</a:t>
                </a:r>
                <a:endParaRPr lang="en-US" altLang="zh-CN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24" name="圆角矩形 36">
                <a:extLst>
                  <a:ext uri="{FF2B5EF4-FFF2-40B4-BE49-F238E27FC236}">
                    <a16:creationId xmlns:a16="http://schemas.microsoft.com/office/drawing/2014/main" id="{ED157143-07E0-4E99-9CF7-81E3AD95B407}"/>
                  </a:ext>
                </a:extLst>
              </p:cNvPr>
              <p:cNvSpPr/>
              <p:nvPr/>
            </p:nvSpPr>
            <p:spPr>
              <a:xfrm>
                <a:off x="5172786" y="1785620"/>
                <a:ext cx="1710115" cy="333847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18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歲以下</a:t>
                </a:r>
              </a:p>
            </p:txBody>
          </p:sp>
          <p:sp>
            <p:nvSpPr>
              <p:cNvPr id="25" name="圆角矩形 36">
                <a:extLst>
                  <a:ext uri="{FF2B5EF4-FFF2-40B4-BE49-F238E27FC236}">
                    <a16:creationId xmlns:a16="http://schemas.microsoft.com/office/drawing/2014/main" id="{B176B2DF-E7FF-4DCF-A171-7838805FD01E}"/>
                  </a:ext>
                </a:extLst>
              </p:cNvPr>
              <p:cNvSpPr/>
              <p:nvPr/>
            </p:nvSpPr>
            <p:spPr>
              <a:xfrm>
                <a:off x="5177259" y="2126784"/>
                <a:ext cx="1710115" cy="333842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19~25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歲</a:t>
                </a:r>
              </a:p>
            </p:txBody>
          </p:sp>
          <p:sp>
            <p:nvSpPr>
              <p:cNvPr id="28" name="圆角矩形 36">
                <a:extLst>
                  <a:ext uri="{FF2B5EF4-FFF2-40B4-BE49-F238E27FC236}">
                    <a16:creationId xmlns:a16="http://schemas.microsoft.com/office/drawing/2014/main" id="{8EA1C601-3BC5-4892-B5AC-F64D84751888}"/>
                  </a:ext>
                </a:extLst>
              </p:cNvPr>
              <p:cNvSpPr/>
              <p:nvPr/>
            </p:nvSpPr>
            <p:spPr>
              <a:xfrm>
                <a:off x="5173002" y="2453309"/>
                <a:ext cx="1710115" cy="333847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26~35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歲</a:t>
                </a:r>
              </a:p>
            </p:txBody>
          </p:sp>
          <p:sp>
            <p:nvSpPr>
              <p:cNvPr id="29" name="圆角矩形 36">
                <a:extLst>
                  <a:ext uri="{FF2B5EF4-FFF2-40B4-BE49-F238E27FC236}">
                    <a16:creationId xmlns:a16="http://schemas.microsoft.com/office/drawing/2014/main" id="{BB3DB94C-9447-419C-A099-2A06595A0EA9}"/>
                  </a:ext>
                </a:extLst>
              </p:cNvPr>
              <p:cNvSpPr/>
              <p:nvPr/>
            </p:nvSpPr>
            <p:spPr>
              <a:xfrm>
                <a:off x="5173002" y="2794473"/>
                <a:ext cx="1710115" cy="333842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36~45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歲</a:t>
                </a:r>
              </a:p>
            </p:txBody>
          </p:sp>
          <p:sp>
            <p:nvSpPr>
              <p:cNvPr id="30" name="圆角矩形 36">
                <a:extLst>
                  <a:ext uri="{FF2B5EF4-FFF2-40B4-BE49-F238E27FC236}">
                    <a16:creationId xmlns:a16="http://schemas.microsoft.com/office/drawing/2014/main" id="{1149DE6E-9ABB-4914-A831-9B433EE5F477}"/>
                  </a:ext>
                </a:extLst>
              </p:cNvPr>
              <p:cNvSpPr/>
              <p:nvPr/>
            </p:nvSpPr>
            <p:spPr>
              <a:xfrm>
                <a:off x="5172786" y="3135633"/>
                <a:ext cx="1710115" cy="333847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45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歲以上</a:t>
                </a:r>
              </a:p>
            </p:txBody>
          </p:sp>
          <p:sp>
            <p:nvSpPr>
              <p:cNvPr id="31" name="圆角矩形 36">
                <a:extLst>
                  <a:ext uri="{FF2B5EF4-FFF2-40B4-BE49-F238E27FC236}">
                    <a16:creationId xmlns:a16="http://schemas.microsoft.com/office/drawing/2014/main" id="{E5B58DC7-2716-4329-B0CA-413C1CCE9712}"/>
                  </a:ext>
                </a:extLst>
              </p:cNvPr>
              <p:cNvSpPr/>
              <p:nvPr/>
            </p:nvSpPr>
            <p:spPr>
              <a:xfrm>
                <a:off x="5168023" y="3476797"/>
                <a:ext cx="1710115" cy="333842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高中職以下</a:t>
                </a:r>
              </a:p>
            </p:txBody>
          </p:sp>
          <p:sp>
            <p:nvSpPr>
              <p:cNvPr id="32" name="圆角矩形 36">
                <a:extLst>
                  <a:ext uri="{FF2B5EF4-FFF2-40B4-BE49-F238E27FC236}">
                    <a16:creationId xmlns:a16="http://schemas.microsoft.com/office/drawing/2014/main" id="{ADFED61D-8CAF-472F-AB25-F1E9DFD3F9D8}"/>
                  </a:ext>
                </a:extLst>
              </p:cNvPr>
              <p:cNvSpPr/>
              <p:nvPr/>
            </p:nvSpPr>
            <p:spPr>
              <a:xfrm>
                <a:off x="5168023" y="3808084"/>
                <a:ext cx="1710115" cy="333842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高中職</a:t>
                </a:r>
              </a:p>
            </p:txBody>
          </p:sp>
          <p:sp>
            <p:nvSpPr>
              <p:cNvPr id="33" name="圆角矩形 36">
                <a:extLst>
                  <a:ext uri="{FF2B5EF4-FFF2-40B4-BE49-F238E27FC236}">
                    <a16:creationId xmlns:a16="http://schemas.microsoft.com/office/drawing/2014/main" id="{28CA86C9-E09C-4ECD-8433-0075B2644BCF}"/>
                  </a:ext>
                </a:extLst>
              </p:cNvPr>
              <p:cNvSpPr/>
              <p:nvPr/>
            </p:nvSpPr>
            <p:spPr>
              <a:xfrm>
                <a:off x="5172280" y="4149244"/>
                <a:ext cx="1710115" cy="333847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大專院校</a:t>
                </a:r>
              </a:p>
            </p:txBody>
          </p:sp>
          <p:sp>
            <p:nvSpPr>
              <p:cNvPr id="34" name="圆角矩形 36">
                <a:extLst>
                  <a:ext uri="{FF2B5EF4-FFF2-40B4-BE49-F238E27FC236}">
                    <a16:creationId xmlns:a16="http://schemas.microsoft.com/office/drawing/2014/main" id="{65C85066-DC6A-4442-9A78-F6F8BDD946AB}"/>
                  </a:ext>
                </a:extLst>
              </p:cNvPr>
              <p:cNvSpPr/>
              <p:nvPr/>
            </p:nvSpPr>
            <p:spPr>
              <a:xfrm>
                <a:off x="5172280" y="4490408"/>
                <a:ext cx="1710115" cy="333842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研究所</a:t>
                </a:r>
              </a:p>
            </p:txBody>
          </p:sp>
        </p:grpSp>
        <p:sp>
          <p:nvSpPr>
            <p:cNvPr id="40" name="圆角矩形 36">
              <a:extLst>
                <a:ext uri="{FF2B5EF4-FFF2-40B4-BE49-F238E27FC236}">
                  <a16:creationId xmlns:a16="http://schemas.microsoft.com/office/drawing/2014/main" id="{EADDDE24-8BE8-4F01-93C7-CC033FE89AC9}"/>
                </a:ext>
              </a:extLst>
            </p:cNvPr>
            <p:cNvSpPr/>
            <p:nvPr/>
          </p:nvSpPr>
          <p:spPr>
            <a:xfrm>
              <a:off x="6901019" y="1819754"/>
              <a:ext cx="1710115" cy="333847"/>
            </a:xfrm>
            <a:prstGeom prst="roundRect">
              <a:avLst/>
            </a:prstGeom>
            <a:solidFill>
              <a:srgbClr val="86BC42"/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20%</a:t>
              </a:r>
            </a:p>
          </p:txBody>
        </p:sp>
        <p:sp>
          <p:nvSpPr>
            <p:cNvPr id="41" name="圆角矩形 36">
              <a:extLst>
                <a:ext uri="{FF2B5EF4-FFF2-40B4-BE49-F238E27FC236}">
                  <a16:creationId xmlns:a16="http://schemas.microsoft.com/office/drawing/2014/main" id="{3F2506D5-31AF-4C4A-9585-24BD7DF47F97}"/>
                </a:ext>
              </a:extLst>
            </p:cNvPr>
            <p:cNvSpPr/>
            <p:nvPr/>
          </p:nvSpPr>
          <p:spPr>
            <a:xfrm>
              <a:off x="6901019" y="2160918"/>
              <a:ext cx="1710115" cy="333842"/>
            </a:xfrm>
            <a:prstGeom prst="roundRect">
              <a:avLst/>
            </a:prstGeom>
            <a:solidFill>
              <a:srgbClr val="86BC42"/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80%</a:t>
              </a:r>
            </a:p>
          </p:txBody>
        </p:sp>
        <p:sp>
          <p:nvSpPr>
            <p:cNvPr id="42" name="圆角矩形 36">
              <a:extLst>
                <a:ext uri="{FF2B5EF4-FFF2-40B4-BE49-F238E27FC236}">
                  <a16:creationId xmlns:a16="http://schemas.microsoft.com/office/drawing/2014/main" id="{AB00ACB6-97BB-4F86-BC87-13F5323DDDBB}"/>
                </a:ext>
              </a:extLst>
            </p:cNvPr>
            <p:cNvSpPr/>
            <p:nvPr/>
          </p:nvSpPr>
          <p:spPr>
            <a:xfrm>
              <a:off x="6896040" y="2502078"/>
              <a:ext cx="1710115" cy="333847"/>
            </a:xfrm>
            <a:prstGeom prst="roundRect">
              <a:avLst/>
            </a:prstGeom>
            <a:solidFill>
              <a:srgbClr val="86BC42"/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4%</a:t>
              </a:r>
            </a:p>
          </p:txBody>
        </p:sp>
        <p:sp>
          <p:nvSpPr>
            <p:cNvPr id="43" name="圆角矩形 36">
              <a:extLst>
                <a:ext uri="{FF2B5EF4-FFF2-40B4-BE49-F238E27FC236}">
                  <a16:creationId xmlns:a16="http://schemas.microsoft.com/office/drawing/2014/main" id="{31881125-8585-49C6-89E0-527AFB0A6965}"/>
                </a:ext>
              </a:extLst>
            </p:cNvPr>
            <p:cNvSpPr/>
            <p:nvPr/>
          </p:nvSpPr>
          <p:spPr>
            <a:xfrm>
              <a:off x="6896040" y="2843242"/>
              <a:ext cx="1710115" cy="333842"/>
            </a:xfrm>
            <a:prstGeom prst="roundRect">
              <a:avLst/>
            </a:prstGeom>
            <a:solidFill>
              <a:srgbClr val="86BC42"/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91%</a:t>
              </a:r>
            </a:p>
          </p:txBody>
        </p:sp>
        <p:sp>
          <p:nvSpPr>
            <p:cNvPr id="44" name="圆角矩形 36">
              <a:extLst>
                <a:ext uri="{FF2B5EF4-FFF2-40B4-BE49-F238E27FC236}">
                  <a16:creationId xmlns:a16="http://schemas.microsoft.com/office/drawing/2014/main" id="{C5BC66AC-5894-4906-90D8-1F33E46C56BB}"/>
                </a:ext>
              </a:extLst>
            </p:cNvPr>
            <p:cNvSpPr/>
            <p:nvPr/>
          </p:nvSpPr>
          <p:spPr>
            <a:xfrm>
              <a:off x="6901019" y="3169767"/>
              <a:ext cx="1710115" cy="333847"/>
            </a:xfrm>
            <a:prstGeom prst="roundRect">
              <a:avLst/>
            </a:prstGeom>
            <a:solidFill>
              <a:srgbClr val="86BC42"/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3%</a:t>
              </a:r>
            </a:p>
          </p:txBody>
        </p:sp>
        <p:sp>
          <p:nvSpPr>
            <p:cNvPr id="45" name="圆角矩形 36">
              <a:extLst>
                <a:ext uri="{FF2B5EF4-FFF2-40B4-BE49-F238E27FC236}">
                  <a16:creationId xmlns:a16="http://schemas.microsoft.com/office/drawing/2014/main" id="{815F2F19-CFFD-4C5C-8039-29A1DCD53DF6}"/>
                </a:ext>
              </a:extLst>
            </p:cNvPr>
            <p:cNvSpPr/>
            <p:nvPr/>
          </p:nvSpPr>
          <p:spPr>
            <a:xfrm>
              <a:off x="6901019" y="3510931"/>
              <a:ext cx="1710115" cy="333842"/>
            </a:xfrm>
            <a:prstGeom prst="roundRect">
              <a:avLst/>
            </a:prstGeom>
            <a:solidFill>
              <a:srgbClr val="86BC42"/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1%</a:t>
              </a:r>
            </a:p>
          </p:txBody>
        </p:sp>
        <p:sp>
          <p:nvSpPr>
            <p:cNvPr id="46" name="圆角矩形 36">
              <a:extLst>
                <a:ext uri="{FF2B5EF4-FFF2-40B4-BE49-F238E27FC236}">
                  <a16:creationId xmlns:a16="http://schemas.microsoft.com/office/drawing/2014/main" id="{D57B8A6B-D138-41D0-8B7C-55AF15DCA1BD}"/>
                </a:ext>
              </a:extLst>
            </p:cNvPr>
            <p:cNvSpPr/>
            <p:nvPr/>
          </p:nvSpPr>
          <p:spPr>
            <a:xfrm>
              <a:off x="6896040" y="3852091"/>
              <a:ext cx="1710115" cy="333847"/>
            </a:xfrm>
            <a:prstGeom prst="roundRect">
              <a:avLst/>
            </a:prstGeom>
            <a:solidFill>
              <a:srgbClr val="86BC42"/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1%</a:t>
              </a:r>
            </a:p>
          </p:txBody>
        </p:sp>
        <p:sp>
          <p:nvSpPr>
            <p:cNvPr id="47" name="圆角矩形 36">
              <a:extLst>
                <a:ext uri="{FF2B5EF4-FFF2-40B4-BE49-F238E27FC236}">
                  <a16:creationId xmlns:a16="http://schemas.microsoft.com/office/drawing/2014/main" id="{A21A07A5-F671-4801-B41E-213980794D15}"/>
                </a:ext>
              </a:extLst>
            </p:cNvPr>
            <p:cNvSpPr/>
            <p:nvPr/>
          </p:nvSpPr>
          <p:spPr>
            <a:xfrm>
              <a:off x="6896040" y="4193255"/>
              <a:ext cx="1710115" cy="333842"/>
            </a:xfrm>
            <a:prstGeom prst="roundRect">
              <a:avLst/>
            </a:prstGeom>
            <a:solidFill>
              <a:srgbClr val="86BC42"/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1%</a:t>
              </a:r>
            </a:p>
          </p:txBody>
        </p:sp>
        <p:sp>
          <p:nvSpPr>
            <p:cNvPr id="48" name="圆角矩形 36">
              <a:extLst>
                <a:ext uri="{FF2B5EF4-FFF2-40B4-BE49-F238E27FC236}">
                  <a16:creationId xmlns:a16="http://schemas.microsoft.com/office/drawing/2014/main" id="{EF66DE6E-4222-4BFE-A031-B81B45DDF27F}"/>
                </a:ext>
              </a:extLst>
            </p:cNvPr>
            <p:cNvSpPr/>
            <p:nvPr/>
          </p:nvSpPr>
          <p:spPr>
            <a:xfrm>
              <a:off x="6896040" y="4524542"/>
              <a:ext cx="1710115" cy="333842"/>
            </a:xfrm>
            <a:prstGeom prst="roundRect">
              <a:avLst/>
            </a:prstGeom>
            <a:solidFill>
              <a:srgbClr val="86BC42"/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10%</a:t>
              </a:r>
            </a:p>
          </p:txBody>
        </p:sp>
        <p:sp>
          <p:nvSpPr>
            <p:cNvPr id="49" name="圆角矩形 36">
              <a:extLst>
                <a:ext uri="{FF2B5EF4-FFF2-40B4-BE49-F238E27FC236}">
                  <a16:creationId xmlns:a16="http://schemas.microsoft.com/office/drawing/2014/main" id="{A655C8A6-ADB7-4016-A1C2-AFD05C3CEAE4}"/>
                </a:ext>
              </a:extLst>
            </p:cNvPr>
            <p:cNvSpPr/>
            <p:nvPr/>
          </p:nvSpPr>
          <p:spPr>
            <a:xfrm>
              <a:off x="6900297" y="4865702"/>
              <a:ext cx="1710115" cy="333847"/>
            </a:xfrm>
            <a:prstGeom prst="roundRect">
              <a:avLst/>
            </a:prstGeom>
            <a:solidFill>
              <a:srgbClr val="86BC42"/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87%</a:t>
              </a:r>
            </a:p>
          </p:txBody>
        </p:sp>
        <p:sp>
          <p:nvSpPr>
            <p:cNvPr id="50" name="圆角矩形 36">
              <a:extLst>
                <a:ext uri="{FF2B5EF4-FFF2-40B4-BE49-F238E27FC236}">
                  <a16:creationId xmlns:a16="http://schemas.microsoft.com/office/drawing/2014/main" id="{17527C33-8CF5-4008-823A-0B31BBD1D0ED}"/>
                </a:ext>
              </a:extLst>
            </p:cNvPr>
            <p:cNvSpPr/>
            <p:nvPr/>
          </p:nvSpPr>
          <p:spPr>
            <a:xfrm>
              <a:off x="6900297" y="5206866"/>
              <a:ext cx="1710115" cy="333842"/>
            </a:xfrm>
            <a:prstGeom prst="roundRect">
              <a:avLst/>
            </a:prstGeom>
            <a:solidFill>
              <a:srgbClr val="86BC42"/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9929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>
            <a:extLst>
              <a:ext uri="{FF2B5EF4-FFF2-40B4-BE49-F238E27FC236}">
                <a16:creationId xmlns:a16="http://schemas.microsoft.com/office/drawing/2014/main" id="{C29B9970-D133-40BF-B132-6A95F9469FBB}"/>
              </a:ext>
            </a:extLst>
          </p:cNvPr>
          <p:cNvGrpSpPr/>
          <p:nvPr/>
        </p:nvGrpSpPr>
        <p:grpSpPr>
          <a:xfrm>
            <a:off x="992760" y="893650"/>
            <a:ext cx="3573385" cy="1007620"/>
            <a:chOff x="992760" y="893650"/>
            <a:chExt cx="3573385" cy="1007620"/>
          </a:xfrm>
        </p:grpSpPr>
        <p:grpSp>
          <p:nvGrpSpPr>
            <p:cNvPr id="3" name="组合 20">
              <a:extLst>
                <a:ext uri="{FF2B5EF4-FFF2-40B4-BE49-F238E27FC236}">
                  <a16:creationId xmlns:a16="http://schemas.microsoft.com/office/drawing/2014/main" id="{F481219C-4F0E-4129-8E6F-5758C6E3B11C}"/>
                </a:ext>
              </a:extLst>
            </p:cNvPr>
            <p:cNvGrpSpPr/>
            <p:nvPr/>
          </p:nvGrpSpPr>
          <p:grpSpPr>
            <a:xfrm>
              <a:off x="992760" y="893650"/>
              <a:ext cx="3573385" cy="1007620"/>
              <a:chOff x="455523" y="2245380"/>
              <a:chExt cx="3573385" cy="1007620"/>
            </a:xfrm>
          </p:grpSpPr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9BBBCB15-16DE-42B3-8A89-FA69B7B0E7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523" y="2245380"/>
                <a:ext cx="3033470" cy="747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TW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研究結果</a:t>
                </a:r>
                <a:endParaRPr lang="id-ID" b="1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1FA613A-5701-4142-8937-7D8416F1A6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82" y="2673785"/>
                <a:ext cx="3563426" cy="579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Results</a:t>
                </a:r>
                <a:endParaRPr lang="id-ID" sz="1400" b="1" dirty="0">
                  <a:solidFill>
                    <a:srgbClr val="343434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4" name="直接连接符 23">
              <a:extLst>
                <a:ext uri="{FF2B5EF4-FFF2-40B4-BE49-F238E27FC236}">
                  <a16:creationId xmlns:a16="http://schemas.microsoft.com/office/drawing/2014/main" id="{C527FF94-D62F-416C-80F4-618BD26D4F75}"/>
                </a:ext>
              </a:extLst>
            </p:cNvPr>
            <p:cNvCxnSpPr/>
            <p:nvPr/>
          </p:nvCxnSpPr>
          <p:spPr>
            <a:xfrm>
              <a:off x="1108845" y="1743793"/>
              <a:ext cx="5302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图片 48">
            <a:extLst>
              <a:ext uri="{FF2B5EF4-FFF2-40B4-BE49-F238E27FC236}">
                <a16:creationId xmlns:a16="http://schemas.microsoft.com/office/drawing/2014/main" id="{B7099F8E-71B0-486E-BA51-09836A2C84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8"/>
          <a:stretch/>
        </p:blipFill>
        <p:spPr>
          <a:xfrm>
            <a:off x="9378094" y="3915573"/>
            <a:ext cx="2733961" cy="2942427"/>
          </a:xfrm>
          <a:prstGeom prst="rect">
            <a:avLst/>
          </a:prstGeom>
        </p:spPr>
      </p:pic>
      <p:grpSp>
        <p:nvGrpSpPr>
          <p:cNvPr id="63" name="群組 62">
            <a:extLst>
              <a:ext uri="{FF2B5EF4-FFF2-40B4-BE49-F238E27FC236}">
                <a16:creationId xmlns:a16="http://schemas.microsoft.com/office/drawing/2014/main" id="{EFE65936-C176-4BA6-B671-971928BA6CF6}"/>
              </a:ext>
            </a:extLst>
          </p:cNvPr>
          <p:cNvGrpSpPr/>
          <p:nvPr/>
        </p:nvGrpSpPr>
        <p:grpSpPr>
          <a:xfrm>
            <a:off x="2784432" y="1692339"/>
            <a:ext cx="5988736" cy="3843606"/>
            <a:chOff x="3472787" y="1489538"/>
            <a:chExt cx="5454030" cy="3421868"/>
          </a:xfrm>
        </p:grpSpPr>
        <p:sp>
          <p:nvSpPr>
            <p:cNvPr id="59" name="圆角矩形 32">
              <a:extLst>
                <a:ext uri="{FF2B5EF4-FFF2-40B4-BE49-F238E27FC236}">
                  <a16:creationId xmlns:a16="http://schemas.microsoft.com/office/drawing/2014/main" id="{034E8CF3-3E69-4F7E-9109-4B0135F443DF}"/>
                </a:ext>
              </a:extLst>
            </p:cNvPr>
            <p:cNvSpPr/>
            <p:nvPr/>
          </p:nvSpPr>
          <p:spPr>
            <a:xfrm>
              <a:off x="3478259" y="3359426"/>
              <a:ext cx="1676488" cy="155198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每年消費在服飾</a:t>
              </a:r>
              <a:endParaRPr lang="en-US" altLang="zh-TW" sz="1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  <a:sym typeface="+mn-lt"/>
              </a:endParaRPr>
            </a:p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多少次數</a:t>
              </a:r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1DA0579A-487D-41FC-A3C9-68307CA9F197}"/>
                </a:ext>
              </a:extLst>
            </p:cNvPr>
            <p:cNvGrpSpPr/>
            <p:nvPr/>
          </p:nvGrpSpPr>
          <p:grpSpPr>
            <a:xfrm>
              <a:off x="3472787" y="1489538"/>
              <a:ext cx="5454030" cy="3421868"/>
              <a:chOff x="3472787" y="1489538"/>
              <a:chExt cx="5454030" cy="3421868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72970D4B-82A9-4D43-9606-AA14F9FB0B73}"/>
                  </a:ext>
                </a:extLst>
              </p:cNvPr>
              <p:cNvGrpSpPr/>
              <p:nvPr/>
            </p:nvGrpSpPr>
            <p:grpSpPr>
              <a:xfrm>
                <a:off x="3472787" y="1489538"/>
                <a:ext cx="5454030" cy="3049526"/>
                <a:chOff x="3648409" y="1451739"/>
                <a:chExt cx="4962725" cy="2734199"/>
              </a:xfrm>
            </p:grpSpPr>
            <p:grpSp>
              <p:nvGrpSpPr>
                <p:cNvPr id="35" name="群組 34">
                  <a:extLst>
                    <a:ext uri="{FF2B5EF4-FFF2-40B4-BE49-F238E27FC236}">
                      <a16:creationId xmlns:a16="http://schemas.microsoft.com/office/drawing/2014/main" id="{6ACCB0E9-4B91-453F-AE22-10A960C3AE41}"/>
                    </a:ext>
                  </a:extLst>
                </p:cNvPr>
                <p:cNvGrpSpPr/>
                <p:nvPr/>
              </p:nvGrpSpPr>
              <p:grpSpPr>
                <a:xfrm>
                  <a:off x="3648409" y="1451739"/>
                  <a:ext cx="4951401" cy="2734199"/>
                  <a:chOff x="3643277" y="735281"/>
                  <a:chExt cx="4951401" cy="2734199"/>
                </a:xfrm>
              </p:grpSpPr>
              <p:sp>
                <p:nvSpPr>
                  <p:cNvPr id="9" name="圆角矩形 32">
                    <a:extLst>
                      <a:ext uri="{FF2B5EF4-FFF2-40B4-BE49-F238E27FC236}">
                        <a16:creationId xmlns:a16="http://schemas.microsoft.com/office/drawing/2014/main" id="{DE40161E-D274-443C-BAA5-6E3880C15F2D}"/>
                      </a:ext>
                    </a:extLst>
                  </p:cNvPr>
                  <p:cNvSpPr/>
                  <p:nvPr/>
                </p:nvSpPr>
                <p:spPr>
                  <a:xfrm>
                    <a:off x="3643277" y="1103296"/>
                    <a:ext cx="1529003" cy="130738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bg1"/>
                    </a:solidFill>
                  </a:ln>
                  <a:effectLst>
                    <a:outerShdw blurRad="520700" dist="279400" dir="2700000" algn="ctr" rotWithShape="0">
                      <a:schemeClr val="tx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每月平均購買</a:t>
                    </a:r>
                    <a:endParaRPr lang="en-US" altLang="zh-TW" sz="16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endParaRPr>
                  </a:p>
                  <a:p>
                    <a:pPr algn="ctr"/>
                    <a:r>
                      <a:rPr lang="zh-TW" altLang="en-US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服飾金額</a:t>
                    </a:r>
                  </a:p>
                </p:txBody>
              </p:sp>
              <p:sp>
                <p:nvSpPr>
                  <p:cNvPr id="8" name="圆角矩形 32">
                    <a:extLst>
                      <a:ext uri="{FF2B5EF4-FFF2-40B4-BE49-F238E27FC236}">
                        <a16:creationId xmlns:a16="http://schemas.microsoft.com/office/drawing/2014/main" id="{46138E39-E0BB-4CE5-A4D3-2FEE4A95900A}"/>
                      </a:ext>
                    </a:extLst>
                  </p:cNvPr>
                  <p:cNvSpPr/>
                  <p:nvPr/>
                </p:nvSpPr>
                <p:spPr>
                  <a:xfrm>
                    <a:off x="5164489" y="735282"/>
                    <a:ext cx="1710115" cy="368015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bg1"/>
                    </a:solidFill>
                  </a:ln>
                  <a:effectLst>
                    <a:outerShdw blurRad="520700" dist="279400" dir="2700000" algn="ctr" rotWithShape="0">
                      <a:schemeClr val="tx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dist"/>
                    <a:r>
                      <a:rPr lang="zh-TW" altLang="en-US" sz="14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內容</a:t>
                    </a:r>
                  </a:p>
                </p:txBody>
              </p:sp>
              <p:sp>
                <p:nvSpPr>
                  <p:cNvPr id="7" name="圆角矩形 32">
                    <a:extLst>
                      <a:ext uri="{FF2B5EF4-FFF2-40B4-BE49-F238E27FC236}">
                        <a16:creationId xmlns:a16="http://schemas.microsoft.com/office/drawing/2014/main" id="{2D22D222-1186-4874-9ABD-4DF47B8895FD}"/>
                      </a:ext>
                    </a:extLst>
                  </p:cNvPr>
                  <p:cNvSpPr/>
                  <p:nvPr/>
                </p:nvSpPr>
                <p:spPr>
                  <a:xfrm>
                    <a:off x="6884563" y="735281"/>
                    <a:ext cx="1710115" cy="368015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bg1"/>
                    </a:solidFill>
                  </a:ln>
                  <a:effectLst>
                    <a:outerShdw blurRad="520700" dist="279400" dir="2700000" algn="ctr" rotWithShape="0">
                      <a:schemeClr val="tx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dist"/>
                    <a:r>
                      <a:rPr lang="zh-TW" altLang="en-US" sz="14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百分比</a:t>
                    </a:r>
                    <a:endParaRPr lang="zh-CN" altLang="en-US" sz="14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" name="圆角矩形 36">
                    <a:extLst>
                      <a:ext uri="{FF2B5EF4-FFF2-40B4-BE49-F238E27FC236}">
                        <a16:creationId xmlns:a16="http://schemas.microsoft.com/office/drawing/2014/main" id="{DD455D2C-A480-4B17-AE30-929FD16E4A8E}"/>
                      </a:ext>
                    </a:extLst>
                  </p:cNvPr>
                  <p:cNvSpPr/>
                  <p:nvPr/>
                </p:nvSpPr>
                <p:spPr>
                  <a:xfrm>
                    <a:off x="5173002" y="1103296"/>
                    <a:ext cx="1710115" cy="333847"/>
                  </a:xfrm>
                  <a:prstGeom prst="roundRect">
                    <a:avLst/>
                  </a:prstGeom>
                  <a:solidFill>
                    <a:srgbClr val="343434"/>
                  </a:solidFill>
                  <a:ln w="12700">
                    <a:solidFill>
                      <a:schemeClr val="bg1"/>
                    </a:solidFill>
                  </a:ln>
                  <a:effectLst>
                    <a:outerShdw blurRad="520700" dist="279400" dir="2700000" algn="t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1000</a:t>
                    </a:r>
                    <a:r>
                      <a:rPr lang="zh-TW" altLang="en-US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元以下</a:t>
                    </a:r>
                  </a:p>
                </p:txBody>
              </p:sp>
              <p:sp>
                <p:nvSpPr>
                  <p:cNvPr id="14" name="圆角矩形 36">
                    <a:extLst>
                      <a:ext uri="{FF2B5EF4-FFF2-40B4-BE49-F238E27FC236}">
                        <a16:creationId xmlns:a16="http://schemas.microsoft.com/office/drawing/2014/main" id="{6A5F228D-7F17-40F9-980B-BA88DE15EBA9}"/>
                      </a:ext>
                    </a:extLst>
                  </p:cNvPr>
                  <p:cNvSpPr/>
                  <p:nvPr/>
                </p:nvSpPr>
                <p:spPr>
                  <a:xfrm>
                    <a:off x="5177765" y="1444460"/>
                    <a:ext cx="1710115" cy="333842"/>
                  </a:xfrm>
                  <a:prstGeom prst="roundRect">
                    <a:avLst/>
                  </a:prstGeom>
                  <a:solidFill>
                    <a:srgbClr val="343434"/>
                  </a:solidFill>
                  <a:ln w="12700">
                    <a:solidFill>
                      <a:schemeClr val="bg1"/>
                    </a:solidFill>
                  </a:ln>
                  <a:effectLst>
                    <a:outerShdw blurRad="520700" dist="279400" dir="2700000" algn="t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1000~3000</a:t>
                    </a:r>
                    <a:r>
                      <a:rPr lang="zh-TW" altLang="en-US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元</a:t>
                    </a:r>
                  </a:p>
                </p:txBody>
              </p:sp>
              <p:sp>
                <p:nvSpPr>
                  <p:cNvPr id="24" name="圆角矩形 36">
                    <a:extLst>
                      <a:ext uri="{FF2B5EF4-FFF2-40B4-BE49-F238E27FC236}">
                        <a16:creationId xmlns:a16="http://schemas.microsoft.com/office/drawing/2014/main" id="{ED157143-07E0-4E99-9CF7-81E3AD95B407}"/>
                      </a:ext>
                    </a:extLst>
                  </p:cNvPr>
                  <p:cNvSpPr/>
                  <p:nvPr/>
                </p:nvSpPr>
                <p:spPr>
                  <a:xfrm>
                    <a:off x="5172786" y="1785620"/>
                    <a:ext cx="1710115" cy="333847"/>
                  </a:xfrm>
                  <a:prstGeom prst="roundRect">
                    <a:avLst/>
                  </a:prstGeom>
                  <a:solidFill>
                    <a:srgbClr val="343434"/>
                  </a:solidFill>
                  <a:ln w="12700">
                    <a:solidFill>
                      <a:schemeClr val="bg1"/>
                    </a:solidFill>
                  </a:ln>
                  <a:effectLst>
                    <a:outerShdw blurRad="520700" dist="279400" dir="2700000" algn="t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3000~5000</a:t>
                    </a:r>
                    <a:r>
                      <a:rPr lang="zh-TW" altLang="en-US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元</a:t>
                    </a:r>
                  </a:p>
                </p:txBody>
              </p:sp>
              <p:sp>
                <p:nvSpPr>
                  <p:cNvPr id="25" name="圆角矩形 36">
                    <a:extLst>
                      <a:ext uri="{FF2B5EF4-FFF2-40B4-BE49-F238E27FC236}">
                        <a16:creationId xmlns:a16="http://schemas.microsoft.com/office/drawing/2014/main" id="{B176B2DF-E7FF-4DCF-A171-7838805FD01E}"/>
                      </a:ext>
                    </a:extLst>
                  </p:cNvPr>
                  <p:cNvSpPr/>
                  <p:nvPr/>
                </p:nvSpPr>
                <p:spPr>
                  <a:xfrm>
                    <a:off x="5177259" y="2126784"/>
                    <a:ext cx="1710115" cy="333842"/>
                  </a:xfrm>
                  <a:prstGeom prst="roundRect">
                    <a:avLst/>
                  </a:prstGeom>
                  <a:solidFill>
                    <a:srgbClr val="343434"/>
                  </a:solidFill>
                  <a:ln w="12700">
                    <a:solidFill>
                      <a:schemeClr val="bg1"/>
                    </a:solidFill>
                  </a:ln>
                  <a:effectLst>
                    <a:outerShdw blurRad="520700" dist="279400" dir="2700000" algn="t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5000</a:t>
                    </a:r>
                    <a:r>
                      <a:rPr lang="zh-TW" altLang="en-US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元以上</a:t>
                    </a:r>
                  </a:p>
                </p:txBody>
              </p:sp>
              <p:sp>
                <p:nvSpPr>
                  <p:cNvPr id="28" name="圆角矩形 36">
                    <a:extLst>
                      <a:ext uri="{FF2B5EF4-FFF2-40B4-BE49-F238E27FC236}">
                        <a16:creationId xmlns:a16="http://schemas.microsoft.com/office/drawing/2014/main" id="{8EA1C601-3BC5-4892-B5AC-F64D84751888}"/>
                      </a:ext>
                    </a:extLst>
                  </p:cNvPr>
                  <p:cNvSpPr/>
                  <p:nvPr/>
                </p:nvSpPr>
                <p:spPr>
                  <a:xfrm>
                    <a:off x="5173002" y="2453309"/>
                    <a:ext cx="1710115" cy="333847"/>
                  </a:xfrm>
                  <a:prstGeom prst="roundRect">
                    <a:avLst/>
                  </a:prstGeom>
                  <a:solidFill>
                    <a:srgbClr val="343434"/>
                  </a:solidFill>
                  <a:ln w="12700">
                    <a:solidFill>
                      <a:schemeClr val="bg1"/>
                    </a:solidFill>
                  </a:ln>
                  <a:effectLst>
                    <a:outerShdw blurRad="520700" dist="279400" dir="2700000" algn="t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1~3</a:t>
                    </a:r>
                    <a:r>
                      <a:rPr lang="zh-TW" altLang="en-US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次</a:t>
                    </a:r>
                  </a:p>
                </p:txBody>
              </p:sp>
              <p:sp>
                <p:nvSpPr>
                  <p:cNvPr id="29" name="圆角矩形 36">
                    <a:extLst>
                      <a:ext uri="{FF2B5EF4-FFF2-40B4-BE49-F238E27FC236}">
                        <a16:creationId xmlns:a16="http://schemas.microsoft.com/office/drawing/2014/main" id="{BB3DB94C-9447-419C-A099-2A06595A0EA9}"/>
                      </a:ext>
                    </a:extLst>
                  </p:cNvPr>
                  <p:cNvSpPr/>
                  <p:nvPr/>
                </p:nvSpPr>
                <p:spPr>
                  <a:xfrm>
                    <a:off x="5173002" y="2794473"/>
                    <a:ext cx="1710115" cy="333842"/>
                  </a:xfrm>
                  <a:prstGeom prst="roundRect">
                    <a:avLst/>
                  </a:prstGeom>
                  <a:solidFill>
                    <a:srgbClr val="343434"/>
                  </a:solidFill>
                  <a:ln w="12700">
                    <a:solidFill>
                      <a:schemeClr val="bg1"/>
                    </a:solidFill>
                  </a:ln>
                  <a:effectLst>
                    <a:outerShdw blurRad="520700" dist="279400" dir="2700000" algn="t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4~6</a:t>
                    </a:r>
                    <a:r>
                      <a:rPr lang="zh-TW" altLang="en-US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次</a:t>
                    </a:r>
                  </a:p>
                </p:txBody>
              </p:sp>
              <p:sp>
                <p:nvSpPr>
                  <p:cNvPr id="30" name="圆角矩形 36">
                    <a:extLst>
                      <a:ext uri="{FF2B5EF4-FFF2-40B4-BE49-F238E27FC236}">
                        <a16:creationId xmlns:a16="http://schemas.microsoft.com/office/drawing/2014/main" id="{1149DE6E-9ABB-4914-A831-9B433EE5F477}"/>
                      </a:ext>
                    </a:extLst>
                  </p:cNvPr>
                  <p:cNvSpPr/>
                  <p:nvPr/>
                </p:nvSpPr>
                <p:spPr>
                  <a:xfrm>
                    <a:off x="5172786" y="3135633"/>
                    <a:ext cx="1710115" cy="333847"/>
                  </a:xfrm>
                  <a:prstGeom prst="roundRect">
                    <a:avLst/>
                  </a:prstGeom>
                  <a:solidFill>
                    <a:srgbClr val="343434"/>
                  </a:solidFill>
                  <a:ln w="12700">
                    <a:solidFill>
                      <a:schemeClr val="bg1"/>
                    </a:solidFill>
                  </a:ln>
                  <a:effectLst>
                    <a:outerShdw blurRad="520700" dist="279400" dir="2700000" algn="t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7~9</a:t>
                    </a:r>
                    <a:r>
                      <a:rPr lang="zh-TW" altLang="en-US" sz="1600" b="1" dirty="0">
                        <a:solidFill>
                          <a:schemeClr val="bg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  <a:cs typeface="+mn-ea"/>
                        <a:sym typeface="+mn-lt"/>
                      </a:rPr>
                      <a:t>次</a:t>
                    </a:r>
                  </a:p>
                </p:txBody>
              </p:sp>
            </p:grpSp>
            <p:sp>
              <p:nvSpPr>
                <p:cNvPr id="40" name="圆角矩形 36">
                  <a:extLst>
                    <a:ext uri="{FF2B5EF4-FFF2-40B4-BE49-F238E27FC236}">
                      <a16:creationId xmlns:a16="http://schemas.microsoft.com/office/drawing/2014/main" id="{EADDDE24-8BE8-4F01-93C7-CC033FE89AC9}"/>
                    </a:ext>
                  </a:extLst>
                </p:cNvPr>
                <p:cNvSpPr/>
                <p:nvPr/>
              </p:nvSpPr>
              <p:spPr>
                <a:xfrm>
                  <a:off x="6901019" y="1819754"/>
                  <a:ext cx="1710115" cy="333847"/>
                </a:xfrm>
                <a:prstGeom prst="roundRect">
                  <a:avLst/>
                </a:prstGeom>
                <a:solidFill>
                  <a:srgbClr val="86BC42"/>
                </a:solidFill>
                <a:ln w="12700">
                  <a:solidFill>
                    <a:schemeClr val="bg1"/>
                  </a:solidFill>
                </a:ln>
                <a:effectLst>
                  <a:outerShdw blurRad="520700" dist="2794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40%</a:t>
                  </a:r>
                </a:p>
              </p:txBody>
            </p:sp>
            <p:sp>
              <p:nvSpPr>
                <p:cNvPr id="41" name="圆角矩形 36">
                  <a:extLst>
                    <a:ext uri="{FF2B5EF4-FFF2-40B4-BE49-F238E27FC236}">
                      <a16:creationId xmlns:a16="http://schemas.microsoft.com/office/drawing/2014/main" id="{3F2506D5-31AF-4C4A-9585-24BD7DF47F97}"/>
                    </a:ext>
                  </a:extLst>
                </p:cNvPr>
                <p:cNvSpPr/>
                <p:nvPr/>
              </p:nvSpPr>
              <p:spPr>
                <a:xfrm>
                  <a:off x="6901019" y="2160918"/>
                  <a:ext cx="1710115" cy="333842"/>
                </a:xfrm>
                <a:prstGeom prst="roundRect">
                  <a:avLst/>
                </a:prstGeom>
                <a:solidFill>
                  <a:srgbClr val="86BC42"/>
                </a:solidFill>
                <a:ln w="12700">
                  <a:solidFill>
                    <a:schemeClr val="bg1"/>
                  </a:solidFill>
                </a:ln>
                <a:effectLst>
                  <a:outerShdw blurRad="520700" dist="2794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47%</a:t>
                  </a:r>
                </a:p>
              </p:txBody>
            </p:sp>
            <p:sp>
              <p:nvSpPr>
                <p:cNvPr id="42" name="圆角矩形 36">
                  <a:extLst>
                    <a:ext uri="{FF2B5EF4-FFF2-40B4-BE49-F238E27FC236}">
                      <a16:creationId xmlns:a16="http://schemas.microsoft.com/office/drawing/2014/main" id="{AB00ACB6-97BB-4F86-BC87-13F5323DDDBB}"/>
                    </a:ext>
                  </a:extLst>
                </p:cNvPr>
                <p:cNvSpPr/>
                <p:nvPr/>
              </p:nvSpPr>
              <p:spPr>
                <a:xfrm>
                  <a:off x="6896040" y="2502078"/>
                  <a:ext cx="1710115" cy="333847"/>
                </a:xfrm>
                <a:prstGeom prst="roundRect">
                  <a:avLst/>
                </a:prstGeom>
                <a:solidFill>
                  <a:srgbClr val="86BC42"/>
                </a:solidFill>
                <a:ln w="12700">
                  <a:solidFill>
                    <a:schemeClr val="bg1"/>
                  </a:solidFill>
                </a:ln>
                <a:effectLst>
                  <a:outerShdw blurRad="520700" dist="2794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10%</a:t>
                  </a:r>
                </a:p>
              </p:txBody>
            </p:sp>
            <p:sp>
              <p:nvSpPr>
                <p:cNvPr id="43" name="圆角矩形 36">
                  <a:extLst>
                    <a:ext uri="{FF2B5EF4-FFF2-40B4-BE49-F238E27FC236}">
                      <a16:creationId xmlns:a16="http://schemas.microsoft.com/office/drawing/2014/main" id="{31881125-8585-49C6-89E0-527AFB0A6965}"/>
                    </a:ext>
                  </a:extLst>
                </p:cNvPr>
                <p:cNvSpPr/>
                <p:nvPr/>
              </p:nvSpPr>
              <p:spPr>
                <a:xfrm>
                  <a:off x="6896040" y="2843242"/>
                  <a:ext cx="1710115" cy="333842"/>
                </a:xfrm>
                <a:prstGeom prst="roundRect">
                  <a:avLst/>
                </a:prstGeom>
                <a:solidFill>
                  <a:srgbClr val="86BC42"/>
                </a:solidFill>
                <a:ln w="12700">
                  <a:solidFill>
                    <a:schemeClr val="bg1"/>
                  </a:solidFill>
                </a:ln>
                <a:effectLst>
                  <a:outerShdw blurRad="520700" dist="2794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3%</a:t>
                  </a:r>
                </a:p>
              </p:txBody>
            </p:sp>
            <p:sp>
              <p:nvSpPr>
                <p:cNvPr id="44" name="圆角矩形 36">
                  <a:extLst>
                    <a:ext uri="{FF2B5EF4-FFF2-40B4-BE49-F238E27FC236}">
                      <a16:creationId xmlns:a16="http://schemas.microsoft.com/office/drawing/2014/main" id="{C5BC66AC-5894-4906-90D8-1F33E46C56BB}"/>
                    </a:ext>
                  </a:extLst>
                </p:cNvPr>
                <p:cNvSpPr/>
                <p:nvPr/>
              </p:nvSpPr>
              <p:spPr>
                <a:xfrm>
                  <a:off x="6901019" y="3169767"/>
                  <a:ext cx="1710115" cy="333847"/>
                </a:xfrm>
                <a:prstGeom prst="roundRect">
                  <a:avLst/>
                </a:prstGeom>
                <a:solidFill>
                  <a:srgbClr val="86BC42"/>
                </a:solidFill>
                <a:ln w="12700">
                  <a:solidFill>
                    <a:schemeClr val="bg1"/>
                  </a:solidFill>
                </a:ln>
                <a:effectLst>
                  <a:outerShdw blurRad="520700" dist="2794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26%</a:t>
                  </a:r>
                </a:p>
              </p:txBody>
            </p:sp>
            <p:sp>
              <p:nvSpPr>
                <p:cNvPr id="45" name="圆角矩形 36">
                  <a:extLst>
                    <a:ext uri="{FF2B5EF4-FFF2-40B4-BE49-F238E27FC236}">
                      <a16:creationId xmlns:a16="http://schemas.microsoft.com/office/drawing/2014/main" id="{815F2F19-CFFD-4C5C-8039-29A1DCD53DF6}"/>
                    </a:ext>
                  </a:extLst>
                </p:cNvPr>
                <p:cNvSpPr/>
                <p:nvPr/>
              </p:nvSpPr>
              <p:spPr>
                <a:xfrm>
                  <a:off x="6901019" y="3510931"/>
                  <a:ext cx="1710115" cy="333842"/>
                </a:xfrm>
                <a:prstGeom prst="roundRect">
                  <a:avLst/>
                </a:prstGeom>
                <a:solidFill>
                  <a:srgbClr val="86BC42"/>
                </a:solidFill>
                <a:ln w="12700">
                  <a:solidFill>
                    <a:schemeClr val="bg1"/>
                  </a:solidFill>
                </a:ln>
                <a:effectLst>
                  <a:outerShdw blurRad="520700" dist="2794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30%</a:t>
                  </a:r>
                </a:p>
              </p:txBody>
            </p:sp>
            <p:sp>
              <p:nvSpPr>
                <p:cNvPr id="46" name="圆角矩形 36">
                  <a:extLst>
                    <a:ext uri="{FF2B5EF4-FFF2-40B4-BE49-F238E27FC236}">
                      <a16:creationId xmlns:a16="http://schemas.microsoft.com/office/drawing/2014/main" id="{D57B8A6B-D138-41D0-8B7C-55AF15DCA1BD}"/>
                    </a:ext>
                  </a:extLst>
                </p:cNvPr>
                <p:cNvSpPr/>
                <p:nvPr/>
              </p:nvSpPr>
              <p:spPr>
                <a:xfrm>
                  <a:off x="6896040" y="3852091"/>
                  <a:ext cx="1710115" cy="333847"/>
                </a:xfrm>
                <a:prstGeom prst="roundRect">
                  <a:avLst/>
                </a:prstGeom>
                <a:solidFill>
                  <a:srgbClr val="86BC42"/>
                </a:solidFill>
                <a:ln w="12700">
                  <a:solidFill>
                    <a:schemeClr val="bg1"/>
                  </a:solidFill>
                </a:ln>
                <a:effectLst>
                  <a:outerShdw blurRad="520700" dist="2794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25%</a:t>
                  </a:r>
                </a:p>
              </p:txBody>
            </p:sp>
          </p:grpSp>
          <p:sp>
            <p:nvSpPr>
              <p:cNvPr id="60" name="圆角矩形 36">
                <a:extLst>
                  <a:ext uri="{FF2B5EF4-FFF2-40B4-BE49-F238E27FC236}">
                    <a16:creationId xmlns:a16="http://schemas.microsoft.com/office/drawing/2014/main" id="{A930FE44-316E-44C6-8331-C5426F1BAD15}"/>
                  </a:ext>
                </a:extLst>
              </p:cNvPr>
              <p:cNvSpPr/>
              <p:nvPr/>
            </p:nvSpPr>
            <p:spPr>
              <a:xfrm>
                <a:off x="5153716" y="4539057"/>
                <a:ext cx="1879415" cy="372349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10~12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次</a:t>
                </a:r>
              </a:p>
            </p:txBody>
          </p:sp>
          <p:sp>
            <p:nvSpPr>
              <p:cNvPr id="61" name="圆角矩形 36">
                <a:extLst>
                  <a:ext uri="{FF2B5EF4-FFF2-40B4-BE49-F238E27FC236}">
                    <a16:creationId xmlns:a16="http://schemas.microsoft.com/office/drawing/2014/main" id="{DE27F45F-44E1-40F8-8CDF-5CC67CE90433}"/>
                  </a:ext>
                </a:extLst>
              </p:cNvPr>
              <p:cNvSpPr/>
              <p:nvPr/>
            </p:nvSpPr>
            <p:spPr>
              <a:xfrm>
                <a:off x="7041930" y="4539057"/>
                <a:ext cx="1879415" cy="372349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18%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419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BC704EE-BD02-4FCB-B2E4-F12DB97E0B2C}"/>
              </a:ext>
            </a:extLst>
          </p:cNvPr>
          <p:cNvSpPr/>
          <p:nvPr/>
        </p:nvSpPr>
        <p:spPr>
          <a:xfrm>
            <a:off x="3930978" y="5977349"/>
            <a:ext cx="6820353" cy="112366"/>
          </a:xfrm>
          <a:prstGeom prst="rect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93CBEEC5-D9AB-44CA-BA1B-D301D75F293C}"/>
              </a:ext>
            </a:extLst>
          </p:cNvPr>
          <p:cNvSpPr txBox="1"/>
          <p:nvPr/>
        </p:nvSpPr>
        <p:spPr>
          <a:xfrm>
            <a:off x="3930978" y="5580601"/>
            <a:ext cx="708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情感價值和知識價值相較經濟價值更為重要</a:t>
            </a:r>
          </a:p>
        </p:txBody>
      </p:sp>
      <p:grpSp>
        <p:nvGrpSpPr>
          <p:cNvPr id="2" name="组合 2">
            <a:extLst>
              <a:ext uri="{FF2B5EF4-FFF2-40B4-BE49-F238E27FC236}">
                <a16:creationId xmlns:a16="http://schemas.microsoft.com/office/drawing/2014/main" id="{C29B9970-D133-40BF-B132-6A95F9469FBB}"/>
              </a:ext>
            </a:extLst>
          </p:cNvPr>
          <p:cNvGrpSpPr/>
          <p:nvPr/>
        </p:nvGrpSpPr>
        <p:grpSpPr>
          <a:xfrm>
            <a:off x="992760" y="893650"/>
            <a:ext cx="3573385" cy="1007620"/>
            <a:chOff x="992760" y="893650"/>
            <a:chExt cx="3573385" cy="1007620"/>
          </a:xfrm>
        </p:grpSpPr>
        <p:grpSp>
          <p:nvGrpSpPr>
            <p:cNvPr id="3" name="组合 20">
              <a:extLst>
                <a:ext uri="{FF2B5EF4-FFF2-40B4-BE49-F238E27FC236}">
                  <a16:creationId xmlns:a16="http://schemas.microsoft.com/office/drawing/2014/main" id="{F481219C-4F0E-4129-8E6F-5758C6E3B11C}"/>
                </a:ext>
              </a:extLst>
            </p:cNvPr>
            <p:cNvGrpSpPr/>
            <p:nvPr/>
          </p:nvGrpSpPr>
          <p:grpSpPr>
            <a:xfrm>
              <a:off x="992760" y="893650"/>
              <a:ext cx="3573385" cy="1007620"/>
              <a:chOff x="455523" y="2245380"/>
              <a:chExt cx="3573385" cy="1007620"/>
            </a:xfrm>
          </p:grpSpPr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9BBBCB15-16DE-42B3-8A89-FA69B7B0E7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523" y="2245380"/>
                <a:ext cx="3033470" cy="747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TW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研究結果</a:t>
                </a:r>
                <a:endParaRPr lang="id-ID" b="1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1FA613A-5701-4142-8937-7D8416F1A6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82" y="2673785"/>
                <a:ext cx="3563426" cy="579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Results</a:t>
                </a:r>
                <a:endParaRPr lang="id-ID" sz="1400" b="1" dirty="0">
                  <a:solidFill>
                    <a:srgbClr val="343434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4" name="直接连接符 23">
              <a:extLst>
                <a:ext uri="{FF2B5EF4-FFF2-40B4-BE49-F238E27FC236}">
                  <a16:creationId xmlns:a16="http://schemas.microsoft.com/office/drawing/2014/main" id="{C527FF94-D62F-416C-80F4-618BD26D4F75}"/>
                </a:ext>
              </a:extLst>
            </p:cNvPr>
            <p:cNvCxnSpPr/>
            <p:nvPr/>
          </p:nvCxnSpPr>
          <p:spPr>
            <a:xfrm>
              <a:off x="1108845" y="1743793"/>
              <a:ext cx="5302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CBD62DC-3603-4CE5-9C40-3D964878623F}"/>
              </a:ext>
            </a:extLst>
          </p:cNvPr>
          <p:cNvGrpSpPr/>
          <p:nvPr/>
        </p:nvGrpSpPr>
        <p:grpSpPr>
          <a:xfrm>
            <a:off x="2363692" y="1680142"/>
            <a:ext cx="7464616" cy="3519954"/>
            <a:chOff x="3265183" y="1322055"/>
            <a:chExt cx="7464616" cy="3519954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BAF8BC86-AA5F-4E55-BC68-07A9058156D4}"/>
                </a:ext>
              </a:extLst>
            </p:cNvPr>
            <p:cNvGrpSpPr/>
            <p:nvPr/>
          </p:nvGrpSpPr>
          <p:grpSpPr>
            <a:xfrm>
              <a:off x="7642860" y="1322055"/>
              <a:ext cx="3086939" cy="3511788"/>
              <a:chOff x="7726353" y="1330133"/>
              <a:chExt cx="3086939" cy="3511788"/>
            </a:xfrm>
          </p:grpSpPr>
          <p:sp>
            <p:nvSpPr>
              <p:cNvPr id="38" name="圆角矩形 32">
                <a:extLst>
                  <a:ext uri="{FF2B5EF4-FFF2-40B4-BE49-F238E27FC236}">
                    <a16:creationId xmlns:a16="http://schemas.microsoft.com/office/drawing/2014/main" id="{F32E189F-222E-48D7-9334-D24C23C48540}"/>
                  </a:ext>
                </a:extLst>
              </p:cNvPr>
              <p:cNvSpPr/>
              <p:nvPr/>
            </p:nvSpPr>
            <p:spPr>
              <a:xfrm>
                <a:off x="9266336" y="1330133"/>
                <a:ext cx="1534511" cy="48413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ctr" rotWithShape="0">
                  <a:schemeClr val="tx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模型二</a:t>
                </a:r>
              </a:p>
              <a:p>
                <a:pPr algn="dist"/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購買意願</a:t>
                </a:r>
              </a:p>
            </p:txBody>
          </p:sp>
          <p:sp>
            <p:nvSpPr>
              <p:cNvPr id="39" name="圆角矩形 36">
                <a:extLst>
                  <a:ext uri="{FF2B5EF4-FFF2-40B4-BE49-F238E27FC236}">
                    <a16:creationId xmlns:a16="http://schemas.microsoft.com/office/drawing/2014/main" id="{494AD146-D862-4AD4-89FC-715F734FB71E}"/>
                  </a:ext>
                </a:extLst>
              </p:cNvPr>
              <p:cNvSpPr/>
              <p:nvPr/>
            </p:nvSpPr>
            <p:spPr>
              <a:xfrm>
                <a:off x="9278781" y="1814270"/>
                <a:ext cx="1534511" cy="372349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-0.24</a:t>
                </a:r>
              </a:p>
            </p:txBody>
          </p:sp>
          <p:sp>
            <p:nvSpPr>
              <p:cNvPr id="51" name="圆角矩形 36">
                <a:extLst>
                  <a:ext uri="{FF2B5EF4-FFF2-40B4-BE49-F238E27FC236}">
                    <a16:creationId xmlns:a16="http://schemas.microsoft.com/office/drawing/2014/main" id="{EC6C6416-4FA2-45A3-AD0D-5268D5328723}"/>
                  </a:ext>
                </a:extLst>
              </p:cNvPr>
              <p:cNvSpPr/>
              <p:nvPr/>
            </p:nvSpPr>
            <p:spPr>
              <a:xfrm>
                <a:off x="9278781" y="2194779"/>
                <a:ext cx="1534511" cy="372343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0.01</a:t>
                </a:r>
              </a:p>
            </p:txBody>
          </p:sp>
          <p:sp>
            <p:nvSpPr>
              <p:cNvPr id="52" name="圆角矩形 36">
                <a:extLst>
                  <a:ext uri="{FF2B5EF4-FFF2-40B4-BE49-F238E27FC236}">
                    <a16:creationId xmlns:a16="http://schemas.microsoft.com/office/drawing/2014/main" id="{64CBA7BA-83C0-47EF-8A21-74248F94CF46}"/>
                  </a:ext>
                </a:extLst>
              </p:cNvPr>
              <p:cNvSpPr/>
              <p:nvPr/>
            </p:nvSpPr>
            <p:spPr>
              <a:xfrm>
                <a:off x="9273309" y="2575284"/>
                <a:ext cx="1534511" cy="372349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-0.14</a:t>
                </a:r>
              </a:p>
            </p:txBody>
          </p:sp>
          <p:sp>
            <p:nvSpPr>
              <p:cNvPr id="53" name="圆角矩形 36">
                <a:extLst>
                  <a:ext uri="{FF2B5EF4-FFF2-40B4-BE49-F238E27FC236}">
                    <a16:creationId xmlns:a16="http://schemas.microsoft.com/office/drawing/2014/main" id="{2936BFEB-67E9-4431-BCA6-88BD84390896}"/>
                  </a:ext>
                </a:extLst>
              </p:cNvPr>
              <p:cNvSpPr/>
              <p:nvPr/>
            </p:nvSpPr>
            <p:spPr>
              <a:xfrm>
                <a:off x="9273309" y="2955794"/>
                <a:ext cx="1534511" cy="372343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0.04</a:t>
                </a:r>
              </a:p>
            </p:txBody>
          </p:sp>
          <p:sp>
            <p:nvSpPr>
              <p:cNvPr id="54" name="圆角矩形 36">
                <a:extLst>
                  <a:ext uri="{FF2B5EF4-FFF2-40B4-BE49-F238E27FC236}">
                    <a16:creationId xmlns:a16="http://schemas.microsoft.com/office/drawing/2014/main" id="{E69FA0A6-A443-4E7D-916B-9A5D08F8B977}"/>
                  </a:ext>
                </a:extLst>
              </p:cNvPr>
              <p:cNvSpPr/>
              <p:nvPr/>
            </p:nvSpPr>
            <p:spPr>
              <a:xfrm>
                <a:off x="9278781" y="3319976"/>
                <a:ext cx="1534511" cy="372349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-0.06</a:t>
                </a:r>
              </a:p>
            </p:txBody>
          </p:sp>
          <p:sp>
            <p:nvSpPr>
              <p:cNvPr id="55" name="圆角矩形 36">
                <a:extLst>
                  <a:ext uri="{FF2B5EF4-FFF2-40B4-BE49-F238E27FC236}">
                    <a16:creationId xmlns:a16="http://schemas.microsoft.com/office/drawing/2014/main" id="{9A4E3C98-3196-4C4B-B288-F12AE9BAFAFA}"/>
                  </a:ext>
                </a:extLst>
              </p:cNvPr>
              <p:cNvSpPr/>
              <p:nvPr/>
            </p:nvSpPr>
            <p:spPr>
              <a:xfrm>
                <a:off x="9278781" y="3700485"/>
                <a:ext cx="1534511" cy="372343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0.57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**</a:t>
                </a:r>
                <a:endParaRPr lang="en-US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56" name="圆角矩形 36">
                <a:extLst>
                  <a:ext uri="{FF2B5EF4-FFF2-40B4-BE49-F238E27FC236}">
                    <a16:creationId xmlns:a16="http://schemas.microsoft.com/office/drawing/2014/main" id="{0CC035D9-7B1D-46CE-8620-D9411D99BE45}"/>
                  </a:ext>
                </a:extLst>
              </p:cNvPr>
              <p:cNvSpPr/>
              <p:nvPr/>
            </p:nvSpPr>
            <p:spPr>
              <a:xfrm>
                <a:off x="9273309" y="4080990"/>
                <a:ext cx="1534511" cy="372349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-0.08</a:t>
                </a:r>
              </a:p>
            </p:txBody>
          </p:sp>
          <p:sp>
            <p:nvSpPr>
              <p:cNvPr id="58" name="圆角矩形 36">
                <a:extLst>
                  <a:ext uri="{FF2B5EF4-FFF2-40B4-BE49-F238E27FC236}">
                    <a16:creationId xmlns:a16="http://schemas.microsoft.com/office/drawing/2014/main" id="{DF4896BF-F378-49BD-B8BE-277CD5D87EF6}"/>
                  </a:ext>
                </a:extLst>
              </p:cNvPr>
              <p:cNvSpPr/>
              <p:nvPr/>
            </p:nvSpPr>
            <p:spPr>
              <a:xfrm>
                <a:off x="9273309" y="4461500"/>
                <a:ext cx="1534511" cy="372343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0.07</a:t>
                </a:r>
                <a:r>
                  <a:rPr lang="zh-TW" altLang="en-US" sz="1600" b="1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*</a:t>
                </a:r>
                <a:endParaRPr lang="en-US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60" name="圆角矩形 32">
                <a:extLst>
                  <a:ext uri="{FF2B5EF4-FFF2-40B4-BE49-F238E27FC236}">
                    <a16:creationId xmlns:a16="http://schemas.microsoft.com/office/drawing/2014/main" id="{D0EB306D-1D3D-44FF-BDEA-CE37D7428E1E}"/>
                  </a:ext>
                </a:extLst>
              </p:cNvPr>
              <p:cNvSpPr/>
              <p:nvPr/>
            </p:nvSpPr>
            <p:spPr>
              <a:xfrm>
                <a:off x="7734914" y="1338211"/>
                <a:ext cx="1534512" cy="48413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ctr" rotWithShape="0">
                  <a:schemeClr val="tx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模型一</a:t>
                </a:r>
              </a:p>
              <a:p>
                <a:pPr algn="dist"/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購買意願</a:t>
                </a:r>
              </a:p>
            </p:txBody>
          </p:sp>
          <p:sp>
            <p:nvSpPr>
              <p:cNvPr id="61" name="圆角矩形 36">
                <a:extLst>
                  <a:ext uri="{FF2B5EF4-FFF2-40B4-BE49-F238E27FC236}">
                    <a16:creationId xmlns:a16="http://schemas.microsoft.com/office/drawing/2014/main" id="{C9BFB3B9-7C80-4BC5-97A4-D4BBDDEE63F3}"/>
                  </a:ext>
                </a:extLst>
              </p:cNvPr>
              <p:cNvSpPr/>
              <p:nvPr/>
            </p:nvSpPr>
            <p:spPr>
              <a:xfrm>
                <a:off x="7731825" y="1822348"/>
                <a:ext cx="1534511" cy="372349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0.03</a:t>
                </a:r>
              </a:p>
            </p:txBody>
          </p:sp>
          <p:sp>
            <p:nvSpPr>
              <p:cNvPr id="62" name="圆角矩形 36">
                <a:extLst>
                  <a:ext uri="{FF2B5EF4-FFF2-40B4-BE49-F238E27FC236}">
                    <a16:creationId xmlns:a16="http://schemas.microsoft.com/office/drawing/2014/main" id="{5363575B-ED5B-44F7-97BE-4AF0D1404F81}"/>
                  </a:ext>
                </a:extLst>
              </p:cNvPr>
              <p:cNvSpPr/>
              <p:nvPr/>
            </p:nvSpPr>
            <p:spPr>
              <a:xfrm>
                <a:off x="7731825" y="2202857"/>
                <a:ext cx="1534511" cy="372343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0.08</a:t>
                </a:r>
              </a:p>
            </p:txBody>
          </p:sp>
          <p:sp>
            <p:nvSpPr>
              <p:cNvPr id="63" name="圆角矩形 36">
                <a:extLst>
                  <a:ext uri="{FF2B5EF4-FFF2-40B4-BE49-F238E27FC236}">
                    <a16:creationId xmlns:a16="http://schemas.microsoft.com/office/drawing/2014/main" id="{1A4FBA5D-0B5E-4EF5-B5C7-B03159FE1D0F}"/>
                  </a:ext>
                </a:extLst>
              </p:cNvPr>
              <p:cNvSpPr/>
              <p:nvPr/>
            </p:nvSpPr>
            <p:spPr>
              <a:xfrm>
                <a:off x="7726353" y="2583362"/>
                <a:ext cx="1534511" cy="372349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-0.18</a:t>
                </a:r>
              </a:p>
            </p:txBody>
          </p:sp>
          <p:sp>
            <p:nvSpPr>
              <p:cNvPr id="64" name="圆角矩形 36">
                <a:extLst>
                  <a:ext uri="{FF2B5EF4-FFF2-40B4-BE49-F238E27FC236}">
                    <a16:creationId xmlns:a16="http://schemas.microsoft.com/office/drawing/2014/main" id="{4A3D8258-886D-49BE-AF23-ADA48180F075}"/>
                  </a:ext>
                </a:extLst>
              </p:cNvPr>
              <p:cNvSpPr/>
              <p:nvPr/>
            </p:nvSpPr>
            <p:spPr>
              <a:xfrm>
                <a:off x="7726353" y="2963872"/>
                <a:ext cx="1534511" cy="372343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0.18</a:t>
                </a:r>
              </a:p>
            </p:txBody>
          </p:sp>
          <p:sp>
            <p:nvSpPr>
              <p:cNvPr id="65" name="圆角矩形 36">
                <a:extLst>
                  <a:ext uri="{FF2B5EF4-FFF2-40B4-BE49-F238E27FC236}">
                    <a16:creationId xmlns:a16="http://schemas.microsoft.com/office/drawing/2014/main" id="{E68F6296-E861-4046-93C2-B35CCE9E79A7}"/>
                  </a:ext>
                </a:extLst>
              </p:cNvPr>
              <p:cNvSpPr/>
              <p:nvPr/>
            </p:nvSpPr>
            <p:spPr>
              <a:xfrm>
                <a:off x="7731825" y="3328054"/>
                <a:ext cx="1534511" cy="372349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-0.04</a:t>
                </a:r>
              </a:p>
            </p:txBody>
          </p:sp>
          <p:sp>
            <p:nvSpPr>
              <p:cNvPr id="66" name="圆角矩形 36">
                <a:extLst>
                  <a:ext uri="{FF2B5EF4-FFF2-40B4-BE49-F238E27FC236}">
                    <a16:creationId xmlns:a16="http://schemas.microsoft.com/office/drawing/2014/main" id="{26B42DA0-9B3D-47A7-A593-CB1DE467C2DE}"/>
                  </a:ext>
                </a:extLst>
              </p:cNvPr>
              <p:cNvSpPr/>
              <p:nvPr/>
            </p:nvSpPr>
            <p:spPr>
              <a:xfrm>
                <a:off x="7731825" y="3708563"/>
                <a:ext cx="1534511" cy="372343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-</a:t>
                </a:r>
              </a:p>
            </p:txBody>
          </p:sp>
          <p:sp>
            <p:nvSpPr>
              <p:cNvPr id="67" name="圆角矩形 36">
                <a:extLst>
                  <a:ext uri="{FF2B5EF4-FFF2-40B4-BE49-F238E27FC236}">
                    <a16:creationId xmlns:a16="http://schemas.microsoft.com/office/drawing/2014/main" id="{FF9A850F-1F56-448B-8B2B-31D97ADD67F5}"/>
                  </a:ext>
                </a:extLst>
              </p:cNvPr>
              <p:cNvSpPr/>
              <p:nvPr/>
            </p:nvSpPr>
            <p:spPr>
              <a:xfrm>
                <a:off x="7726353" y="4089068"/>
                <a:ext cx="1534511" cy="372349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-</a:t>
                </a:r>
              </a:p>
            </p:txBody>
          </p:sp>
          <p:sp>
            <p:nvSpPr>
              <p:cNvPr id="68" name="圆角矩形 36">
                <a:extLst>
                  <a:ext uri="{FF2B5EF4-FFF2-40B4-BE49-F238E27FC236}">
                    <a16:creationId xmlns:a16="http://schemas.microsoft.com/office/drawing/2014/main" id="{1C1FF63B-FEBB-42BA-A8A5-B4FF6BD3F1DF}"/>
                  </a:ext>
                </a:extLst>
              </p:cNvPr>
              <p:cNvSpPr/>
              <p:nvPr/>
            </p:nvSpPr>
            <p:spPr>
              <a:xfrm>
                <a:off x="7726353" y="4469578"/>
                <a:ext cx="1534511" cy="372343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-</a:t>
                </a:r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ACCB0E9-4B91-453F-AE22-10A960C3AE41}"/>
                </a:ext>
              </a:extLst>
            </p:cNvPr>
            <p:cNvGrpSpPr/>
            <p:nvPr/>
          </p:nvGrpSpPr>
          <p:grpSpPr>
            <a:xfrm>
              <a:off x="3265183" y="1328770"/>
              <a:ext cx="4381283" cy="3513239"/>
              <a:chOff x="3454374" y="667998"/>
              <a:chExt cx="3986612" cy="3149963"/>
            </a:xfrm>
          </p:grpSpPr>
          <p:sp>
            <p:nvSpPr>
              <p:cNvPr id="9" name="圆角矩形 32">
                <a:extLst>
                  <a:ext uri="{FF2B5EF4-FFF2-40B4-BE49-F238E27FC236}">
                    <a16:creationId xmlns:a16="http://schemas.microsoft.com/office/drawing/2014/main" id="{DE40161E-D274-443C-BAA5-6E3880C15F2D}"/>
                  </a:ext>
                </a:extLst>
              </p:cNvPr>
              <p:cNvSpPr/>
              <p:nvPr/>
            </p:nvSpPr>
            <p:spPr>
              <a:xfrm>
                <a:off x="3454374" y="667998"/>
                <a:ext cx="1710115" cy="4353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ctr" rotWithShape="0">
                  <a:schemeClr val="tx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變數</a:t>
                </a:r>
                <a:endParaRPr lang="zh-CN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8" name="圆角矩形 32">
                <a:extLst>
                  <a:ext uri="{FF2B5EF4-FFF2-40B4-BE49-F238E27FC236}">
                    <a16:creationId xmlns:a16="http://schemas.microsoft.com/office/drawing/2014/main" id="{46138E39-E0BB-4CE5-A4D3-2FEE4A95900A}"/>
                  </a:ext>
                </a:extLst>
              </p:cNvPr>
              <p:cNvSpPr/>
              <p:nvPr/>
            </p:nvSpPr>
            <p:spPr>
              <a:xfrm>
                <a:off x="5164489" y="667998"/>
                <a:ext cx="2276497" cy="4353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ctr" rotWithShape="0">
                  <a:schemeClr val="tx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內容</a:t>
                </a:r>
                <a:endParaRPr lang="zh-CN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11" name="圆角矩形 36">
                <a:extLst>
                  <a:ext uri="{FF2B5EF4-FFF2-40B4-BE49-F238E27FC236}">
                    <a16:creationId xmlns:a16="http://schemas.microsoft.com/office/drawing/2014/main" id="{A1FB4BD4-30D3-4E3E-BD99-05FC04E62256}"/>
                  </a:ext>
                </a:extLst>
              </p:cNvPr>
              <p:cNvSpPr/>
              <p:nvPr/>
            </p:nvSpPr>
            <p:spPr>
              <a:xfrm>
                <a:off x="3454374" y="2787151"/>
                <a:ext cx="1713650" cy="1030810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前置變數</a:t>
                </a:r>
              </a:p>
            </p:txBody>
          </p:sp>
          <p:sp>
            <p:nvSpPr>
              <p:cNvPr id="12" name="圆角矩形 36">
                <a:extLst>
                  <a:ext uri="{FF2B5EF4-FFF2-40B4-BE49-F238E27FC236}">
                    <a16:creationId xmlns:a16="http://schemas.microsoft.com/office/drawing/2014/main" id="{4BFE36DA-E262-4EF0-A507-19B01D6A0EE9}"/>
                  </a:ext>
                </a:extLst>
              </p:cNvPr>
              <p:cNvSpPr/>
              <p:nvPr/>
            </p:nvSpPr>
            <p:spPr>
              <a:xfrm>
                <a:off x="3462887" y="1103297"/>
                <a:ext cx="1716461" cy="1683854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控制變數</a:t>
                </a:r>
              </a:p>
            </p:txBody>
          </p:sp>
          <p:sp>
            <p:nvSpPr>
              <p:cNvPr id="13" name="圆角矩形 36">
                <a:extLst>
                  <a:ext uri="{FF2B5EF4-FFF2-40B4-BE49-F238E27FC236}">
                    <a16:creationId xmlns:a16="http://schemas.microsoft.com/office/drawing/2014/main" id="{DD455D2C-A480-4B17-AE30-929FD16E4A8E}"/>
                  </a:ext>
                </a:extLst>
              </p:cNvPr>
              <p:cNvSpPr/>
              <p:nvPr/>
            </p:nvSpPr>
            <p:spPr>
              <a:xfrm>
                <a:off x="5173001" y="1103296"/>
                <a:ext cx="2260370" cy="333847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性別</a:t>
                </a:r>
              </a:p>
            </p:txBody>
          </p:sp>
          <p:sp>
            <p:nvSpPr>
              <p:cNvPr id="14" name="圆角矩形 36">
                <a:extLst>
                  <a:ext uri="{FF2B5EF4-FFF2-40B4-BE49-F238E27FC236}">
                    <a16:creationId xmlns:a16="http://schemas.microsoft.com/office/drawing/2014/main" id="{6A5F228D-7F17-40F9-980B-BA88DE15EBA9}"/>
                  </a:ext>
                </a:extLst>
              </p:cNvPr>
              <p:cNvSpPr/>
              <p:nvPr/>
            </p:nvSpPr>
            <p:spPr>
              <a:xfrm>
                <a:off x="5177764" y="1444460"/>
                <a:ext cx="2260370" cy="333842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年齡</a:t>
                </a:r>
              </a:p>
            </p:txBody>
          </p:sp>
          <p:sp>
            <p:nvSpPr>
              <p:cNvPr id="24" name="圆角矩形 36">
                <a:extLst>
                  <a:ext uri="{FF2B5EF4-FFF2-40B4-BE49-F238E27FC236}">
                    <a16:creationId xmlns:a16="http://schemas.microsoft.com/office/drawing/2014/main" id="{ED157143-07E0-4E99-9CF7-81E3AD95B407}"/>
                  </a:ext>
                </a:extLst>
              </p:cNvPr>
              <p:cNvSpPr/>
              <p:nvPr/>
            </p:nvSpPr>
            <p:spPr>
              <a:xfrm>
                <a:off x="5179284" y="1785620"/>
                <a:ext cx="2260370" cy="333847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教育程度</a:t>
                </a:r>
              </a:p>
            </p:txBody>
          </p:sp>
          <p:sp>
            <p:nvSpPr>
              <p:cNvPr id="25" name="圆角矩形 36">
                <a:extLst>
                  <a:ext uri="{FF2B5EF4-FFF2-40B4-BE49-F238E27FC236}">
                    <a16:creationId xmlns:a16="http://schemas.microsoft.com/office/drawing/2014/main" id="{B176B2DF-E7FF-4DCF-A171-7838805FD01E}"/>
                  </a:ext>
                </a:extLst>
              </p:cNvPr>
              <p:cNvSpPr/>
              <p:nvPr/>
            </p:nvSpPr>
            <p:spPr>
              <a:xfrm>
                <a:off x="5177258" y="2126784"/>
                <a:ext cx="2260370" cy="333842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每月平均購買服飾金額</a:t>
                </a:r>
              </a:p>
            </p:txBody>
          </p:sp>
          <p:sp>
            <p:nvSpPr>
              <p:cNvPr id="28" name="圆角矩形 36">
                <a:extLst>
                  <a:ext uri="{FF2B5EF4-FFF2-40B4-BE49-F238E27FC236}">
                    <a16:creationId xmlns:a16="http://schemas.microsoft.com/office/drawing/2014/main" id="{8EA1C601-3BC5-4892-B5AC-F64D84751888}"/>
                  </a:ext>
                </a:extLst>
              </p:cNvPr>
              <p:cNvSpPr/>
              <p:nvPr/>
            </p:nvSpPr>
            <p:spPr>
              <a:xfrm>
                <a:off x="5177334" y="2461849"/>
                <a:ext cx="2260371" cy="333847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每年消費在服飾多少次數</a:t>
                </a:r>
              </a:p>
            </p:txBody>
          </p:sp>
          <p:sp>
            <p:nvSpPr>
              <p:cNvPr id="29" name="圆角矩形 36">
                <a:extLst>
                  <a:ext uri="{FF2B5EF4-FFF2-40B4-BE49-F238E27FC236}">
                    <a16:creationId xmlns:a16="http://schemas.microsoft.com/office/drawing/2014/main" id="{BB3DB94C-9447-419C-A099-2A06595A0EA9}"/>
                  </a:ext>
                </a:extLst>
              </p:cNvPr>
              <p:cNvSpPr/>
              <p:nvPr/>
            </p:nvSpPr>
            <p:spPr>
              <a:xfrm>
                <a:off x="5173001" y="2794473"/>
                <a:ext cx="2260370" cy="333842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知覺價值</a:t>
                </a:r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: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情感</a:t>
                </a:r>
              </a:p>
            </p:txBody>
          </p:sp>
          <p:sp>
            <p:nvSpPr>
              <p:cNvPr id="30" name="圆角矩形 36">
                <a:extLst>
                  <a:ext uri="{FF2B5EF4-FFF2-40B4-BE49-F238E27FC236}">
                    <a16:creationId xmlns:a16="http://schemas.microsoft.com/office/drawing/2014/main" id="{1149DE6E-9ABB-4914-A831-9B433EE5F477}"/>
                  </a:ext>
                </a:extLst>
              </p:cNvPr>
              <p:cNvSpPr/>
              <p:nvPr/>
            </p:nvSpPr>
            <p:spPr>
              <a:xfrm>
                <a:off x="5172785" y="3135633"/>
                <a:ext cx="2260370" cy="333847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知覺價值</a:t>
                </a:r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: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經濟</a:t>
                </a:r>
              </a:p>
            </p:txBody>
          </p:sp>
          <p:sp>
            <p:nvSpPr>
              <p:cNvPr id="31" name="圆角矩形 36">
                <a:extLst>
                  <a:ext uri="{FF2B5EF4-FFF2-40B4-BE49-F238E27FC236}">
                    <a16:creationId xmlns:a16="http://schemas.microsoft.com/office/drawing/2014/main" id="{E5B58DC7-2716-4329-B0CA-413C1CCE9712}"/>
                  </a:ext>
                </a:extLst>
              </p:cNvPr>
              <p:cNvSpPr/>
              <p:nvPr/>
            </p:nvSpPr>
            <p:spPr>
              <a:xfrm>
                <a:off x="5168022" y="3476797"/>
                <a:ext cx="2260370" cy="333842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知覺價值</a:t>
                </a:r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: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知識</a:t>
                </a:r>
              </a:p>
            </p:txBody>
          </p:sp>
        </p:grpSp>
      </p:grpSp>
      <p:sp>
        <p:nvSpPr>
          <p:cNvPr id="93" name="TextBox 21">
            <a:extLst>
              <a:ext uri="{FF2B5EF4-FFF2-40B4-BE49-F238E27FC236}">
                <a16:creationId xmlns:a16="http://schemas.microsoft.com/office/drawing/2014/main" id="{2A359257-E8C5-4322-ACA4-BBC97B3327B6}"/>
              </a:ext>
            </a:extLst>
          </p:cNvPr>
          <p:cNvSpPr txBox="1"/>
          <p:nvPr/>
        </p:nvSpPr>
        <p:spPr>
          <a:xfrm>
            <a:off x="2469818" y="1330052"/>
            <a:ext cx="1662538" cy="283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表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4-4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迴歸分析</a:t>
            </a:r>
          </a:p>
        </p:txBody>
      </p:sp>
      <p:sp>
        <p:nvSpPr>
          <p:cNvPr id="94" name="TextBox 21">
            <a:extLst>
              <a:ext uri="{FF2B5EF4-FFF2-40B4-BE49-F238E27FC236}">
                <a16:creationId xmlns:a16="http://schemas.microsoft.com/office/drawing/2014/main" id="{E3BBE04C-4B08-497E-852E-EB6171649105}"/>
              </a:ext>
            </a:extLst>
          </p:cNvPr>
          <p:cNvSpPr txBox="1"/>
          <p:nvPr/>
        </p:nvSpPr>
        <p:spPr>
          <a:xfrm>
            <a:off x="2509495" y="5208257"/>
            <a:ext cx="2056650" cy="283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P&lt;0.05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* 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P&lt;0.01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**  </a:t>
            </a:r>
          </a:p>
        </p:txBody>
      </p:sp>
    </p:spTree>
    <p:extLst>
      <p:ext uri="{BB962C8B-B14F-4D97-AF65-F5344CB8AC3E}">
        <p14:creationId xmlns:p14="http://schemas.microsoft.com/office/powerpoint/2010/main" val="9866729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92760" y="893650"/>
            <a:ext cx="3573385" cy="1007620"/>
            <a:chOff x="992760" y="893650"/>
            <a:chExt cx="3573385" cy="100762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54CD8C7-E528-4405-A107-271B95FDB584}"/>
                </a:ext>
              </a:extLst>
            </p:cNvPr>
            <p:cNvGrpSpPr/>
            <p:nvPr/>
          </p:nvGrpSpPr>
          <p:grpSpPr>
            <a:xfrm>
              <a:off x="992760" y="893650"/>
              <a:ext cx="3573385" cy="1007620"/>
              <a:chOff x="455523" y="2245380"/>
              <a:chExt cx="3573385" cy="1007620"/>
            </a:xfrm>
          </p:grpSpPr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360062CF-4239-4286-B703-132EC1F0E3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523" y="2245380"/>
                <a:ext cx="3033470" cy="747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CN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結論與建議</a:t>
                </a:r>
                <a:endParaRPr lang="id-ID" b="1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06331D2D-8D73-4B13-9708-0E24F9607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82" y="2673785"/>
                <a:ext cx="3563426" cy="579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Conclusion and Suggest </a:t>
                </a:r>
                <a:endParaRPr lang="id-ID" sz="1400" b="1" dirty="0">
                  <a:solidFill>
                    <a:srgbClr val="343434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1108845" y="1743793"/>
              <a:ext cx="5302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C0DE182C-3948-436A-A80B-EC38955DC234}"/>
              </a:ext>
            </a:extLst>
          </p:cNvPr>
          <p:cNvGrpSpPr/>
          <p:nvPr/>
        </p:nvGrpSpPr>
        <p:grpSpPr>
          <a:xfrm>
            <a:off x="1590849" y="4245028"/>
            <a:ext cx="9010301" cy="1466095"/>
            <a:chOff x="1304107" y="3403422"/>
            <a:chExt cx="9010301" cy="146609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7C8EE6A-4D74-460B-8E64-D68A2B3E813C}"/>
                </a:ext>
              </a:extLst>
            </p:cNvPr>
            <p:cNvSpPr/>
            <p:nvPr/>
          </p:nvSpPr>
          <p:spPr>
            <a:xfrm>
              <a:off x="1502806" y="3403422"/>
              <a:ext cx="8811602" cy="14660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61C91C84-E7F7-4E58-856E-1074B6DB974D}"/>
                </a:ext>
              </a:extLst>
            </p:cNvPr>
            <p:cNvGrpSpPr/>
            <p:nvPr/>
          </p:nvGrpSpPr>
          <p:grpSpPr>
            <a:xfrm>
              <a:off x="1304107" y="3536494"/>
              <a:ext cx="1461442" cy="414008"/>
              <a:chOff x="719447" y="3563147"/>
              <a:chExt cx="1461442" cy="41400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72CA5C9-2E54-4B90-B4C1-5929940D627B}"/>
                  </a:ext>
                </a:extLst>
              </p:cNvPr>
              <p:cNvSpPr/>
              <p:nvPr/>
            </p:nvSpPr>
            <p:spPr>
              <a:xfrm>
                <a:off x="719447" y="3563148"/>
                <a:ext cx="1461442" cy="414007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Subtitle 2">
                <a:extLst>
                  <a:ext uri="{FF2B5EF4-FFF2-40B4-BE49-F238E27FC236}">
                    <a16:creationId xmlns:a16="http://schemas.microsoft.com/office/drawing/2014/main" id="{CC20681D-D48B-4352-9323-28E5BB446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447" y="3563147"/>
                <a:ext cx="1461442" cy="4140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給業者的建議</a:t>
                </a:r>
                <a:endParaRPr lang="id-ID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B93F68E-49EA-4287-BD2D-FBFA34CB8C55}"/>
                </a:ext>
              </a:extLst>
            </p:cNvPr>
            <p:cNvSpPr txBox="1"/>
            <p:nvPr/>
          </p:nvSpPr>
          <p:spPr>
            <a:xfrm>
              <a:off x="2939256" y="3455127"/>
              <a:ext cx="7375151" cy="1287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公司及服飾品牌朝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ESG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策略發展，將有助於消費者對該品牌之支持，並在購買及穿著時獲得滿足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將綠色履歷普及化，布料選用也以天然為主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CDB7C0D-BA5A-4B2F-B65D-37B5B491CD98}"/>
              </a:ext>
            </a:extLst>
          </p:cNvPr>
          <p:cNvSpPr/>
          <p:nvPr/>
        </p:nvSpPr>
        <p:spPr>
          <a:xfrm>
            <a:off x="3813175" y="3278909"/>
            <a:ext cx="89737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FF6D6F-BBE6-474F-961C-45184658CC6A}"/>
              </a:ext>
            </a:extLst>
          </p:cNvPr>
          <p:cNvSpPr/>
          <p:nvPr/>
        </p:nvSpPr>
        <p:spPr>
          <a:xfrm>
            <a:off x="5101854" y="3278909"/>
            <a:ext cx="94210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A6A845-A4C8-4E57-B508-07427BA9CF11}"/>
              </a:ext>
            </a:extLst>
          </p:cNvPr>
          <p:cNvSpPr/>
          <p:nvPr/>
        </p:nvSpPr>
        <p:spPr>
          <a:xfrm>
            <a:off x="7716981" y="3285604"/>
            <a:ext cx="164133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extBox 21"/>
          <p:cNvSpPr txBox="1"/>
          <p:nvPr/>
        </p:nvSpPr>
        <p:spPr>
          <a:xfrm>
            <a:off x="1108845" y="1795499"/>
            <a:ext cx="10302105" cy="2129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本研究因時間關係，所蒐集之樣本數落有不足，主要分析研究族群為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19~25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歲，具大專院校學歷，且消費次數為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4~6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年，消費金額達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1000~3000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元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月之女性消費者。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知覺價值之三項購面中「情感價值」、「知識價值」對購買意願具有正向顯著的影響，而「經濟價值」購面對購買意願則不具有影響效果，故說明消費者在購買環保服飾時感性層面高於理性層面。</a:t>
            </a:r>
          </a:p>
        </p:txBody>
      </p:sp>
    </p:spTree>
    <p:extLst>
      <p:ext uri="{BB962C8B-B14F-4D97-AF65-F5344CB8AC3E}">
        <p14:creationId xmlns:p14="http://schemas.microsoft.com/office/powerpoint/2010/main" val="203347335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92760" y="893650"/>
            <a:ext cx="3573385" cy="1007620"/>
            <a:chOff x="992760" y="893650"/>
            <a:chExt cx="3573385" cy="100762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54CD8C7-E528-4405-A107-271B95FDB584}"/>
                </a:ext>
              </a:extLst>
            </p:cNvPr>
            <p:cNvGrpSpPr/>
            <p:nvPr/>
          </p:nvGrpSpPr>
          <p:grpSpPr>
            <a:xfrm>
              <a:off x="992760" y="893650"/>
              <a:ext cx="3573385" cy="1007620"/>
              <a:chOff x="455523" y="2245380"/>
              <a:chExt cx="3573385" cy="1007620"/>
            </a:xfrm>
          </p:grpSpPr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360062CF-4239-4286-B703-132EC1F0E3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523" y="2245380"/>
                <a:ext cx="3033470" cy="747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CN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結論與建議</a:t>
                </a:r>
                <a:endParaRPr lang="id-ID" b="1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06331D2D-8D73-4B13-9708-0E24F9607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82" y="2673785"/>
                <a:ext cx="3563426" cy="579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Conclusion and Suggest </a:t>
                </a:r>
                <a:endParaRPr lang="id-ID" sz="1400" b="1" dirty="0">
                  <a:solidFill>
                    <a:srgbClr val="343434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1108845" y="1743793"/>
              <a:ext cx="5302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57C8EE6A-4D74-460B-8E64-D68A2B3E813C}"/>
              </a:ext>
            </a:extLst>
          </p:cNvPr>
          <p:cNvSpPr/>
          <p:nvPr/>
        </p:nvSpPr>
        <p:spPr>
          <a:xfrm>
            <a:off x="1826728" y="2473274"/>
            <a:ext cx="8584097" cy="1911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1C91C84-E7F7-4E58-856E-1074B6DB974D}"/>
              </a:ext>
            </a:extLst>
          </p:cNvPr>
          <p:cNvGrpSpPr/>
          <p:nvPr/>
        </p:nvGrpSpPr>
        <p:grpSpPr>
          <a:xfrm>
            <a:off x="1108845" y="2598277"/>
            <a:ext cx="2017805" cy="422077"/>
            <a:chOff x="200263" y="3555078"/>
            <a:chExt cx="2017805" cy="42207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72CA5C9-2E54-4B90-B4C1-5929940D627B}"/>
                </a:ext>
              </a:extLst>
            </p:cNvPr>
            <p:cNvSpPr/>
            <p:nvPr/>
          </p:nvSpPr>
          <p:spPr>
            <a:xfrm>
              <a:off x="237443" y="3563148"/>
              <a:ext cx="1943446" cy="414007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CC20681D-D48B-4352-9323-28E5BB446ACD}"/>
                </a:ext>
              </a:extLst>
            </p:cNvPr>
            <p:cNvSpPr txBox="1">
              <a:spLocks/>
            </p:cNvSpPr>
            <p:nvPr/>
          </p:nvSpPr>
          <p:spPr>
            <a:xfrm>
              <a:off x="200263" y="3555078"/>
              <a:ext cx="2017805" cy="4140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zh-TW" altLang="en-US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rPr>
                <a:t>後續研究方向之建議</a:t>
              </a:r>
            </a:p>
          </p:txBody>
        </p:sp>
      </p:grpSp>
      <p:pic>
        <p:nvPicPr>
          <p:cNvPr id="14" name="图片 48">
            <a:extLst>
              <a:ext uri="{FF2B5EF4-FFF2-40B4-BE49-F238E27FC236}">
                <a16:creationId xmlns:a16="http://schemas.microsoft.com/office/drawing/2014/main" id="{B354229D-A6E7-4958-ACE6-D5B77B3CFB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8"/>
          <a:stretch/>
        </p:blipFill>
        <p:spPr>
          <a:xfrm>
            <a:off x="9378094" y="3915573"/>
            <a:ext cx="2733961" cy="294242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05A1029-2761-46AF-9EA0-F2D617AF7FB5}"/>
              </a:ext>
            </a:extLst>
          </p:cNvPr>
          <p:cNvSpPr/>
          <p:nvPr/>
        </p:nvSpPr>
        <p:spPr>
          <a:xfrm>
            <a:off x="4839854" y="4064000"/>
            <a:ext cx="1824471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B93F68E-49EA-4287-BD2D-FBFA34CB8C55}"/>
              </a:ext>
            </a:extLst>
          </p:cNvPr>
          <p:cNvSpPr txBox="1"/>
          <p:nvPr/>
        </p:nvSpPr>
        <p:spPr>
          <a:xfrm>
            <a:off x="3263178" y="2524979"/>
            <a:ext cx="7223847" cy="1668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未來研究者可針對各不同族群做針對型的個別研究，像是大學生、時尚產業業者、環保人士、樂活族等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增加更多的感性層面知覺價值來進行驗證及分析</a:t>
            </a:r>
          </a:p>
        </p:txBody>
      </p:sp>
    </p:spTree>
    <p:extLst>
      <p:ext uri="{BB962C8B-B14F-4D97-AF65-F5344CB8AC3E}">
        <p14:creationId xmlns:p14="http://schemas.microsoft.com/office/powerpoint/2010/main" val="4520122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8"/>
          <a:stretch/>
        </p:blipFill>
        <p:spPr>
          <a:xfrm>
            <a:off x="8922288" y="0"/>
            <a:ext cx="2733961" cy="2942427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049917" y="1021030"/>
            <a:ext cx="977030" cy="994584"/>
          </a:xfrm>
          <a:prstGeom prst="rect">
            <a:avLst/>
          </a:prstGeom>
          <a:solidFill>
            <a:srgbClr val="86BC42"/>
          </a:solidFill>
          <a:ln>
            <a:noFill/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848155" y="2967335"/>
            <a:ext cx="649568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5400" b="1" spc="300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r>
              <a:rPr lang="en-US" altLang="zh-CN" sz="5400" spc="300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5400" spc="300" dirty="0">
                <a:solidFill>
                  <a:srgbClr val="86B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1DCA6AB-C4AC-4D5D-9F36-74A243139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063">
                        <a14:foregroundMark x1="40625" y1="16563" x2="61563" y2="88438"/>
                        <a14:foregroundMark x1="76563" y1="28438" x2="21875" y2="79063"/>
                        <a14:foregroundMark x1="14375" y1="29688" x2="36250" y2="90000"/>
                        <a14:foregroundMark x1="30000" y1="86563" x2="8750" y2="45625"/>
                        <a14:foregroundMark x1="30000" y1="76563" x2="65625" y2="45625"/>
                        <a14:foregroundMark x1="78750" y1="47813" x2="56875" y2="92188"/>
                        <a14:foregroundMark x1="85313" y1="52500" x2="76875" y2="85313"/>
                        <a14:foregroundMark x1="78438" y1="59688" x2="64688" y2="25000"/>
                        <a14:foregroundMark x1="73750" y1="45313" x2="51563" y2="84688"/>
                        <a14:foregroundMark x1="78125" y1="23125" x2="35313" y2="14063"/>
                        <a14:foregroundMark x1="62813" y1="22500" x2="49063" y2="35938"/>
                        <a14:foregroundMark x1="62500" y1="24375" x2="54688" y2="23438"/>
                        <a14:foregroundMark x1="70000" y1="19375" x2="48750" y2="10313"/>
                        <a14:foregroundMark x1="38438" y1="17188" x2="21250" y2="34063"/>
                        <a14:foregroundMark x1="42813" y1="26563" x2="17500" y2="4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7" y="1021030"/>
            <a:ext cx="977031" cy="9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86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92760" y="893650"/>
            <a:ext cx="3573385" cy="1007620"/>
            <a:chOff x="992760" y="893650"/>
            <a:chExt cx="3573385" cy="100762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54CD8C7-E528-4405-A107-271B95FDB584}"/>
                </a:ext>
              </a:extLst>
            </p:cNvPr>
            <p:cNvGrpSpPr/>
            <p:nvPr/>
          </p:nvGrpSpPr>
          <p:grpSpPr>
            <a:xfrm>
              <a:off x="992760" y="893650"/>
              <a:ext cx="3573385" cy="1007620"/>
              <a:chOff x="455523" y="2245380"/>
              <a:chExt cx="3573385" cy="1007620"/>
            </a:xfrm>
          </p:grpSpPr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360062CF-4239-4286-B703-132EC1F0E3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523" y="2245380"/>
                <a:ext cx="3033470" cy="747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CN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摘要</a:t>
                </a:r>
                <a:endParaRPr lang="id-ID" b="1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06331D2D-8D73-4B13-9708-0E24F9607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82" y="2673785"/>
                <a:ext cx="3563426" cy="579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S</a:t>
                </a:r>
                <a:r>
                  <a:rPr lang="en-US" altLang="zh-CN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ummary</a:t>
                </a:r>
                <a:endParaRPr lang="id-ID" sz="1400" b="1" dirty="0">
                  <a:solidFill>
                    <a:srgbClr val="343434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1108845" y="1743793"/>
              <a:ext cx="5302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3DE173-D323-4EBF-82DB-3DD07CA7418A}"/>
              </a:ext>
            </a:extLst>
          </p:cNvPr>
          <p:cNvGrpSpPr/>
          <p:nvPr/>
        </p:nvGrpSpPr>
        <p:grpSpPr>
          <a:xfrm>
            <a:off x="8373312" y="2542454"/>
            <a:ext cx="2709843" cy="3724059"/>
            <a:chOff x="7749151" y="1094521"/>
            <a:chExt cx="3508202" cy="4850224"/>
          </a:xfrm>
        </p:grpSpPr>
        <p:sp>
          <p:nvSpPr>
            <p:cNvPr id="4" name="矩形 3"/>
            <p:cNvSpPr/>
            <p:nvPr/>
          </p:nvSpPr>
          <p:spPr>
            <a:xfrm>
              <a:off x="7749151" y="2503865"/>
              <a:ext cx="3508202" cy="2426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7520000">
              <a:off x="6708737" y="4549627"/>
              <a:ext cx="2675058" cy="115177"/>
            </a:xfrm>
            <a:prstGeom prst="parallelogram">
              <a:avLst>
                <a:gd name="adj" fmla="val 132064"/>
              </a:avLst>
            </a:prstGeom>
            <a:solidFill>
              <a:srgbClr val="343434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7520000">
              <a:off x="9625616" y="2374461"/>
              <a:ext cx="2675058" cy="115177"/>
            </a:xfrm>
            <a:prstGeom prst="parallelogram">
              <a:avLst>
                <a:gd name="adj" fmla="val 132064"/>
              </a:avLst>
            </a:prstGeom>
            <a:solidFill>
              <a:srgbClr val="86BC42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C0DE182C-3948-436A-A80B-EC38955DC234}"/>
              </a:ext>
            </a:extLst>
          </p:cNvPr>
          <p:cNvGrpSpPr/>
          <p:nvPr/>
        </p:nvGrpSpPr>
        <p:grpSpPr>
          <a:xfrm>
            <a:off x="1314799" y="3629780"/>
            <a:ext cx="5018318" cy="2236073"/>
            <a:chOff x="1304107" y="3403422"/>
            <a:chExt cx="5018318" cy="223607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7C8EE6A-4D74-460B-8E64-D68A2B3E813C}"/>
                </a:ext>
              </a:extLst>
            </p:cNvPr>
            <p:cNvSpPr/>
            <p:nvPr/>
          </p:nvSpPr>
          <p:spPr>
            <a:xfrm>
              <a:off x="1502806" y="3403422"/>
              <a:ext cx="4784783" cy="22360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61C91C84-E7F7-4E58-856E-1074B6DB974D}"/>
                </a:ext>
              </a:extLst>
            </p:cNvPr>
            <p:cNvGrpSpPr/>
            <p:nvPr/>
          </p:nvGrpSpPr>
          <p:grpSpPr>
            <a:xfrm>
              <a:off x="1304107" y="3536494"/>
              <a:ext cx="1461442" cy="414008"/>
              <a:chOff x="719447" y="3563147"/>
              <a:chExt cx="1461442" cy="41400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72CA5C9-2E54-4B90-B4C1-5929940D627B}"/>
                  </a:ext>
                </a:extLst>
              </p:cNvPr>
              <p:cNvSpPr/>
              <p:nvPr/>
            </p:nvSpPr>
            <p:spPr>
              <a:xfrm>
                <a:off x="719447" y="3563148"/>
                <a:ext cx="1461442" cy="414007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Subtitle 2">
                <a:extLst>
                  <a:ext uri="{FF2B5EF4-FFF2-40B4-BE49-F238E27FC236}">
                    <a16:creationId xmlns:a16="http://schemas.microsoft.com/office/drawing/2014/main" id="{CC20681D-D48B-4352-9323-28E5BB446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447" y="3563147"/>
                <a:ext cx="1461442" cy="4140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主要研究對象</a:t>
                </a:r>
                <a:endParaRPr lang="id-ID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B93F68E-49EA-4287-BD2D-FBFA34CB8C55}"/>
                </a:ext>
              </a:extLst>
            </p:cNvPr>
            <p:cNvSpPr txBox="1"/>
            <p:nvPr/>
          </p:nvSpPr>
          <p:spPr>
            <a:xfrm>
              <a:off x="2939257" y="3455127"/>
              <a:ext cx="3383168" cy="2118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19~25</a:t>
              </a:r>
              <a:r>
                <a:rPr lang="zh-TW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歲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具大專院校學歷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消費次數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4~6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次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/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年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消費金額達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1000~3000</a:t>
              </a:r>
              <a:r>
                <a:rPr lang="zh-TW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元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/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月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女性消費者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pic>
        <p:nvPicPr>
          <p:cNvPr id="51" name="圖片 50">
            <a:extLst>
              <a:ext uri="{FF2B5EF4-FFF2-40B4-BE49-F238E27FC236}">
                <a16:creationId xmlns:a16="http://schemas.microsoft.com/office/drawing/2014/main" id="{B8D017D4-A40C-4CAA-A704-B5E575905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573" y="3112981"/>
            <a:ext cx="1946882" cy="2920324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58111810-7B78-4EC4-945D-F3DDE03040D3}"/>
              </a:ext>
            </a:extLst>
          </p:cNvPr>
          <p:cNvGrpSpPr/>
          <p:nvPr/>
        </p:nvGrpSpPr>
        <p:grpSpPr>
          <a:xfrm>
            <a:off x="1108845" y="1754578"/>
            <a:ext cx="7409920" cy="1575752"/>
            <a:chOff x="1108845" y="1754578"/>
            <a:chExt cx="7409920" cy="1575752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10E86A2-A680-4978-B9AB-27C1318F944C}"/>
                </a:ext>
              </a:extLst>
            </p:cNvPr>
            <p:cNvSpPr/>
            <p:nvPr/>
          </p:nvSpPr>
          <p:spPr>
            <a:xfrm>
              <a:off x="7327106" y="3247231"/>
              <a:ext cx="935068" cy="556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289B0B9-BCFF-4642-A4ED-E5F93D12956D}"/>
                </a:ext>
              </a:extLst>
            </p:cNvPr>
            <p:cNvGrpSpPr/>
            <p:nvPr/>
          </p:nvGrpSpPr>
          <p:grpSpPr>
            <a:xfrm>
              <a:off x="1108845" y="1754578"/>
              <a:ext cx="7409920" cy="1575752"/>
              <a:chOff x="1108845" y="1754578"/>
              <a:chExt cx="7409920" cy="15757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9824908-CA79-46D1-8698-965A8BB7A3D9}"/>
                  </a:ext>
                </a:extLst>
              </p:cNvPr>
              <p:cNvSpPr/>
              <p:nvPr/>
            </p:nvSpPr>
            <p:spPr>
              <a:xfrm>
                <a:off x="1409701" y="2701925"/>
                <a:ext cx="2651124" cy="5019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TextBox 21"/>
              <p:cNvSpPr txBox="1"/>
              <p:nvPr/>
            </p:nvSpPr>
            <p:spPr>
              <a:xfrm>
                <a:off x="1108845" y="1754578"/>
                <a:ext cx="7409920" cy="15757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各國政府開始擬定相關的環境保育之政策，隨著消費者環保意識之增長，企業皆開始朝</a:t>
                </a:r>
                <a:r>
                  <a:rPr lang="en-US" altLang="zh-TW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ESG</a:t>
                </a:r>
                <a:r>
                  <a:rPr lang="zh-TW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策略發展</a:t>
                </a:r>
                <a:endPara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紡織業針對環保服飾製作流程進行轉型，並附上環保服飾的綠色履歷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5790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2">
            <a:extLst>
              <a:ext uri="{FF2B5EF4-FFF2-40B4-BE49-F238E27FC236}">
                <a16:creationId xmlns:a16="http://schemas.microsoft.com/office/drawing/2014/main" id="{DDB44C52-4E68-4D68-864F-4B796ED98D62}"/>
              </a:ext>
            </a:extLst>
          </p:cNvPr>
          <p:cNvGrpSpPr/>
          <p:nvPr/>
        </p:nvGrpSpPr>
        <p:grpSpPr>
          <a:xfrm>
            <a:off x="992760" y="893650"/>
            <a:ext cx="3573385" cy="1007620"/>
            <a:chOff x="992760" y="893650"/>
            <a:chExt cx="3573385" cy="1007620"/>
          </a:xfrm>
        </p:grpSpPr>
        <p:grpSp>
          <p:nvGrpSpPr>
            <p:cNvPr id="60" name="组合 20">
              <a:extLst>
                <a:ext uri="{FF2B5EF4-FFF2-40B4-BE49-F238E27FC236}">
                  <a16:creationId xmlns:a16="http://schemas.microsoft.com/office/drawing/2014/main" id="{650AD44F-91C8-420C-AC21-80D56C7764D6}"/>
                </a:ext>
              </a:extLst>
            </p:cNvPr>
            <p:cNvGrpSpPr/>
            <p:nvPr/>
          </p:nvGrpSpPr>
          <p:grpSpPr>
            <a:xfrm>
              <a:off x="992760" y="893650"/>
              <a:ext cx="3573385" cy="1007620"/>
              <a:chOff x="455523" y="2245380"/>
              <a:chExt cx="3573385" cy="1007620"/>
            </a:xfrm>
          </p:grpSpPr>
          <p:sp>
            <p:nvSpPr>
              <p:cNvPr id="62" name="Subtitle 2">
                <a:extLst>
                  <a:ext uri="{FF2B5EF4-FFF2-40B4-BE49-F238E27FC236}">
                    <a16:creationId xmlns:a16="http://schemas.microsoft.com/office/drawing/2014/main" id="{05F33804-3AD3-4E77-A1E3-D320E255BD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523" y="2245380"/>
                <a:ext cx="3033470" cy="747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CN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摘要</a:t>
                </a:r>
                <a:endParaRPr lang="id-ID" b="1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  <p:sp>
            <p:nvSpPr>
              <p:cNvPr id="63" name="Subtitle 2">
                <a:extLst>
                  <a:ext uri="{FF2B5EF4-FFF2-40B4-BE49-F238E27FC236}">
                    <a16:creationId xmlns:a16="http://schemas.microsoft.com/office/drawing/2014/main" id="{A145508C-36A8-407B-A3B3-10A891E06C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82" y="2673785"/>
                <a:ext cx="3563426" cy="579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S</a:t>
                </a:r>
                <a:r>
                  <a:rPr lang="en-US" altLang="zh-CN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ummary</a:t>
                </a:r>
                <a:endParaRPr lang="id-ID" sz="1400" b="1" dirty="0">
                  <a:solidFill>
                    <a:srgbClr val="343434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61" name="直接连接符 23">
              <a:extLst>
                <a:ext uri="{FF2B5EF4-FFF2-40B4-BE49-F238E27FC236}">
                  <a16:creationId xmlns:a16="http://schemas.microsoft.com/office/drawing/2014/main" id="{3885BA04-D44C-4475-AD77-738500729E50}"/>
                </a:ext>
              </a:extLst>
            </p:cNvPr>
            <p:cNvCxnSpPr/>
            <p:nvPr/>
          </p:nvCxnSpPr>
          <p:spPr>
            <a:xfrm>
              <a:off x="1108845" y="1743793"/>
              <a:ext cx="5302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216F7EE-BEEC-4ADF-8F59-2BE2559DA61D}"/>
              </a:ext>
            </a:extLst>
          </p:cNvPr>
          <p:cNvGrpSpPr/>
          <p:nvPr/>
        </p:nvGrpSpPr>
        <p:grpSpPr>
          <a:xfrm>
            <a:off x="1108845" y="3661590"/>
            <a:ext cx="6044761" cy="414007"/>
            <a:chOff x="1108845" y="3646553"/>
            <a:chExt cx="6044761" cy="414007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D594D1A-9298-4CBF-BA1D-AE250AE8BC82}"/>
                </a:ext>
              </a:extLst>
            </p:cNvPr>
            <p:cNvSpPr/>
            <p:nvPr/>
          </p:nvSpPr>
          <p:spPr>
            <a:xfrm>
              <a:off x="1108845" y="3646553"/>
              <a:ext cx="2022078" cy="414007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8BF9BA2-C4DA-4FF8-A833-0C2E1C33ECFB}"/>
                </a:ext>
              </a:extLst>
            </p:cNvPr>
            <p:cNvSpPr/>
            <p:nvPr/>
          </p:nvSpPr>
          <p:spPr>
            <a:xfrm>
              <a:off x="3070929" y="3646553"/>
              <a:ext cx="4082677" cy="414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Subtitle 2">
              <a:extLst>
                <a:ext uri="{FF2B5EF4-FFF2-40B4-BE49-F238E27FC236}">
                  <a16:creationId xmlns:a16="http://schemas.microsoft.com/office/drawing/2014/main" id="{1747EA46-4BD9-4349-8EF6-BF1D85A05C5F}"/>
                </a:ext>
              </a:extLst>
            </p:cNvPr>
            <p:cNvSpPr txBox="1">
              <a:spLocks/>
            </p:cNvSpPr>
            <p:nvPr/>
          </p:nvSpPr>
          <p:spPr>
            <a:xfrm>
              <a:off x="1108845" y="3646553"/>
              <a:ext cx="2022078" cy="4140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zh-TW" altLang="en-US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rPr>
                <a:t>給未來研究者之建議</a:t>
              </a:r>
              <a:endParaRPr lang="id-ID" sz="1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Lato" panose="020F0502020204030203" pitchFamily="34" charset="0"/>
              </a:endParaRPr>
            </a:p>
          </p:txBody>
        </p:sp>
      </p:grp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1FCC0B1-AE8C-41C4-9361-35130BA93FE4}"/>
              </a:ext>
            </a:extLst>
          </p:cNvPr>
          <p:cNvSpPr txBox="1"/>
          <p:nvPr/>
        </p:nvSpPr>
        <p:spPr>
          <a:xfrm>
            <a:off x="3232335" y="3668890"/>
            <a:ext cx="6156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增加感性層面之變數及增加樣本數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680FD1F-31F8-4603-B668-0FF8C7A4EE83}"/>
              </a:ext>
            </a:extLst>
          </p:cNvPr>
          <p:cNvGrpSpPr/>
          <p:nvPr/>
        </p:nvGrpSpPr>
        <p:grpSpPr>
          <a:xfrm>
            <a:off x="1108845" y="4426273"/>
            <a:ext cx="10096276" cy="456792"/>
            <a:chOff x="1108845" y="4421345"/>
            <a:chExt cx="10096276" cy="456792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EBDC620-827D-4AB4-871A-159A1B7CA597}"/>
                </a:ext>
              </a:extLst>
            </p:cNvPr>
            <p:cNvSpPr/>
            <p:nvPr/>
          </p:nvSpPr>
          <p:spPr>
            <a:xfrm>
              <a:off x="1108845" y="4442738"/>
              <a:ext cx="1421714" cy="414007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Subtitle 2">
              <a:extLst>
                <a:ext uri="{FF2B5EF4-FFF2-40B4-BE49-F238E27FC236}">
                  <a16:creationId xmlns:a16="http://schemas.microsoft.com/office/drawing/2014/main" id="{E469A63B-DC27-4339-B930-F977DBEF84F0}"/>
                </a:ext>
              </a:extLst>
            </p:cNvPr>
            <p:cNvSpPr txBox="1">
              <a:spLocks/>
            </p:cNvSpPr>
            <p:nvPr/>
          </p:nvSpPr>
          <p:spPr>
            <a:xfrm>
              <a:off x="1108845" y="4442738"/>
              <a:ext cx="1421714" cy="4140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zh-TW" altLang="en-US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rPr>
                <a:t>給業者之建議</a:t>
              </a:r>
              <a:endParaRPr lang="id-ID" sz="1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Lato" panose="020F0502020204030203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6491910-1359-45C3-842E-E2B4540DDE9A}"/>
                </a:ext>
              </a:extLst>
            </p:cNvPr>
            <p:cNvSpPr/>
            <p:nvPr/>
          </p:nvSpPr>
          <p:spPr>
            <a:xfrm>
              <a:off x="2509495" y="4442738"/>
              <a:ext cx="8495581" cy="414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7B48B0D1-9E77-4B19-92D1-B3D9C2B9AEC0}"/>
                </a:ext>
              </a:extLst>
            </p:cNvPr>
            <p:cNvSpPr txBox="1"/>
            <p:nvPr/>
          </p:nvSpPr>
          <p:spPr>
            <a:xfrm>
              <a:off x="2651622" y="4421345"/>
              <a:ext cx="8553499" cy="4567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為每件環保服飾增加綠色履歷，讓消費者買到環保附加價值，並獲得內心滿足</a:t>
              </a:r>
            </a:p>
          </p:txBody>
        </p:sp>
      </p:grpSp>
      <p:pic>
        <p:nvPicPr>
          <p:cNvPr id="88" name="图片 48">
            <a:extLst>
              <a:ext uri="{FF2B5EF4-FFF2-40B4-BE49-F238E27FC236}">
                <a16:creationId xmlns:a16="http://schemas.microsoft.com/office/drawing/2014/main" id="{7235FE82-B884-4EC8-8765-FEF7BBAE4E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8"/>
          <a:stretch/>
        </p:blipFill>
        <p:spPr>
          <a:xfrm>
            <a:off x="9378094" y="3915573"/>
            <a:ext cx="2733961" cy="294242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837B5188-D661-4F01-AD15-456F91DFB050}"/>
              </a:ext>
            </a:extLst>
          </p:cNvPr>
          <p:cNvSpPr/>
          <p:nvPr/>
        </p:nvSpPr>
        <p:spPr>
          <a:xfrm>
            <a:off x="1108845" y="5258244"/>
            <a:ext cx="1421714" cy="414007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9574494-9E31-4851-8CDD-D78BF5CA332A}"/>
              </a:ext>
            </a:extLst>
          </p:cNvPr>
          <p:cNvSpPr txBox="1">
            <a:spLocks/>
          </p:cNvSpPr>
          <p:nvPr/>
        </p:nvSpPr>
        <p:spPr>
          <a:xfrm>
            <a:off x="1108845" y="5258244"/>
            <a:ext cx="1421714" cy="414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zh-TW" altLang="en-US" sz="1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Lato" panose="020F0502020204030203" pitchFamily="34" charset="0"/>
              </a:rPr>
              <a:t>關鍵字</a:t>
            </a:r>
            <a:endParaRPr lang="id-ID" sz="16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Lato" panose="020F0502020204030203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10940B-1BEC-4669-A758-537001A49ABC}"/>
              </a:ext>
            </a:extLst>
          </p:cNvPr>
          <p:cNvSpPr/>
          <p:nvPr/>
        </p:nvSpPr>
        <p:spPr>
          <a:xfrm>
            <a:off x="2530560" y="5258244"/>
            <a:ext cx="8281984" cy="414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BCFB66C-9381-4027-B746-A97D90203B5C}"/>
              </a:ext>
            </a:extLst>
          </p:cNvPr>
          <p:cNvSpPr txBox="1"/>
          <p:nvPr/>
        </p:nvSpPr>
        <p:spPr>
          <a:xfrm>
            <a:off x="2651622" y="5233741"/>
            <a:ext cx="8160922" cy="4567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defRPr>
            </a:lvl1pPr>
          </a:lstStyle>
          <a:p>
            <a:r>
              <a:rPr lang="zh-TW" altLang="en-US" dirty="0"/>
              <a:t>環保服飾、</a:t>
            </a:r>
            <a:r>
              <a:rPr lang="zh-TW" altLang="zh-TW" dirty="0"/>
              <a:t>企業</a:t>
            </a:r>
            <a:r>
              <a:rPr lang="en-US" altLang="zh-TW" dirty="0"/>
              <a:t>ESG</a:t>
            </a:r>
            <a:r>
              <a:rPr lang="zh-TW" altLang="zh-TW" dirty="0"/>
              <a:t>策略、綠色履歷、情感價值、經濟價值、知識價值、購買意願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12FFD54-BF85-4D48-A646-AEEC6E36FADA}"/>
              </a:ext>
            </a:extLst>
          </p:cNvPr>
          <p:cNvGrpSpPr/>
          <p:nvPr/>
        </p:nvGrpSpPr>
        <p:grpSpPr>
          <a:xfrm>
            <a:off x="1108845" y="2896907"/>
            <a:ext cx="6536293" cy="414007"/>
            <a:chOff x="1108845" y="2896907"/>
            <a:chExt cx="6536293" cy="41400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AB274C5-09BB-4CE5-9652-4501F50D1BA2}"/>
                </a:ext>
              </a:extLst>
            </p:cNvPr>
            <p:cNvSpPr/>
            <p:nvPr/>
          </p:nvSpPr>
          <p:spPr>
            <a:xfrm>
              <a:off x="2472252" y="2896907"/>
              <a:ext cx="4945444" cy="414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E7FB95D-0A81-4445-B49A-E95B0E700484}"/>
                </a:ext>
              </a:extLst>
            </p:cNvPr>
            <p:cNvSpPr txBox="1"/>
            <p:nvPr/>
          </p:nvSpPr>
          <p:spPr>
            <a:xfrm>
              <a:off x="2699694" y="2919244"/>
              <a:ext cx="4945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情感價值和知識價值相較經濟價值更為重要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D9BD956-E9A1-49E2-8899-675D31E45480}"/>
                </a:ext>
              </a:extLst>
            </p:cNvPr>
            <p:cNvSpPr/>
            <p:nvPr/>
          </p:nvSpPr>
          <p:spPr>
            <a:xfrm>
              <a:off x="1108845" y="2896907"/>
              <a:ext cx="1467822" cy="414007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FF3BE3D3-336D-4B82-B6A6-1F500F6552FA}"/>
                </a:ext>
              </a:extLst>
            </p:cNvPr>
            <p:cNvSpPr txBox="1">
              <a:spLocks/>
            </p:cNvSpPr>
            <p:nvPr/>
          </p:nvSpPr>
          <p:spPr>
            <a:xfrm>
              <a:off x="1315992" y="2896907"/>
              <a:ext cx="1053528" cy="4140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zh-TW" altLang="en-US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rPr>
                <a:t>研究結果</a:t>
              </a:r>
              <a:endParaRPr lang="id-ID" sz="1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Lato" panose="020F0502020204030203" pitchFamily="34" charset="0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F3F5B7-BC2A-48DC-97F9-9F43A7433713}"/>
              </a:ext>
            </a:extLst>
          </p:cNvPr>
          <p:cNvGrpSpPr/>
          <p:nvPr/>
        </p:nvGrpSpPr>
        <p:grpSpPr>
          <a:xfrm>
            <a:off x="1108845" y="2130200"/>
            <a:ext cx="7698813" cy="416031"/>
            <a:chOff x="1108845" y="2130200"/>
            <a:chExt cx="7698813" cy="416031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4F5E787-A435-416C-AA73-02668C01922F}"/>
                </a:ext>
              </a:extLst>
            </p:cNvPr>
            <p:cNvSpPr/>
            <p:nvPr/>
          </p:nvSpPr>
          <p:spPr>
            <a:xfrm>
              <a:off x="2431325" y="2130200"/>
              <a:ext cx="5464365" cy="41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EFF4057-DE62-4825-A59F-E3835D26CF9E}"/>
                </a:ext>
              </a:extLst>
            </p:cNvPr>
            <p:cNvSpPr txBox="1"/>
            <p:nvPr/>
          </p:nvSpPr>
          <p:spPr>
            <a:xfrm>
              <a:off x="2651622" y="2153549"/>
              <a:ext cx="61560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探討消費者知覺價值對環保服飾購買意願之影響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DD8E8B0-6B84-4DCA-956C-8CEBEE66C9BF}"/>
                </a:ext>
              </a:extLst>
            </p:cNvPr>
            <p:cNvSpPr/>
            <p:nvPr/>
          </p:nvSpPr>
          <p:spPr>
            <a:xfrm>
              <a:off x="1108845" y="2131212"/>
              <a:ext cx="1421714" cy="414007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FB342CFC-2FB1-4A8B-B348-9F050B404B59}"/>
                </a:ext>
              </a:extLst>
            </p:cNvPr>
            <p:cNvSpPr txBox="1">
              <a:spLocks/>
            </p:cNvSpPr>
            <p:nvPr/>
          </p:nvSpPr>
          <p:spPr>
            <a:xfrm>
              <a:off x="1309485" y="2131212"/>
              <a:ext cx="1020434" cy="4140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zh-TW" altLang="en-US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rPr>
                <a:t>研究目的</a:t>
              </a:r>
              <a:endParaRPr lang="id-ID" sz="1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868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2">
            <a:extLst>
              <a:ext uri="{FF2B5EF4-FFF2-40B4-BE49-F238E27FC236}">
                <a16:creationId xmlns:a16="http://schemas.microsoft.com/office/drawing/2014/main" id="{DDB44C52-4E68-4D68-864F-4B796ED98D62}"/>
              </a:ext>
            </a:extLst>
          </p:cNvPr>
          <p:cNvGrpSpPr/>
          <p:nvPr/>
        </p:nvGrpSpPr>
        <p:grpSpPr>
          <a:xfrm>
            <a:off x="992760" y="893650"/>
            <a:ext cx="3573385" cy="1007620"/>
            <a:chOff x="992760" y="893650"/>
            <a:chExt cx="3573385" cy="1007620"/>
          </a:xfrm>
        </p:grpSpPr>
        <p:grpSp>
          <p:nvGrpSpPr>
            <p:cNvPr id="60" name="组合 20">
              <a:extLst>
                <a:ext uri="{FF2B5EF4-FFF2-40B4-BE49-F238E27FC236}">
                  <a16:creationId xmlns:a16="http://schemas.microsoft.com/office/drawing/2014/main" id="{650AD44F-91C8-420C-AC21-80D56C7764D6}"/>
                </a:ext>
              </a:extLst>
            </p:cNvPr>
            <p:cNvGrpSpPr/>
            <p:nvPr/>
          </p:nvGrpSpPr>
          <p:grpSpPr>
            <a:xfrm>
              <a:off x="992760" y="893650"/>
              <a:ext cx="3573385" cy="1007620"/>
              <a:chOff x="455523" y="2245380"/>
              <a:chExt cx="3573385" cy="1007620"/>
            </a:xfrm>
          </p:grpSpPr>
          <p:sp>
            <p:nvSpPr>
              <p:cNvPr id="62" name="Subtitle 2">
                <a:extLst>
                  <a:ext uri="{FF2B5EF4-FFF2-40B4-BE49-F238E27FC236}">
                    <a16:creationId xmlns:a16="http://schemas.microsoft.com/office/drawing/2014/main" id="{05F33804-3AD3-4E77-A1E3-D320E255BD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523" y="2245380"/>
                <a:ext cx="3033470" cy="747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CN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研究動機</a:t>
                </a:r>
                <a:r>
                  <a:rPr lang="zh-TW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和目的</a:t>
                </a:r>
                <a:endParaRPr lang="id-ID" b="1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  <p:sp>
            <p:nvSpPr>
              <p:cNvPr id="63" name="Subtitle 2">
                <a:extLst>
                  <a:ext uri="{FF2B5EF4-FFF2-40B4-BE49-F238E27FC236}">
                    <a16:creationId xmlns:a16="http://schemas.microsoft.com/office/drawing/2014/main" id="{A145508C-36A8-407B-A3B3-10A891E06C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82" y="2673785"/>
                <a:ext cx="3563426" cy="579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Study</a:t>
                </a:r>
                <a:r>
                  <a:rPr lang="en-US" altLang="zh-CN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 background</a:t>
                </a:r>
                <a:r>
                  <a:rPr lang="zh-TW" altLang="en-US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 </a:t>
                </a: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and purpose</a:t>
                </a:r>
                <a:endParaRPr lang="id-ID" sz="1400" b="1" dirty="0">
                  <a:solidFill>
                    <a:srgbClr val="343434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61" name="直接连接符 23">
              <a:extLst>
                <a:ext uri="{FF2B5EF4-FFF2-40B4-BE49-F238E27FC236}">
                  <a16:creationId xmlns:a16="http://schemas.microsoft.com/office/drawing/2014/main" id="{3885BA04-D44C-4475-AD77-738500729E50}"/>
                </a:ext>
              </a:extLst>
            </p:cNvPr>
            <p:cNvCxnSpPr/>
            <p:nvPr/>
          </p:nvCxnSpPr>
          <p:spPr>
            <a:xfrm>
              <a:off x="1108845" y="1743793"/>
              <a:ext cx="5302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EDFDD361-E8AD-4CAD-8D90-9C3AACD11812}"/>
              </a:ext>
            </a:extLst>
          </p:cNvPr>
          <p:cNvSpPr/>
          <p:nvPr/>
        </p:nvSpPr>
        <p:spPr>
          <a:xfrm>
            <a:off x="2445292" y="4340203"/>
            <a:ext cx="7112556" cy="1537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22A8881-BA9D-4766-ACC2-8CCAA70326C8}"/>
              </a:ext>
            </a:extLst>
          </p:cNvPr>
          <p:cNvGrpSpPr/>
          <p:nvPr/>
        </p:nvGrpSpPr>
        <p:grpSpPr>
          <a:xfrm>
            <a:off x="2246593" y="4473274"/>
            <a:ext cx="1461442" cy="414008"/>
            <a:chOff x="719447" y="3563147"/>
            <a:chExt cx="1461442" cy="414008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EC80E0B-351A-4A66-960E-8E32CDEDBFCC}"/>
                </a:ext>
              </a:extLst>
            </p:cNvPr>
            <p:cNvSpPr/>
            <p:nvPr/>
          </p:nvSpPr>
          <p:spPr>
            <a:xfrm>
              <a:off x="719447" y="3563148"/>
              <a:ext cx="1461442" cy="414007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45226446-FE7B-49F8-B494-9E2FFBD45E95}"/>
                </a:ext>
              </a:extLst>
            </p:cNvPr>
            <p:cNvSpPr txBox="1">
              <a:spLocks/>
            </p:cNvSpPr>
            <p:nvPr/>
          </p:nvSpPr>
          <p:spPr>
            <a:xfrm>
              <a:off x="719447" y="3563147"/>
              <a:ext cx="1461442" cy="4140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zh-TW" altLang="en-US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rPr>
                <a:t>研究目的</a:t>
              </a:r>
              <a:endParaRPr lang="id-ID" sz="1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Lato" panose="020F0502020204030203" pitchFamily="34" charset="0"/>
              </a:endParaRPr>
            </a:p>
          </p:txBody>
        </p:sp>
      </p:grpSp>
      <p:pic>
        <p:nvPicPr>
          <p:cNvPr id="45" name="图片 48">
            <a:extLst>
              <a:ext uri="{FF2B5EF4-FFF2-40B4-BE49-F238E27FC236}">
                <a16:creationId xmlns:a16="http://schemas.microsoft.com/office/drawing/2014/main" id="{783373FF-3DD2-4637-B045-2F2D78DFCA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8"/>
          <a:stretch/>
        </p:blipFill>
        <p:spPr>
          <a:xfrm>
            <a:off x="9378094" y="3915573"/>
            <a:ext cx="2733961" cy="2942427"/>
          </a:xfrm>
          <a:prstGeom prst="rect">
            <a:avLst/>
          </a:prstGeom>
        </p:spPr>
      </p:pic>
      <p:grpSp>
        <p:nvGrpSpPr>
          <p:cNvPr id="31" name="群組 30">
            <a:extLst>
              <a:ext uri="{FF2B5EF4-FFF2-40B4-BE49-F238E27FC236}">
                <a16:creationId xmlns:a16="http://schemas.microsoft.com/office/drawing/2014/main" id="{C484CCB9-B30B-4A28-BF13-6312BA5770B4}"/>
              </a:ext>
            </a:extLst>
          </p:cNvPr>
          <p:cNvGrpSpPr/>
          <p:nvPr/>
        </p:nvGrpSpPr>
        <p:grpSpPr>
          <a:xfrm>
            <a:off x="2246593" y="2069998"/>
            <a:ext cx="7311255" cy="1924673"/>
            <a:chOff x="1304107" y="3403422"/>
            <a:chExt cx="7311255" cy="1924673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7F6231B-C5E4-4968-BEEC-D030D0F978D3}"/>
                </a:ext>
              </a:extLst>
            </p:cNvPr>
            <p:cNvSpPr/>
            <p:nvPr/>
          </p:nvSpPr>
          <p:spPr>
            <a:xfrm>
              <a:off x="1502806" y="3403422"/>
              <a:ext cx="7112556" cy="1924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E184FB7A-431A-4258-9ABD-19BB671D9157}"/>
                </a:ext>
              </a:extLst>
            </p:cNvPr>
            <p:cNvGrpSpPr/>
            <p:nvPr/>
          </p:nvGrpSpPr>
          <p:grpSpPr>
            <a:xfrm>
              <a:off x="1304107" y="3536494"/>
              <a:ext cx="1461442" cy="414008"/>
              <a:chOff x="719447" y="3563147"/>
              <a:chExt cx="1461442" cy="41400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748DDC2-53E4-41F3-91E2-558BD82AFF14}"/>
                  </a:ext>
                </a:extLst>
              </p:cNvPr>
              <p:cNvSpPr/>
              <p:nvPr/>
            </p:nvSpPr>
            <p:spPr>
              <a:xfrm>
                <a:off x="719447" y="3563148"/>
                <a:ext cx="1461442" cy="414007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Subtitle 2">
                <a:extLst>
                  <a:ext uri="{FF2B5EF4-FFF2-40B4-BE49-F238E27FC236}">
                    <a16:creationId xmlns:a16="http://schemas.microsoft.com/office/drawing/2014/main" id="{D4ECE8D7-C25A-4948-9622-949FEF7EC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447" y="3563147"/>
                <a:ext cx="1461442" cy="4140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研究動機</a:t>
                </a:r>
                <a:endParaRPr lang="id-ID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696C09DB-5AFF-46E1-9C10-4E148FC594EB}"/>
              </a:ext>
            </a:extLst>
          </p:cNvPr>
          <p:cNvSpPr/>
          <p:nvPr/>
        </p:nvSpPr>
        <p:spPr>
          <a:xfrm>
            <a:off x="5314951" y="3745489"/>
            <a:ext cx="1138238" cy="478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72E1BF-86FB-43C1-B602-0F1509A794A5}"/>
              </a:ext>
            </a:extLst>
          </p:cNvPr>
          <p:cNvSpPr/>
          <p:nvPr/>
        </p:nvSpPr>
        <p:spPr>
          <a:xfrm>
            <a:off x="4703199" y="4775835"/>
            <a:ext cx="1126101" cy="501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80F7727-E309-4E7B-AC55-70570C9FC8EE}"/>
              </a:ext>
            </a:extLst>
          </p:cNvPr>
          <p:cNvSpPr/>
          <p:nvPr/>
        </p:nvSpPr>
        <p:spPr>
          <a:xfrm>
            <a:off x="4703199" y="5191760"/>
            <a:ext cx="1126101" cy="501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1344E34-3FE5-4366-B095-8CF9C67A99EC}"/>
              </a:ext>
            </a:extLst>
          </p:cNvPr>
          <p:cNvSpPr/>
          <p:nvPr/>
        </p:nvSpPr>
        <p:spPr>
          <a:xfrm>
            <a:off x="4703198" y="5594764"/>
            <a:ext cx="1126101" cy="501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EFF4057-DE62-4825-A59F-E3835D26CF9E}"/>
              </a:ext>
            </a:extLst>
          </p:cNvPr>
          <p:cNvSpPr txBox="1"/>
          <p:nvPr/>
        </p:nvSpPr>
        <p:spPr>
          <a:xfrm>
            <a:off x="3789370" y="2164965"/>
            <a:ext cx="6156036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《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巴黎協議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》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目標於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2050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年達成時尚產業零排放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ESG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成未來投資趨勢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垃圾變黃金，如何將資源最大化有效利用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探討及研究紡織業轉型的具體作法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43A0D0E-AB95-4F04-9B49-C956D46D534F}"/>
              </a:ext>
            </a:extLst>
          </p:cNvPr>
          <p:cNvSpPr txBox="1"/>
          <p:nvPr/>
        </p:nvSpPr>
        <p:spPr>
          <a:xfrm>
            <a:off x="3789370" y="4435169"/>
            <a:ext cx="6156036" cy="128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探討情感型知覺價值對環保服飾購買意願之影響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探討經濟型知覺價值對環保服飾購買意願之影響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探討知識型知覺價值對環保服飾購買意願之影響</a:t>
            </a:r>
          </a:p>
        </p:txBody>
      </p:sp>
    </p:spTree>
    <p:extLst>
      <p:ext uri="{BB962C8B-B14F-4D97-AF65-F5344CB8AC3E}">
        <p14:creationId xmlns:p14="http://schemas.microsoft.com/office/powerpoint/2010/main" val="29068472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2">
            <a:extLst>
              <a:ext uri="{FF2B5EF4-FFF2-40B4-BE49-F238E27FC236}">
                <a16:creationId xmlns:a16="http://schemas.microsoft.com/office/drawing/2014/main" id="{DDB44C52-4E68-4D68-864F-4B796ED98D62}"/>
              </a:ext>
            </a:extLst>
          </p:cNvPr>
          <p:cNvGrpSpPr/>
          <p:nvPr/>
        </p:nvGrpSpPr>
        <p:grpSpPr>
          <a:xfrm>
            <a:off x="992760" y="893650"/>
            <a:ext cx="3573385" cy="1007620"/>
            <a:chOff x="992760" y="893650"/>
            <a:chExt cx="3573385" cy="1007620"/>
          </a:xfrm>
        </p:grpSpPr>
        <p:grpSp>
          <p:nvGrpSpPr>
            <p:cNvPr id="60" name="组合 20">
              <a:extLst>
                <a:ext uri="{FF2B5EF4-FFF2-40B4-BE49-F238E27FC236}">
                  <a16:creationId xmlns:a16="http://schemas.microsoft.com/office/drawing/2014/main" id="{650AD44F-91C8-420C-AC21-80D56C7764D6}"/>
                </a:ext>
              </a:extLst>
            </p:cNvPr>
            <p:cNvGrpSpPr/>
            <p:nvPr/>
          </p:nvGrpSpPr>
          <p:grpSpPr>
            <a:xfrm>
              <a:off x="992760" y="893650"/>
              <a:ext cx="3573385" cy="1007620"/>
              <a:chOff x="455523" y="2245380"/>
              <a:chExt cx="3573385" cy="1007620"/>
            </a:xfrm>
          </p:grpSpPr>
          <p:sp>
            <p:nvSpPr>
              <p:cNvPr id="62" name="Subtitle 2">
                <a:extLst>
                  <a:ext uri="{FF2B5EF4-FFF2-40B4-BE49-F238E27FC236}">
                    <a16:creationId xmlns:a16="http://schemas.microsoft.com/office/drawing/2014/main" id="{05F33804-3AD3-4E77-A1E3-D320E255BD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523" y="2245380"/>
                <a:ext cx="3033470" cy="747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TW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文獻探討</a:t>
                </a:r>
                <a:endParaRPr lang="id-ID" b="1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  <p:sp>
            <p:nvSpPr>
              <p:cNvPr id="63" name="Subtitle 2">
                <a:extLst>
                  <a:ext uri="{FF2B5EF4-FFF2-40B4-BE49-F238E27FC236}">
                    <a16:creationId xmlns:a16="http://schemas.microsoft.com/office/drawing/2014/main" id="{A145508C-36A8-407B-A3B3-10A891E06C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82" y="2673785"/>
                <a:ext cx="3563426" cy="579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L</a:t>
                </a:r>
                <a:r>
                  <a:rPr lang="en-US" altLang="zh-CN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iterature review</a:t>
                </a:r>
                <a:endParaRPr lang="id-ID" sz="1400" b="1" dirty="0">
                  <a:solidFill>
                    <a:srgbClr val="343434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61" name="直接连接符 23">
              <a:extLst>
                <a:ext uri="{FF2B5EF4-FFF2-40B4-BE49-F238E27FC236}">
                  <a16:creationId xmlns:a16="http://schemas.microsoft.com/office/drawing/2014/main" id="{3885BA04-D44C-4475-AD77-738500729E50}"/>
                </a:ext>
              </a:extLst>
            </p:cNvPr>
            <p:cNvCxnSpPr/>
            <p:nvPr/>
          </p:nvCxnSpPr>
          <p:spPr>
            <a:xfrm>
              <a:off x="1108845" y="1743793"/>
              <a:ext cx="5302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9E707516-ECC2-476F-B28D-BD6466F0500C}"/>
              </a:ext>
            </a:extLst>
          </p:cNvPr>
          <p:cNvGrpSpPr/>
          <p:nvPr/>
        </p:nvGrpSpPr>
        <p:grpSpPr>
          <a:xfrm>
            <a:off x="1639120" y="2176302"/>
            <a:ext cx="8446987" cy="1354915"/>
            <a:chOff x="1639120" y="2040757"/>
            <a:chExt cx="8446987" cy="135491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657DB9-026B-4483-BEC5-2768D0C663BD}"/>
                </a:ext>
              </a:extLst>
            </p:cNvPr>
            <p:cNvSpPr/>
            <p:nvPr/>
          </p:nvSpPr>
          <p:spPr>
            <a:xfrm>
              <a:off x="2223619" y="2040757"/>
              <a:ext cx="7862488" cy="1354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B004B13-5CA4-48F3-808D-E1D124A4320A}"/>
                </a:ext>
              </a:extLst>
            </p:cNvPr>
            <p:cNvSpPr txBox="1"/>
            <p:nvPr/>
          </p:nvSpPr>
          <p:spPr>
            <a:xfrm>
              <a:off x="3490225" y="2078755"/>
              <a:ext cx="6478156" cy="1114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《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巴黎協議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》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目標於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2050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年達成時尚產業淨零排放，並於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2030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年先行減少排放量百之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30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，各國擬定相關政策</a:t>
              </a: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D986177-5575-4F1D-9B5E-8FAA66A49D48}"/>
                </a:ext>
              </a:extLst>
            </p:cNvPr>
            <p:cNvGrpSpPr/>
            <p:nvPr/>
          </p:nvGrpSpPr>
          <p:grpSpPr>
            <a:xfrm>
              <a:off x="1639120" y="2125690"/>
              <a:ext cx="1733379" cy="414007"/>
              <a:chOff x="1639120" y="2221792"/>
              <a:chExt cx="1733379" cy="414007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67272A4-65B6-40C5-9265-81BBE9787F86}"/>
                  </a:ext>
                </a:extLst>
              </p:cNvPr>
              <p:cNvSpPr/>
              <p:nvPr/>
            </p:nvSpPr>
            <p:spPr>
              <a:xfrm>
                <a:off x="1639120" y="2221792"/>
                <a:ext cx="1733379" cy="414007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6DADD54-944A-42A5-BF6C-C0CB7145933F}"/>
                  </a:ext>
                </a:extLst>
              </p:cNvPr>
              <p:cNvSpPr txBox="1"/>
              <p:nvPr/>
            </p:nvSpPr>
            <p:spPr>
              <a:xfrm>
                <a:off x="1710095" y="2259518"/>
                <a:ext cx="16624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綠色轉型之發展</a:t>
                </a:r>
              </a:p>
            </p:txBody>
          </p:sp>
        </p:grp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1046C97E-2B56-43F7-B272-156F1266D8F5}"/>
              </a:ext>
            </a:extLst>
          </p:cNvPr>
          <p:cNvGrpSpPr/>
          <p:nvPr/>
        </p:nvGrpSpPr>
        <p:grpSpPr>
          <a:xfrm>
            <a:off x="1639120" y="3891182"/>
            <a:ext cx="8446987" cy="1764204"/>
            <a:chOff x="1639120" y="3535160"/>
            <a:chExt cx="8446987" cy="176420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80614FB-CBD1-462A-AD75-0BF6142A6314}"/>
                </a:ext>
              </a:extLst>
            </p:cNvPr>
            <p:cNvSpPr/>
            <p:nvPr/>
          </p:nvSpPr>
          <p:spPr>
            <a:xfrm>
              <a:off x="2223619" y="3535160"/>
              <a:ext cx="7862488" cy="1764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96B7255A-3447-4220-A31A-6A443BF744EE}"/>
                </a:ext>
              </a:extLst>
            </p:cNvPr>
            <p:cNvSpPr txBox="1"/>
            <p:nvPr/>
          </p:nvSpPr>
          <p:spPr>
            <a:xfrm>
              <a:off x="3490225" y="3553264"/>
              <a:ext cx="6431974" cy="1668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概念為環境保護、社會責任、公司治理，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95%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的消費者希望企業關注及重視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ESG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政策，並且有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61%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的消費者更願意購買有將 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ESG 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納入品牌策略的企業產品</a:t>
              </a: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64582B9B-436A-4BFD-A6CE-A719CE1DB033}"/>
                </a:ext>
              </a:extLst>
            </p:cNvPr>
            <p:cNvGrpSpPr/>
            <p:nvPr/>
          </p:nvGrpSpPr>
          <p:grpSpPr>
            <a:xfrm>
              <a:off x="1639120" y="3629775"/>
              <a:ext cx="1733379" cy="414007"/>
              <a:chOff x="1639120" y="3725877"/>
              <a:chExt cx="1733379" cy="414007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EBBAC85-E890-4654-A33C-B082286BA1D8}"/>
                  </a:ext>
                </a:extLst>
              </p:cNvPr>
              <p:cNvSpPr/>
              <p:nvPr/>
            </p:nvSpPr>
            <p:spPr>
              <a:xfrm>
                <a:off x="1639120" y="3725877"/>
                <a:ext cx="1733379" cy="414007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58AAFB5-3CBC-419B-AEAB-8A019BA658A7}"/>
                  </a:ext>
                </a:extLst>
              </p:cNvPr>
              <p:cNvSpPr txBox="1"/>
              <p:nvPr/>
            </p:nvSpPr>
            <p:spPr>
              <a:xfrm>
                <a:off x="1849253" y="3763603"/>
                <a:ext cx="13840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企業</a:t>
                </a:r>
                <a:r>
                  <a:rPr lang="en-US" altLang="zh-TW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ESG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策略</a:t>
                </a:r>
              </a:p>
            </p:txBody>
          </p:sp>
        </p:grpSp>
      </p:grpSp>
      <p:pic>
        <p:nvPicPr>
          <p:cNvPr id="37" name="图片 48">
            <a:extLst>
              <a:ext uri="{FF2B5EF4-FFF2-40B4-BE49-F238E27FC236}">
                <a16:creationId xmlns:a16="http://schemas.microsoft.com/office/drawing/2014/main" id="{2F823319-98E7-4288-8350-0C5BA9A6B0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8"/>
          <a:stretch/>
        </p:blipFill>
        <p:spPr>
          <a:xfrm>
            <a:off x="9378094" y="3915573"/>
            <a:ext cx="2733961" cy="294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352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2">
            <a:extLst>
              <a:ext uri="{FF2B5EF4-FFF2-40B4-BE49-F238E27FC236}">
                <a16:creationId xmlns:a16="http://schemas.microsoft.com/office/drawing/2014/main" id="{DDB44C52-4E68-4D68-864F-4B796ED98D62}"/>
              </a:ext>
            </a:extLst>
          </p:cNvPr>
          <p:cNvGrpSpPr/>
          <p:nvPr/>
        </p:nvGrpSpPr>
        <p:grpSpPr>
          <a:xfrm>
            <a:off x="992760" y="893650"/>
            <a:ext cx="3573385" cy="1007620"/>
            <a:chOff x="992760" y="893650"/>
            <a:chExt cx="3573385" cy="1007620"/>
          </a:xfrm>
        </p:grpSpPr>
        <p:grpSp>
          <p:nvGrpSpPr>
            <p:cNvPr id="60" name="组合 20">
              <a:extLst>
                <a:ext uri="{FF2B5EF4-FFF2-40B4-BE49-F238E27FC236}">
                  <a16:creationId xmlns:a16="http://schemas.microsoft.com/office/drawing/2014/main" id="{650AD44F-91C8-420C-AC21-80D56C7764D6}"/>
                </a:ext>
              </a:extLst>
            </p:cNvPr>
            <p:cNvGrpSpPr/>
            <p:nvPr/>
          </p:nvGrpSpPr>
          <p:grpSpPr>
            <a:xfrm>
              <a:off x="992760" y="893650"/>
              <a:ext cx="3573385" cy="1007620"/>
              <a:chOff x="455523" y="2245380"/>
              <a:chExt cx="3573385" cy="1007620"/>
            </a:xfrm>
          </p:grpSpPr>
          <p:sp>
            <p:nvSpPr>
              <p:cNvPr id="62" name="Subtitle 2">
                <a:extLst>
                  <a:ext uri="{FF2B5EF4-FFF2-40B4-BE49-F238E27FC236}">
                    <a16:creationId xmlns:a16="http://schemas.microsoft.com/office/drawing/2014/main" id="{05F33804-3AD3-4E77-A1E3-D320E255BD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523" y="2245380"/>
                <a:ext cx="3033470" cy="747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TW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文獻探討</a:t>
                </a:r>
                <a:endParaRPr lang="id-ID" b="1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  <p:sp>
            <p:nvSpPr>
              <p:cNvPr id="63" name="Subtitle 2">
                <a:extLst>
                  <a:ext uri="{FF2B5EF4-FFF2-40B4-BE49-F238E27FC236}">
                    <a16:creationId xmlns:a16="http://schemas.microsoft.com/office/drawing/2014/main" id="{A145508C-36A8-407B-A3B3-10A891E06C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82" y="2673785"/>
                <a:ext cx="3563426" cy="579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L</a:t>
                </a:r>
                <a:r>
                  <a:rPr lang="en-US" altLang="zh-CN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iterature review</a:t>
                </a:r>
                <a:endParaRPr lang="id-ID" sz="1400" b="1" dirty="0">
                  <a:solidFill>
                    <a:srgbClr val="343434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61" name="直接连接符 23">
              <a:extLst>
                <a:ext uri="{FF2B5EF4-FFF2-40B4-BE49-F238E27FC236}">
                  <a16:creationId xmlns:a16="http://schemas.microsoft.com/office/drawing/2014/main" id="{3885BA04-D44C-4475-AD77-738500729E50}"/>
                </a:ext>
              </a:extLst>
            </p:cNvPr>
            <p:cNvCxnSpPr/>
            <p:nvPr/>
          </p:nvCxnSpPr>
          <p:spPr>
            <a:xfrm>
              <a:off x="1108845" y="1743793"/>
              <a:ext cx="5302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1657DB9-026B-4483-BEC5-2768D0C663BD}"/>
              </a:ext>
            </a:extLst>
          </p:cNvPr>
          <p:cNvSpPr/>
          <p:nvPr/>
        </p:nvSpPr>
        <p:spPr>
          <a:xfrm>
            <a:off x="2311365" y="1922659"/>
            <a:ext cx="7862488" cy="1739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18B57B-E5EE-4286-AFB4-18AC4DE808B6}"/>
              </a:ext>
            </a:extLst>
          </p:cNvPr>
          <p:cNvSpPr/>
          <p:nvPr/>
        </p:nvSpPr>
        <p:spPr>
          <a:xfrm>
            <a:off x="6595435" y="3429000"/>
            <a:ext cx="2908783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D986177-5575-4F1D-9B5E-8FAA66A49D48}"/>
              </a:ext>
            </a:extLst>
          </p:cNvPr>
          <p:cNvGrpSpPr/>
          <p:nvPr/>
        </p:nvGrpSpPr>
        <p:grpSpPr>
          <a:xfrm>
            <a:off x="2018146" y="2038306"/>
            <a:ext cx="1007990" cy="414007"/>
            <a:chOff x="1930400" y="2252506"/>
            <a:chExt cx="1007990" cy="41400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67272A4-65B6-40C5-9265-81BBE9787F86}"/>
                </a:ext>
              </a:extLst>
            </p:cNvPr>
            <p:cNvSpPr/>
            <p:nvPr/>
          </p:nvSpPr>
          <p:spPr>
            <a:xfrm>
              <a:off x="1930400" y="2252506"/>
              <a:ext cx="1007990" cy="414007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6DADD54-944A-42A5-BF6C-C0CB7145933F}"/>
                </a:ext>
              </a:extLst>
            </p:cNvPr>
            <p:cNvSpPr txBox="1"/>
            <p:nvPr/>
          </p:nvSpPr>
          <p:spPr>
            <a:xfrm>
              <a:off x="1930400" y="2290232"/>
              <a:ext cx="10079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TW" altLang="en-US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rPr>
                <a:t>綠色履歷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767431F4-65A4-4C68-8CAE-484A8913CEBD}"/>
              </a:ext>
            </a:extLst>
          </p:cNvPr>
          <p:cNvGrpSpPr/>
          <p:nvPr/>
        </p:nvGrpSpPr>
        <p:grpSpPr>
          <a:xfrm>
            <a:off x="2239639" y="4036425"/>
            <a:ext cx="8005940" cy="1854034"/>
            <a:chOff x="2167912" y="3978332"/>
            <a:chExt cx="8005940" cy="1854034"/>
          </a:xfrm>
        </p:grpSpPr>
        <p:sp>
          <p:nvSpPr>
            <p:cNvPr id="20" name="圆角矩形 36">
              <a:extLst>
                <a:ext uri="{FF2B5EF4-FFF2-40B4-BE49-F238E27FC236}">
                  <a16:creationId xmlns:a16="http://schemas.microsoft.com/office/drawing/2014/main" id="{55C9C3A2-BCF6-4365-A6FC-CED63248BD65}"/>
                </a:ext>
              </a:extLst>
            </p:cNvPr>
            <p:cNvSpPr/>
            <p:nvPr/>
          </p:nvSpPr>
          <p:spPr>
            <a:xfrm>
              <a:off x="2167912" y="3978333"/>
              <a:ext cx="350730" cy="1854033"/>
            </a:xfrm>
            <a:prstGeom prst="roundRect">
              <a:avLst/>
            </a:prstGeom>
            <a:solidFill>
              <a:srgbClr val="343434"/>
            </a:solidFill>
            <a:ln>
              <a:noFill/>
            </a:ln>
            <a:effectLst>
              <a:outerShdw blurRad="520700" dist="2794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TW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回收站</a:t>
              </a:r>
              <a:endPara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  <a:sym typeface="+mn-lt"/>
              </a:endParaRPr>
            </a:p>
          </p:txBody>
        </p:sp>
        <p:sp>
          <p:nvSpPr>
            <p:cNvPr id="21" name="圆角矩形 36">
              <a:extLst>
                <a:ext uri="{FF2B5EF4-FFF2-40B4-BE49-F238E27FC236}">
                  <a16:creationId xmlns:a16="http://schemas.microsoft.com/office/drawing/2014/main" id="{498D8891-F9A7-428F-B385-7B7B2CA345EA}"/>
                </a:ext>
              </a:extLst>
            </p:cNvPr>
            <p:cNvSpPr/>
            <p:nvPr/>
          </p:nvSpPr>
          <p:spPr>
            <a:xfrm>
              <a:off x="3414914" y="3978333"/>
              <a:ext cx="350730" cy="1854033"/>
            </a:xfrm>
            <a:prstGeom prst="roundRect">
              <a:avLst/>
            </a:prstGeom>
            <a:solidFill>
              <a:srgbClr val="343434"/>
            </a:solidFill>
            <a:ln>
              <a:noFill/>
            </a:ln>
            <a:effectLst>
              <a:outerShdw blurRad="520700" dist="2794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TW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瓶磚廠</a:t>
              </a:r>
              <a:endPara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  <a:sym typeface="+mn-lt"/>
              </a:endParaRPr>
            </a:p>
          </p:txBody>
        </p:sp>
        <p:sp>
          <p:nvSpPr>
            <p:cNvPr id="23" name="圆角矩形 36">
              <a:extLst>
                <a:ext uri="{FF2B5EF4-FFF2-40B4-BE49-F238E27FC236}">
                  <a16:creationId xmlns:a16="http://schemas.microsoft.com/office/drawing/2014/main" id="{1C091B3E-646D-4C12-AEFD-62EFB900414C}"/>
                </a:ext>
              </a:extLst>
            </p:cNvPr>
            <p:cNvSpPr/>
            <p:nvPr/>
          </p:nvSpPr>
          <p:spPr>
            <a:xfrm>
              <a:off x="4661916" y="3978332"/>
              <a:ext cx="350730" cy="1854033"/>
            </a:xfrm>
            <a:prstGeom prst="roundRect">
              <a:avLst/>
            </a:prstGeom>
            <a:solidFill>
              <a:srgbClr val="343434"/>
            </a:solidFill>
            <a:ln>
              <a:noFill/>
            </a:ln>
            <a:effectLst>
              <a:outerShdw blurRad="520700" dist="2794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dist"/>
              <a:r>
                <a:rPr lang="zh-TW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瓶片</a:t>
              </a:r>
              <a:r>
                <a:rPr lang="en-US" altLang="zh-TW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(</a:t>
              </a:r>
              <a:r>
                <a:rPr lang="zh-TW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加熱溶解</a:t>
              </a:r>
              <a:r>
                <a:rPr lang="en-US" altLang="zh-TW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)</a:t>
              </a:r>
              <a:endPara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  <a:sym typeface="+mn-lt"/>
              </a:endParaRPr>
            </a:p>
          </p:txBody>
        </p:sp>
        <p:sp>
          <p:nvSpPr>
            <p:cNvPr id="28" name="圆角矩形 36">
              <a:extLst>
                <a:ext uri="{FF2B5EF4-FFF2-40B4-BE49-F238E27FC236}">
                  <a16:creationId xmlns:a16="http://schemas.microsoft.com/office/drawing/2014/main" id="{346B0160-8AAD-40E2-9BEB-9B595E0C61D1}"/>
                </a:ext>
              </a:extLst>
            </p:cNvPr>
            <p:cNvSpPr/>
            <p:nvPr/>
          </p:nvSpPr>
          <p:spPr>
            <a:xfrm>
              <a:off x="5953605" y="3978333"/>
              <a:ext cx="350730" cy="1854033"/>
            </a:xfrm>
            <a:prstGeom prst="roundRect">
              <a:avLst/>
            </a:prstGeom>
            <a:solidFill>
              <a:srgbClr val="343434"/>
            </a:solidFill>
            <a:ln>
              <a:noFill/>
            </a:ln>
            <a:effectLst>
              <a:outerShdw blurRad="520700" dist="2794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zh-TW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酯粒</a:t>
              </a:r>
              <a:endPara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  <a:sym typeface="+mn-lt"/>
              </a:endParaRPr>
            </a:p>
          </p:txBody>
        </p:sp>
        <p:sp>
          <p:nvSpPr>
            <p:cNvPr id="31" name="圆角矩形 36">
              <a:extLst>
                <a:ext uri="{FF2B5EF4-FFF2-40B4-BE49-F238E27FC236}">
                  <a16:creationId xmlns:a16="http://schemas.microsoft.com/office/drawing/2014/main" id="{D3C4BC7A-C031-4B8E-AE0C-0704C7B9264A}"/>
                </a:ext>
              </a:extLst>
            </p:cNvPr>
            <p:cNvSpPr/>
            <p:nvPr/>
          </p:nvSpPr>
          <p:spPr>
            <a:xfrm>
              <a:off x="7245294" y="3978333"/>
              <a:ext cx="350730" cy="1854033"/>
            </a:xfrm>
            <a:prstGeom prst="roundRect">
              <a:avLst/>
            </a:prstGeom>
            <a:solidFill>
              <a:srgbClr val="343434"/>
            </a:solidFill>
            <a:ln>
              <a:noFill/>
            </a:ln>
            <a:effectLst>
              <a:outerShdw blurRad="520700" dist="2794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dist"/>
              <a:r>
                <a:rPr lang="zh-TW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抽紗</a:t>
              </a:r>
              <a:r>
                <a:rPr lang="en-US" altLang="zh-TW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(</a:t>
              </a:r>
              <a:r>
                <a:rPr lang="zh-TW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聚酯纖維</a:t>
              </a:r>
              <a:r>
                <a:rPr lang="en-US" altLang="zh-TW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)</a:t>
              </a:r>
            </a:p>
          </p:txBody>
        </p:sp>
        <p:sp>
          <p:nvSpPr>
            <p:cNvPr id="32" name="圆角矩形 36">
              <a:extLst>
                <a:ext uri="{FF2B5EF4-FFF2-40B4-BE49-F238E27FC236}">
                  <a16:creationId xmlns:a16="http://schemas.microsoft.com/office/drawing/2014/main" id="{F15AAEBF-D6F8-4F88-92EF-26B5B5BEDF5B}"/>
                </a:ext>
              </a:extLst>
            </p:cNvPr>
            <p:cNvSpPr/>
            <p:nvPr/>
          </p:nvSpPr>
          <p:spPr>
            <a:xfrm>
              <a:off x="8534208" y="3978333"/>
              <a:ext cx="350730" cy="1854033"/>
            </a:xfrm>
            <a:prstGeom prst="roundRect">
              <a:avLst/>
            </a:prstGeom>
            <a:solidFill>
              <a:srgbClr val="343434"/>
            </a:solidFill>
            <a:ln>
              <a:noFill/>
            </a:ln>
            <a:effectLst>
              <a:outerShdw blurRad="520700" dist="2794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zh-TW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織布</a:t>
              </a:r>
              <a:endPara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  <a:sym typeface="+mn-lt"/>
              </a:endParaRPr>
            </a:p>
          </p:txBody>
        </p:sp>
        <p:sp>
          <p:nvSpPr>
            <p:cNvPr id="35" name="圆角矩形 36">
              <a:extLst>
                <a:ext uri="{FF2B5EF4-FFF2-40B4-BE49-F238E27FC236}">
                  <a16:creationId xmlns:a16="http://schemas.microsoft.com/office/drawing/2014/main" id="{43302114-3022-4C04-9D08-3874F8733FCF}"/>
                </a:ext>
              </a:extLst>
            </p:cNvPr>
            <p:cNvSpPr/>
            <p:nvPr/>
          </p:nvSpPr>
          <p:spPr>
            <a:xfrm>
              <a:off x="9823122" y="3978333"/>
              <a:ext cx="350730" cy="1854033"/>
            </a:xfrm>
            <a:prstGeom prst="roundRect">
              <a:avLst/>
            </a:prstGeom>
            <a:solidFill>
              <a:srgbClr val="86BC42"/>
            </a:solidFill>
            <a:ln>
              <a:noFill/>
            </a:ln>
            <a:effectLst>
              <a:outerShdw blurRad="520700" dist="279400" dir="270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zh-TW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環保服飾</a:t>
              </a:r>
              <a:endPara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  <a:sym typeface="+mn-lt"/>
              </a:endParaRPr>
            </a:p>
          </p:txBody>
        </p:sp>
        <p:sp>
          <p:nvSpPr>
            <p:cNvPr id="3" name="箭號: 向右 2">
              <a:extLst>
                <a:ext uri="{FF2B5EF4-FFF2-40B4-BE49-F238E27FC236}">
                  <a16:creationId xmlns:a16="http://schemas.microsoft.com/office/drawing/2014/main" id="{9939C388-25D5-4604-B58F-314548E2A5D6}"/>
                </a:ext>
              </a:extLst>
            </p:cNvPr>
            <p:cNvSpPr/>
            <p:nvPr/>
          </p:nvSpPr>
          <p:spPr>
            <a:xfrm>
              <a:off x="2713250" y="4812145"/>
              <a:ext cx="498763" cy="175491"/>
            </a:xfrm>
            <a:prstGeom prst="rightArrow">
              <a:avLst/>
            </a:prstGeom>
            <a:solidFill>
              <a:srgbClr val="86BC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C57C18A2-DAA3-478A-92BC-C067C19FE498}"/>
                </a:ext>
              </a:extLst>
            </p:cNvPr>
            <p:cNvSpPr/>
            <p:nvPr/>
          </p:nvSpPr>
          <p:spPr>
            <a:xfrm>
              <a:off x="3969614" y="4812142"/>
              <a:ext cx="498763" cy="175491"/>
            </a:xfrm>
            <a:prstGeom prst="rightArrow">
              <a:avLst/>
            </a:prstGeom>
            <a:solidFill>
              <a:srgbClr val="86BC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823CE9EC-A0FD-49EB-B96F-F526CF0544E8}"/>
                </a:ext>
              </a:extLst>
            </p:cNvPr>
            <p:cNvSpPr/>
            <p:nvPr/>
          </p:nvSpPr>
          <p:spPr>
            <a:xfrm>
              <a:off x="5233940" y="4812143"/>
              <a:ext cx="498763" cy="175491"/>
            </a:xfrm>
            <a:prstGeom prst="rightArrow">
              <a:avLst/>
            </a:prstGeom>
            <a:solidFill>
              <a:srgbClr val="86BC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56C3397A-7E81-41DA-9F79-DBCBFB544FFA}"/>
                </a:ext>
              </a:extLst>
            </p:cNvPr>
            <p:cNvSpPr/>
            <p:nvPr/>
          </p:nvSpPr>
          <p:spPr>
            <a:xfrm>
              <a:off x="6523708" y="4812143"/>
              <a:ext cx="498763" cy="175491"/>
            </a:xfrm>
            <a:prstGeom prst="rightArrow">
              <a:avLst/>
            </a:prstGeom>
            <a:solidFill>
              <a:srgbClr val="86BC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E6AA041C-90AF-4244-88A9-66E41F6883AF}"/>
                </a:ext>
              </a:extLst>
            </p:cNvPr>
            <p:cNvSpPr/>
            <p:nvPr/>
          </p:nvSpPr>
          <p:spPr>
            <a:xfrm>
              <a:off x="7815734" y="4812142"/>
              <a:ext cx="498763" cy="175491"/>
            </a:xfrm>
            <a:prstGeom prst="rightArrow">
              <a:avLst/>
            </a:prstGeom>
            <a:solidFill>
              <a:srgbClr val="86BC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1474341E-EF35-4039-8136-70DA43FD7336}"/>
                </a:ext>
              </a:extLst>
            </p:cNvPr>
            <p:cNvSpPr/>
            <p:nvPr/>
          </p:nvSpPr>
          <p:spPr>
            <a:xfrm>
              <a:off x="9104648" y="4812141"/>
              <a:ext cx="498763" cy="175491"/>
            </a:xfrm>
            <a:prstGeom prst="rightArrow">
              <a:avLst/>
            </a:prstGeom>
            <a:solidFill>
              <a:srgbClr val="86BC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B004B13-5CA4-48F3-808D-E1D124A4320A}"/>
              </a:ext>
            </a:extLst>
          </p:cNvPr>
          <p:cNvSpPr txBox="1"/>
          <p:nvPr/>
        </p:nvSpPr>
        <p:spPr>
          <a:xfrm>
            <a:off x="3190043" y="1882234"/>
            <a:ext cx="6983809" cy="1668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環保服飾製作成本與研發成本都難以與一般成衣做競爭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為販售環境友善之理念，希望消費者透過對環保服飾製成來源與生產方式之了解，讓消費者有買到環保附加價值的心理滿足</a:t>
            </a:r>
          </a:p>
        </p:txBody>
      </p:sp>
    </p:spTree>
    <p:extLst>
      <p:ext uri="{BB962C8B-B14F-4D97-AF65-F5344CB8AC3E}">
        <p14:creationId xmlns:p14="http://schemas.microsoft.com/office/powerpoint/2010/main" val="37300105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712127C-C773-4A9A-B647-D2E4CA47782A}"/>
              </a:ext>
            </a:extLst>
          </p:cNvPr>
          <p:cNvGrpSpPr/>
          <p:nvPr/>
        </p:nvGrpSpPr>
        <p:grpSpPr>
          <a:xfrm>
            <a:off x="987845" y="1913432"/>
            <a:ext cx="10216309" cy="4079511"/>
            <a:chOff x="987845" y="1989200"/>
            <a:chExt cx="10216309" cy="4079511"/>
          </a:xfrm>
          <a:effectLst>
            <a:outerShdw blurRad="50800" dist="50800" dir="5400000" algn="ctr" rotWithShape="0">
              <a:schemeClr val="tx1">
                <a:lumMod val="75000"/>
                <a:lumOff val="25000"/>
                <a:alpha val="10000"/>
              </a:schemeClr>
            </a:outerShdw>
          </a:effectLst>
        </p:grpSpPr>
        <p:sp>
          <p:nvSpPr>
            <p:cNvPr id="24" name="圆角矩形 32">
              <a:extLst>
                <a:ext uri="{FF2B5EF4-FFF2-40B4-BE49-F238E27FC236}">
                  <a16:creationId xmlns:a16="http://schemas.microsoft.com/office/drawing/2014/main" id="{EF6761D2-290B-4F96-9F52-162D5A9335F4}"/>
                </a:ext>
              </a:extLst>
            </p:cNvPr>
            <p:cNvSpPr/>
            <p:nvPr/>
          </p:nvSpPr>
          <p:spPr>
            <a:xfrm>
              <a:off x="1002719" y="1989200"/>
              <a:ext cx="1042535" cy="36801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TW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學者</a:t>
              </a:r>
              <a:endPara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  <a:sym typeface="+mn-lt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68C0302D-DE43-4614-9CB5-8AEA65ACF540}"/>
                </a:ext>
              </a:extLst>
            </p:cNvPr>
            <p:cNvGrpSpPr/>
            <p:nvPr/>
          </p:nvGrpSpPr>
          <p:grpSpPr>
            <a:xfrm>
              <a:off x="987845" y="2365343"/>
              <a:ext cx="10216309" cy="3703368"/>
              <a:chOff x="1797158" y="2329675"/>
              <a:chExt cx="10216309" cy="3703368"/>
            </a:xfrm>
          </p:grpSpPr>
          <p:sp>
            <p:nvSpPr>
              <p:cNvPr id="8" name="圆角矩形 36">
                <a:extLst>
                  <a:ext uri="{FF2B5EF4-FFF2-40B4-BE49-F238E27FC236}">
                    <a16:creationId xmlns:a16="http://schemas.microsoft.com/office/drawing/2014/main" id="{AE9225E0-71A3-47A9-A833-5B9C3BE2E73E}"/>
                  </a:ext>
                </a:extLst>
              </p:cNvPr>
              <p:cNvSpPr/>
              <p:nvPr/>
            </p:nvSpPr>
            <p:spPr>
              <a:xfrm>
                <a:off x="1801116" y="2329675"/>
                <a:ext cx="1042535" cy="1851672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Sheth, Newman, and Gross</a:t>
                </a:r>
              </a:p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(1991)</a:t>
                </a:r>
              </a:p>
            </p:txBody>
          </p:sp>
          <p:sp>
            <p:nvSpPr>
              <p:cNvPr id="9" name="圆角矩形 36">
                <a:extLst>
                  <a:ext uri="{FF2B5EF4-FFF2-40B4-BE49-F238E27FC236}">
                    <a16:creationId xmlns:a16="http://schemas.microsoft.com/office/drawing/2014/main" id="{9472EADB-E09E-4284-8DC5-FB644EB0A516}"/>
                  </a:ext>
                </a:extLst>
              </p:cNvPr>
              <p:cNvSpPr/>
              <p:nvPr/>
            </p:nvSpPr>
            <p:spPr>
              <a:xfrm>
                <a:off x="1797158" y="4181347"/>
                <a:ext cx="1042535" cy="1851672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Zeithaml</a:t>
                </a:r>
              </a:p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(1988)</a:t>
                </a:r>
              </a:p>
            </p:txBody>
          </p:sp>
          <p:sp>
            <p:nvSpPr>
              <p:cNvPr id="10" name="圆角矩形 36">
                <a:extLst>
                  <a:ext uri="{FF2B5EF4-FFF2-40B4-BE49-F238E27FC236}">
                    <a16:creationId xmlns:a16="http://schemas.microsoft.com/office/drawing/2014/main" id="{E727C543-A9D9-4A62-918D-A634388F7766}"/>
                  </a:ext>
                </a:extLst>
              </p:cNvPr>
              <p:cNvSpPr/>
              <p:nvPr/>
            </p:nvSpPr>
            <p:spPr>
              <a:xfrm>
                <a:off x="2851567" y="2329675"/>
                <a:ext cx="1718031" cy="1851680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消費者的購買行為主要受到功能價值、社會價值、情感價值以及知識價值之影響</a:t>
                </a:r>
              </a:p>
            </p:txBody>
          </p:sp>
          <p:sp>
            <p:nvSpPr>
              <p:cNvPr id="13" name="圆角矩形 33">
                <a:extLst>
                  <a:ext uri="{FF2B5EF4-FFF2-40B4-BE49-F238E27FC236}">
                    <a16:creationId xmlns:a16="http://schemas.microsoft.com/office/drawing/2014/main" id="{79E5A740-08B8-420B-B19A-C585555757AF}"/>
                  </a:ext>
                </a:extLst>
              </p:cNvPr>
              <p:cNvSpPr/>
              <p:nvPr/>
            </p:nvSpPr>
            <p:spPr>
              <a:xfrm>
                <a:off x="4569598" y="2329680"/>
                <a:ext cx="1520224" cy="925840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情感價值</a:t>
                </a:r>
              </a:p>
            </p:txBody>
          </p:sp>
          <p:sp>
            <p:nvSpPr>
              <p:cNvPr id="17" name="圆角矩形 36">
                <a:extLst>
                  <a:ext uri="{FF2B5EF4-FFF2-40B4-BE49-F238E27FC236}">
                    <a16:creationId xmlns:a16="http://schemas.microsoft.com/office/drawing/2014/main" id="{D175F58C-7CF9-4A5E-9387-5BA97D84F98A}"/>
                  </a:ext>
                </a:extLst>
              </p:cNvPr>
              <p:cNvSpPr/>
              <p:nvPr/>
            </p:nvSpPr>
            <p:spPr>
              <a:xfrm>
                <a:off x="6092911" y="2329679"/>
                <a:ext cx="5914378" cy="925841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我認為穿著環保服飾會讓我感到滿足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我對新型的綠色消費概念感到好奇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我認為穿著環保服飾會讓我感到快樂</a:t>
                </a:r>
              </a:p>
            </p:txBody>
          </p:sp>
          <p:sp>
            <p:nvSpPr>
              <p:cNvPr id="14" name="圆角矩形 33">
                <a:extLst>
                  <a:ext uri="{FF2B5EF4-FFF2-40B4-BE49-F238E27FC236}">
                    <a16:creationId xmlns:a16="http://schemas.microsoft.com/office/drawing/2014/main" id="{682B8494-54E0-4123-B48D-609258F576FF}"/>
                  </a:ext>
                </a:extLst>
              </p:cNvPr>
              <p:cNvSpPr/>
              <p:nvPr/>
            </p:nvSpPr>
            <p:spPr>
              <a:xfrm>
                <a:off x="4569598" y="3255519"/>
                <a:ext cx="1520224" cy="925841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知識</a:t>
                </a:r>
                <a:r>
                  <a:rPr lang="zh-CN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價值</a:t>
                </a:r>
              </a:p>
            </p:txBody>
          </p:sp>
          <p:sp>
            <p:nvSpPr>
              <p:cNvPr id="18" name="圆角矩形 36">
                <a:extLst>
                  <a:ext uri="{FF2B5EF4-FFF2-40B4-BE49-F238E27FC236}">
                    <a16:creationId xmlns:a16="http://schemas.microsoft.com/office/drawing/2014/main" id="{8A7F1EFE-9245-4078-8DC6-94454C1939F8}"/>
                  </a:ext>
                </a:extLst>
              </p:cNvPr>
              <p:cNvSpPr/>
              <p:nvPr/>
            </p:nvSpPr>
            <p:spPr>
              <a:xfrm>
                <a:off x="6096000" y="3255520"/>
                <a:ext cx="5914378" cy="925841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為了保護環境，我更願意了解有環保標章的衣服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對我來說了解環保服飾的布料來源是很重要的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我需要了解環保衣物的製作過程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我希望透過綠色纖維履歷，了解環保服飾的故事性</a:t>
                </a:r>
              </a:p>
            </p:txBody>
          </p:sp>
          <p:sp>
            <p:nvSpPr>
              <p:cNvPr id="11" name="圆角矩形 36">
                <a:extLst>
                  <a:ext uri="{FF2B5EF4-FFF2-40B4-BE49-F238E27FC236}">
                    <a16:creationId xmlns:a16="http://schemas.microsoft.com/office/drawing/2014/main" id="{36E68AFC-6113-4CF0-A191-51205BED436E}"/>
                  </a:ext>
                </a:extLst>
              </p:cNvPr>
              <p:cNvSpPr/>
              <p:nvPr/>
            </p:nvSpPr>
            <p:spPr>
              <a:xfrm>
                <a:off x="2846741" y="4181353"/>
                <a:ext cx="1726474" cy="925841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消費者在付出與獲取之間，對產品效用的整體評估</a:t>
                </a:r>
              </a:p>
            </p:txBody>
          </p:sp>
          <p:sp>
            <p:nvSpPr>
              <p:cNvPr id="15" name="圆角矩形 33">
                <a:extLst>
                  <a:ext uri="{FF2B5EF4-FFF2-40B4-BE49-F238E27FC236}">
                    <a16:creationId xmlns:a16="http://schemas.microsoft.com/office/drawing/2014/main" id="{EFFA8FAE-6D62-4FC6-A348-F6F4796ADF96}"/>
                  </a:ext>
                </a:extLst>
              </p:cNvPr>
              <p:cNvSpPr/>
              <p:nvPr/>
            </p:nvSpPr>
            <p:spPr>
              <a:xfrm>
                <a:off x="4569598" y="4181360"/>
                <a:ext cx="1520224" cy="925840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經濟</a:t>
                </a:r>
                <a:r>
                  <a:rPr lang="zh-CN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價值</a:t>
                </a:r>
              </a:p>
            </p:txBody>
          </p:sp>
          <p:sp>
            <p:nvSpPr>
              <p:cNvPr id="19" name="圆角矩形 36">
                <a:extLst>
                  <a:ext uri="{FF2B5EF4-FFF2-40B4-BE49-F238E27FC236}">
                    <a16:creationId xmlns:a16="http://schemas.microsoft.com/office/drawing/2014/main" id="{FBA4CB61-F0CE-4BAB-8632-028DB7AC8FC2}"/>
                  </a:ext>
                </a:extLst>
              </p:cNvPr>
              <p:cNvSpPr/>
              <p:nvPr/>
            </p:nvSpPr>
            <p:spPr>
              <a:xfrm>
                <a:off x="6092911" y="4181361"/>
                <a:ext cx="5917467" cy="925841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我會因環保服飾有促銷而願意購買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我願意通過回收衣物拿到折價券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我希望環保衣物能在環保相關節日有促銷活動</a:t>
                </a:r>
              </a:p>
            </p:txBody>
          </p:sp>
          <p:sp>
            <p:nvSpPr>
              <p:cNvPr id="12" name="圆角矩形 36">
                <a:extLst>
                  <a:ext uri="{FF2B5EF4-FFF2-40B4-BE49-F238E27FC236}">
                    <a16:creationId xmlns:a16="http://schemas.microsoft.com/office/drawing/2014/main" id="{61EAF504-7E32-490F-A497-5B95CFB91366}"/>
                  </a:ext>
                </a:extLst>
              </p:cNvPr>
              <p:cNvSpPr/>
              <p:nvPr/>
            </p:nvSpPr>
            <p:spPr>
              <a:xfrm>
                <a:off x="2843651" y="5107188"/>
                <a:ext cx="1718031" cy="925839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最終的消費行為與是否願意向他人推薦等舉動</a:t>
                </a:r>
              </a:p>
            </p:txBody>
          </p:sp>
          <p:sp>
            <p:nvSpPr>
              <p:cNvPr id="16" name="圆角矩形 33">
                <a:extLst>
                  <a:ext uri="{FF2B5EF4-FFF2-40B4-BE49-F238E27FC236}">
                    <a16:creationId xmlns:a16="http://schemas.microsoft.com/office/drawing/2014/main" id="{BEF4A7CB-EDD7-4761-8EE4-4FE490612C8D}"/>
                  </a:ext>
                </a:extLst>
              </p:cNvPr>
              <p:cNvSpPr/>
              <p:nvPr/>
            </p:nvSpPr>
            <p:spPr>
              <a:xfrm>
                <a:off x="4569598" y="5107199"/>
                <a:ext cx="1520224" cy="925839"/>
              </a:xfrm>
              <a:prstGeom prst="roundRect">
                <a:avLst/>
              </a:prstGeom>
              <a:solidFill>
                <a:srgbClr val="86BC42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購買意願</a:t>
                </a:r>
                <a:endParaRPr lang="zh-CN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20" name="圆角矩形 36">
                <a:extLst>
                  <a:ext uri="{FF2B5EF4-FFF2-40B4-BE49-F238E27FC236}">
                    <a16:creationId xmlns:a16="http://schemas.microsoft.com/office/drawing/2014/main" id="{9D7AE45E-ADB0-4A1D-978F-3ED7B9989FBF}"/>
                  </a:ext>
                </a:extLst>
              </p:cNvPr>
              <p:cNvSpPr/>
              <p:nvPr/>
            </p:nvSpPr>
            <p:spPr>
              <a:xfrm>
                <a:off x="6096000" y="5107202"/>
                <a:ext cx="5917467" cy="925841"/>
              </a:xfrm>
              <a:prstGeom prst="roundRect">
                <a:avLst/>
              </a:prstGeom>
              <a:solidFill>
                <a:srgbClr val="343434"/>
              </a:solidFill>
              <a:ln w="1270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即使採用環保材質</a:t>
                </a:r>
                <a:r>
                  <a:rPr lang="en-US" altLang="zh-TW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(</a:t>
                </a: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如：永續纖維</a:t>
                </a:r>
                <a:r>
                  <a:rPr lang="en-US" altLang="zh-TW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)</a:t>
                </a: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使產品價格提高，我仍願意購買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服飾上有明顯的環保標誌，會提高我想購買的意願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就算環保服飾不像其他商品美觀，我依然會支持並且回購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我會向親戚、朋友推薦環保服飾</a:t>
                </a:r>
              </a:p>
            </p:txBody>
          </p:sp>
        </p:grpSp>
        <p:sp>
          <p:nvSpPr>
            <p:cNvPr id="23" name="圆角矩形 32">
              <a:extLst>
                <a:ext uri="{FF2B5EF4-FFF2-40B4-BE49-F238E27FC236}">
                  <a16:creationId xmlns:a16="http://schemas.microsoft.com/office/drawing/2014/main" id="{6A75C506-54CC-42DB-AF81-159A36A5BE21}"/>
                </a:ext>
              </a:extLst>
            </p:cNvPr>
            <p:cNvSpPr/>
            <p:nvPr/>
          </p:nvSpPr>
          <p:spPr>
            <a:xfrm>
              <a:off x="2045254" y="1990585"/>
              <a:ext cx="1710115" cy="36801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TW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定義</a:t>
              </a:r>
              <a:endPara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  <a:sym typeface="+mn-lt"/>
              </a:endParaRPr>
            </a:p>
          </p:txBody>
        </p:sp>
        <p:sp>
          <p:nvSpPr>
            <p:cNvPr id="22" name="圆角矩形 32">
              <a:extLst>
                <a:ext uri="{FF2B5EF4-FFF2-40B4-BE49-F238E27FC236}">
                  <a16:creationId xmlns:a16="http://schemas.microsoft.com/office/drawing/2014/main" id="{176E1317-D935-49DC-A3DA-10A19EF5F728}"/>
                </a:ext>
              </a:extLst>
            </p:cNvPr>
            <p:cNvSpPr/>
            <p:nvPr/>
          </p:nvSpPr>
          <p:spPr>
            <a:xfrm>
              <a:off x="3752369" y="1996219"/>
              <a:ext cx="1528140" cy="36801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TW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構面</a:t>
              </a:r>
              <a:endPara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  <a:sym typeface="+mn-lt"/>
              </a:endParaRPr>
            </a:p>
          </p:txBody>
        </p:sp>
        <p:sp>
          <p:nvSpPr>
            <p:cNvPr id="21" name="圆角矩形 32">
              <a:extLst>
                <a:ext uri="{FF2B5EF4-FFF2-40B4-BE49-F238E27FC236}">
                  <a16:creationId xmlns:a16="http://schemas.microsoft.com/office/drawing/2014/main" id="{0DA41AA4-6A04-4746-A0B1-66C3896B115C}"/>
                </a:ext>
              </a:extLst>
            </p:cNvPr>
            <p:cNvSpPr/>
            <p:nvPr/>
          </p:nvSpPr>
          <p:spPr>
            <a:xfrm>
              <a:off x="5283598" y="1996219"/>
              <a:ext cx="5905683" cy="36801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bg1"/>
              </a:solidFill>
            </a:ln>
            <a:effectLst>
              <a:outerShdw blurRad="520700" dist="279400" dir="27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TW" altLang="en-US" sz="14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rPr>
                <a:t>衡量題向</a:t>
              </a:r>
              <a:endParaRPr lang="zh-CN" altLang="en-US" sz="14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  <a:sym typeface="+mn-lt"/>
              </a:endParaRPr>
            </a:p>
          </p:txBody>
        </p:sp>
      </p:grpSp>
      <p:grpSp>
        <p:nvGrpSpPr>
          <p:cNvPr id="2" name="组合 2">
            <a:extLst>
              <a:ext uri="{FF2B5EF4-FFF2-40B4-BE49-F238E27FC236}">
                <a16:creationId xmlns:a16="http://schemas.microsoft.com/office/drawing/2014/main" id="{0674203F-220F-4C26-82D2-A799F27A7729}"/>
              </a:ext>
            </a:extLst>
          </p:cNvPr>
          <p:cNvGrpSpPr/>
          <p:nvPr/>
        </p:nvGrpSpPr>
        <p:grpSpPr>
          <a:xfrm>
            <a:off x="992759" y="893650"/>
            <a:ext cx="3573386" cy="1007620"/>
            <a:chOff x="992759" y="893650"/>
            <a:chExt cx="3573386" cy="1007620"/>
          </a:xfrm>
        </p:grpSpPr>
        <p:grpSp>
          <p:nvGrpSpPr>
            <p:cNvPr id="3" name="组合 20">
              <a:extLst>
                <a:ext uri="{FF2B5EF4-FFF2-40B4-BE49-F238E27FC236}">
                  <a16:creationId xmlns:a16="http://schemas.microsoft.com/office/drawing/2014/main" id="{C6ABB1E9-8ACF-48AF-BC27-F90AA00A597B}"/>
                </a:ext>
              </a:extLst>
            </p:cNvPr>
            <p:cNvGrpSpPr/>
            <p:nvPr/>
          </p:nvGrpSpPr>
          <p:grpSpPr>
            <a:xfrm>
              <a:off x="992759" y="893650"/>
              <a:ext cx="3573386" cy="1007620"/>
              <a:chOff x="455522" y="2245380"/>
              <a:chExt cx="3573386" cy="1007620"/>
            </a:xfrm>
          </p:grpSpPr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BA7DF1DE-796E-4936-96BF-31CB9F4A2C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522" y="2245380"/>
                <a:ext cx="3563425" cy="747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TW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問卷構面定義及衡量題項</a:t>
                </a:r>
              </a:p>
            </p:txBody>
          </p:sp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409E43A7-0844-4DA5-A1D2-FE6981EB4F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82" y="2673785"/>
                <a:ext cx="3563426" cy="579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Survey techniques</a:t>
                </a:r>
                <a:endParaRPr lang="id-ID" sz="1400" b="1" dirty="0">
                  <a:solidFill>
                    <a:srgbClr val="343434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4" name="直接连接符 23">
              <a:extLst>
                <a:ext uri="{FF2B5EF4-FFF2-40B4-BE49-F238E27FC236}">
                  <a16:creationId xmlns:a16="http://schemas.microsoft.com/office/drawing/2014/main" id="{45AEA7FB-7C14-4780-A6F6-46185AA7D829}"/>
                </a:ext>
              </a:extLst>
            </p:cNvPr>
            <p:cNvCxnSpPr/>
            <p:nvPr/>
          </p:nvCxnSpPr>
          <p:spPr>
            <a:xfrm>
              <a:off x="1108845" y="1743793"/>
              <a:ext cx="5302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304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>
            <a:extLst>
              <a:ext uri="{FF2B5EF4-FFF2-40B4-BE49-F238E27FC236}">
                <a16:creationId xmlns:a16="http://schemas.microsoft.com/office/drawing/2014/main" id="{7EBA899A-60C6-4EBA-A564-F530544D1F42}"/>
              </a:ext>
            </a:extLst>
          </p:cNvPr>
          <p:cNvGrpSpPr/>
          <p:nvPr/>
        </p:nvGrpSpPr>
        <p:grpSpPr>
          <a:xfrm>
            <a:off x="992759" y="893650"/>
            <a:ext cx="3573386" cy="1007620"/>
            <a:chOff x="992759" y="893650"/>
            <a:chExt cx="3573386" cy="1007620"/>
          </a:xfrm>
        </p:grpSpPr>
        <p:grpSp>
          <p:nvGrpSpPr>
            <p:cNvPr id="3" name="组合 20">
              <a:extLst>
                <a:ext uri="{FF2B5EF4-FFF2-40B4-BE49-F238E27FC236}">
                  <a16:creationId xmlns:a16="http://schemas.microsoft.com/office/drawing/2014/main" id="{7330CFE8-4E26-4B4C-A75D-545968BAA7F8}"/>
                </a:ext>
              </a:extLst>
            </p:cNvPr>
            <p:cNvGrpSpPr/>
            <p:nvPr/>
          </p:nvGrpSpPr>
          <p:grpSpPr>
            <a:xfrm>
              <a:off x="992759" y="893650"/>
              <a:ext cx="3573386" cy="1007620"/>
              <a:chOff x="455522" y="2245380"/>
              <a:chExt cx="3573386" cy="1007620"/>
            </a:xfrm>
          </p:grpSpPr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C08E9FEA-B691-4DDA-851C-54DE1902B4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522" y="2245380"/>
                <a:ext cx="3563425" cy="747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TW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研究流程及研究架構</a:t>
                </a:r>
              </a:p>
            </p:txBody>
          </p:sp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A7BB9B48-69AF-4334-AB2D-5453810128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82" y="2673785"/>
                <a:ext cx="3563426" cy="579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Study Process and Conceptual Framework</a:t>
                </a:r>
                <a:endParaRPr lang="id-ID" sz="1400" b="1" dirty="0">
                  <a:solidFill>
                    <a:srgbClr val="343434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4" name="直接连接符 23">
              <a:extLst>
                <a:ext uri="{FF2B5EF4-FFF2-40B4-BE49-F238E27FC236}">
                  <a16:creationId xmlns:a16="http://schemas.microsoft.com/office/drawing/2014/main" id="{5AAB633D-4269-4744-B47F-5D875F6C5A94}"/>
                </a:ext>
              </a:extLst>
            </p:cNvPr>
            <p:cNvCxnSpPr/>
            <p:nvPr/>
          </p:nvCxnSpPr>
          <p:spPr>
            <a:xfrm>
              <a:off x="1108845" y="1743793"/>
              <a:ext cx="5302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988E4FB-3B98-4B4D-B79F-AB8CD9D94A18}"/>
              </a:ext>
            </a:extLst>
          </p:cNvPr>
          <p:cNvGrpSpPr/>
          <p:nvPr/>
        </p:nvGrpSpPr>
        <p:grpSpPr>
          <a:xfrm>
            <a:off x="926571" y="2175834"/>
            <a:ext cx="10272472" cy="3399802"/>
            <a:chOff x="926571" y="2175834"/>
            <a:chExt cx="10272472" cy="3399802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B827BFF-84D1-4125-8A04-AF2AD7E6A230}"/>
                </a:ext>
              </a:extLst>
            </p:cNvPr>
            <p:cNvSpPr/>
            <p:nvPr/>
          </p:nvSpPr>
          <p:spPr>
            <a:xfrm>
              <a:off x="6786832" y="2175834"/>
              <a:ext cx="4412211" cy="33998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C59FDC37-391F-439D-8A8F-0622C8426C37}"/>
                </a:ext>
              </a:extLst>
            </p:cNvPr>
            <p:cNvGrpSpPr/>
            <p:nvPr/>
          </p:nvGrpSpPr>
          <p:grpSpPr>
            <a:xfrm>
              <a:off x="8406740" y="2378452"/>
              <a:ext cx="1172395" cy="503759"/>
              <a:chOff x="8074631" y="2366780"/>
              <a:chExt cx="1172395" cy="503759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978F1DD-4FA2-4993-8E8A-A017D4AAE1E1}"/>
                  </a:ext>
                </a:extLst>
              </p:cNvPr>
              <p:cNvSpPr/>
              <p:nvPr/>
            </p:nvSpPr>
            <p:spPr>
              <a:xfrm>
                <a:off x="8074631" y="2366780"/>
                <a:ext cx="1172395" cy="503759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00416EA2-3F9A-4F7E-9A00-0F46DE658752}"/>
                  </a:ext>
                </a:extLst>
              </p:cNvPr>
              <p:cNvSpPr txBox="1"/>
              <p:nvPr/>
            </p:nvSpPr>
            <p:spPr>
              <a:xfrm>
                <a:off x="8082102" y="2449382"/>
                <a:ext cx="11574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研究架構</a:t>
                </a: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8FA84F43-659E-456C-B6CD-266D51AA14B4}"/>
                </a:ext>
              </a:extLst>
            </p:cNvPr>
            <p:cNvGrpSpPr/>
            <p:nvPr/>
          </p:nvGrpSpPr>
          <p:grpSpPr>
            <a:xfrm>
              <a:off x="7216367" y="3496916"/>
              <a:ext cx="3553140" cy="1752535"/>
              <a:chOff x="7211150" y="3496916"/>
              <a:chExt cx="3553140" cy="1752535"/>
            </a:xfrm>
          </p:grpSpPr>
          <p:sp>
            <p:nvSpPr>
              <p:cNvPr id="36" name="圆角矩形 33">
                <a:extLst>
                  <a:ext uri="{FF2B5EF4-FFF2-40B4-BE49-F238E27FC236}">
                    <a16:creationId xmlns:a16="http://schemas.microsoft.com/office/drawing/2014/main" id="{F92EFBF3-0E89-4BEC-A4C4-532B3E7E74F6}"/>
                  </a:ext>
                </a:extLst>
              </p:cNvPr>
              <p:cNvSpPr/>
              <p:nvPr/>
            </p:nvSpPr>
            <p:spPr>
              <a:xfrm>
                <a:off x="7211151" y="3496916"/>
                <a:ext cx="1067131" cy="399691"/>
              </a:xfrm>
              <a:prstGeom prst="roundRect">
                <a:avLst/>
              </a:prstGeom>
              <a:solidFill>
                <a:srgbClr val="86BC42"/>
              </a:solidFill>
              <a:ln w="1905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情感價值</a:t>
                </a:r>
              </a:p>
            </p:txBody>
          </p:sp>
          <p:sp>
            <p:nvSpPr>
              <p:cNvPr id="37" name="圆角矩形 33">
                <a:extLst>
                  <a:ext uri="{FF2B5EF4-FFF2-40B4-BE49-F238E27FC236}">
                    <a16:creationId xmlns:a16="http://schemas.microsoft.com/office/drawing/2014/main" id="{F353E934-A4D4-4F83-B906-310930354170}"/>
                  </a:ext>
                </a:extLst>
              </p:cNvPr>
              <p:cNvSpPr/>
              <p:nvPr/>
            </p:nvSpPr>
            <p:spPr>
              <a:xfrm>
                <a:off x="7211151" y="4817997"/>
                <a:ext cx="1067131" cy="399692"/>
              </a:xfrm>
              <a:prstGeom prst="roundRect">
                <a:avLst/>
              </a:prstGeom>
              <a:solidFill>
                <a:srgbClr val="86BC42"/>
              </a:solidFill>
              <a:ln w="1905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知識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價值</a:t>
                </a:r>
              </a:p>
            </p:txBody>
          </p:sp>
          <p:sp>
            <p:nvSpPr>
              <p:cNvPr id="38" name="圆角矩形 33">
                <a:extLst>
                  <a:ext uri="{FF2B5EF4-FFF2-40B4-BE49-F238E27FC236}">
                    <a16:creationId xmlns:a16="http://schemas.microsoft.com/office/drawing/2014/main" id="{7F3941CE-2368-4DA0-884F-7054676F715F}"/>
                  </a:ext>
                </a:extLst>
              </p:cNvPr>
              <p:cNvSpPr/>
              <p:nvPr/>
            </p:nvSpPr>
            <p:spPr>
              <a:xfrm>
                <a:off x="7211150" y="4157456"/>
                <a:ext cx="1067132" cy="399692"/>
              </a:xfrm>
              <a:prstGeom prst="roundRect">
                <a:avLst/>
              </a:prstGeom>
              <a:solidFill>
                <a:srgbClr val="86BC42"/>
              </a:solidFill>
              <a:ln w="1905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經濟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價值</a:t>
                </a:r>
              </a:p>
            </p:txBody>
          </p:sp>
          <p:sp>
            <p:nvSpPr>
              <p:cNvPr id="41" name="箭號: 向右 40">
                <a:extLst>
                  <a:ext uri="{FF2B5EF4-FFF2-40B4-BE49-F238E27FC236}">
                    <a16:creationId xmlns:a16="http://schemas.microsoft.com/office/drawing/2014/main" id="{0727CA0D-6A09-43E2-87F3-A469AC6A8F27}"/>
                  </a:ext>
                </a:extLst>
              </p:cNvPr>
              <p:cNvSpPr/>
              <p:nvPr/>
            </p:nvSpPr>
            <p:spPr>
              <a:xfrm>
                <a:off x="8676513" y="4173337"/>
                <a:ext cx="469129" cy="399692"/>
              </a:xfrm>
              <a:prstGeom prst="rightArrow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圆角矩形 36">
                <a:extLst>
                  <a:ext uri="{FF2B5EF4-FFF2-40B4-BE49-F238E27FC236}">
                    <a16:creationId xmlns:a16="http://schemas.microsoft.com/office/drawing/2014/main" id="{0CF0536C-4653-4DDE-9545-F8C26690C37E}"/>
                  </a:ext>
                </a:extLst>
              </p:cNvPr>
              <p:cNvSpPr/>
              <p:nvPr/>
            </p:nvSpPr>
            <p:spPr>
              <a:xfrm>
                <a:off x="9543874" y="3496916"/>
                <a:ext cx="1220416" cy="1752535"/>
              </a:xfrm>
              <a:prstGeom prst="roundRect">
                <a:avLst/>
              </a:prstGeom>
              <a:solidFill>
                <a:srgbClr val="86BC42"/>
              </a:solidFill>
              <a:ln w="19050">
                <a:solidFill>
                  <a:schemeClr val="bg1"/>
                </a:solidFill>
              </a:ln>
              <a:effectLst>
                <a:outerShdw blurRad="520700" dist="2794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zh-TW" altLang="en-US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rPr>
                  <a:t>購買意願</a:t>
                </a:r>
                <a:endParaRPr lang="en-US" altLang="zh-TW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9AC469AB-20F1-4C1F-8F95-2FF4303182DB}"/>
                </a:ext>
              </a:extLst>
            </p:cNvPr>
            <p:cNvGrpSpPr/>
            <p:nvPr/>
          </p:nvGrpSpPr>
          <p:grpSpPr>
            <a:xfrm>
              <a:off x="926571" y="2175834"/>
              <a:ext cx="5644635" cy="3399802"/>
              <a:chOff x="1193913" y="2175834"/>
              <a:chExt cx="5644635" cy="3399802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3CF026A-3FF7-46B6-95D4-AEBDF14F1A11}"/>
                  </a:ext>
                </a:extLst>
              </p:cNvPr>
              <p:cNvSpPr/>
              <p:nvPr/>
            </p:nvSpPr>
            <p:spPr>
              <a:xfrm>
                <a:off x="1193913" y="2175834"/>
                <a:ext cx="5644635" cy="33998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BBFEFA4-5B47-441A-B2C2-7C3CE1BEE682}"/>
                  </a:ext>
                </a:extLst>
              </p:cNvPr>
              <p:cNvGrpSpPr/>
              <p:nvPr/>
            </p:nvGrpSpPr>
            <p:grpSpPr>
              <a:xfrm>
                <a:off x="3512235" y="2378452"/>
                <a:ext cx="1007990" cy="414007"/>
                <a:chOff x="3098243" y="2255343"/>
                <a:chExt cx="1007990" cy="414007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9F1F9241-AD14-45E6-A562-5EAECBD35EDE}"/>
                    </a:ext>
                  </a:extLst>
                </p:cNvPr>
                <p:cNvSpPr/>
                <p:nvPr/>
              </p:nvSpPr>
              <p:spPr>
                <a:xfrm>
                  <a:off x="3098243" y="2255343"/>
                  <a:ext cx="1007990" cy="414007"/>
                </a:xfrm>
                <a:prstGeom prst="rect">
                  <a:avLst/>
                </a:prstGeom>
                <a:solidFill>
                  <a:srgbClr val="343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50B33294-EC45-4179-A80C-71A9EA5B0C38}"/>
                    </a:ext>
                  </a:extLst>
                </p:cNvPr>
                <p:cNvSpPr txBox="1"/>
                <p:nvPr/>
              </p:nvSpPr>
              <p:spPr>
                <a:xfrm>
                  <a:off x="3098243" y="2293069"/>
                  <a:ext cx="10079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TW" altLang="en-US" sz="16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Lato" panose="020F0502020204030203" pitchFamily="34" charset="0"/>
                    </a:rPr>
                    <a:t>流程圖</a:t>
                  </a:r>
                </a:p>
              </p:txBody>
            </p:sp>
          </p:grp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F1E94ADD-CB50-492A-9319-556C731F3433}"/>
                  </a:ext>
                </a:extLst>
              </p:cNvPr>
              <p:cNvGrpSpPr/>
              <p:nvPr/>
            </p:nvGrpSpPr>
            <p:grpSpPr>
              <a:xfrm>
                <a:off x="1356764" y="3065508"/>
                <a:ext cx="5303370" cy="2321740"/>
                <a:chOff x="1499285" y="2986434"/>
                <a:chExt cx="5303370" cy="2321740"/>
              </a:xfrm>
            </p:grpSpPr>
            <p:sp>
              <p:nvSpPr>
                <p:cNvPr id="14" name="圆角矩形 36">
                  <a:extLst>
                    <a:ext uri="{FF2B5EF4-FFF2-40B4-BE49-F238E27FC236}">
                      <a16:creationId xmlns:a16="http://schemas.microsoft.com/office/drawing/2014/main" id="{BF320607-34B5-4862-B38D-98DD9695CD12}"/>
                    </a:ext>
                  </a:extLst>
                </p:cNvPr>
                <p:cNvSpPr/>
                <p:nvPr/>
              </p:nvSpPr>
              <p:spPr>
                <a:xfrm>
                  <a:off x="1499285" y="2986435"/>
                  <a:ext cx="416827" cy="2294586"/>
                </a:xfrm>
                <a:prstGeom prst="roundRect">
                  <a:avLst/>
                </a:prstGeom>
                <a:solidFill>
                  <a:srgbClr val="343434"/>
                </a:solidFill>
                <a:ln>
                  <a:noFill/>
                </a:ln>
                <a:effectLst>
                  <a:outerShdw blurRad="520700" dist="279400" dir="2700000" algn="tl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TW" altLang="en-US" sz="14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研究動機及目的</a:t>
                  </a:r>
                  <a:endParaRPr lang="zh-CN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圆角矩形 36">
                  <a:extLst>
                    <a:ext uri="{FF2B5EF4-FFF2-40B4-BE49-F238E27FC236}">
                      <a16:creationId xmlns:a16="http://schemas.microsoft.com/office/drawing/2014/main" id="{241B9073-B312-4A2F-86D1-058261FD1DE2}"/>
                    </a:ext>
                  </a:extLst>
                </p:cNvPr>
                <p:cNvSpPr/>
                <p:nvPr/>
              </p:nvSpPr>
              <p:spPr>
                <a:xfrm>
                  <a:off x="2314881" y="2986434"/>
                  <a:ext cx="416827" cy="2294586"/>
                </a:xfrm>
                <a:prstGeom prst="roundRect">
                  <a:avLst/>
                </a:prstGeom>
                <a:solidFill>
                  <a:srgbClr val="343434"/>
                </a:solidFill>
                <a:ln>
                  <a:noFill/>
                </a:ln>
                <a:effectLst>
                  <a:outerShdw blurRad="520700" dist="279400" dir="2700000" algn="tl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TW" altLang="en-US" sz="14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文獻蒐集與探討</a:t>
                  </a:r>
                  <a:endParaRPr lang="zh-CN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圆角矩形 36">
                  <a:extLst>
                    <a:ext uri="{FF2B5EF4-FFF2-40B4-BE49-F238E27FC236}">
                      <a16:creationId xmlns:a16="http://schemas.microsoft.com/office/drawing/2014/main" id="{A9CA7DB6-35A0-4F44-AFFA-F6DD4B6F87A9}"/>
                    </a:ext>
                  </a:extLst>
                </p:cNvPr>
                <p:cNvSpPr/>
                <p:nvPr/>
              </p:nvSpPr>
              <p:spPr>
                <a:xfrm>
                  <a:off x="3130477" y="3013588"/>
                  <a:ext cx="416827" cy="2294586"/>
                </a:xfrm>
                <a:prstGeom prst="roundRect">
                  <a:avLst/>
                </a:prstGeom>
                <a:solidFill>
                  <a:srgbClr val="343434"/>
                </a:solidFill>
                <a:ln>
                  <a:noFill/>
                </a:ln>
                <a:effectLst>
                  <a:outerShdw blurRad="520700" dist="279400" dir="2700000" algn="tl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dist"/>
                  <a:r>
                    <a:rPr lang="zh-TW" altLang="en-US" sz="14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研究構面之探討</a:t>
                  </a:r>
                  <a:endParaRPr lang="zh-CN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圆角矩形 36">
                  <a:extLst>
                    <a:ext uri="{FF2B5EF4-FFF2-40B4-BE49-F238E27FC236}">
                      <a16:creationId xmlns:a16="http://schemas.microsoft.com/office/drawing/2014/main" id="{AC68F620-D23E-4637-BA3A-C8F0138809CC}"/>
                    </a:ext>
                  </a:extLst>
                </p:cNvPr>
                <p:cNvSpPr/>
                <p:nvPr/>
              </p:nvSpPr>
              <p:spPr>
                <a:xfrm>
                  <a:off x="3946073" y="3013452"/>
                  <a:ext cx="416827" cy="2294586"/>
                </a:xfrm>
                <a:prstGeom prst="roundRect">
                  <a:avLst/>
                </a:prstGeom>
                <a:solidFill>
                  <a:srgbClr val="343434"/>
                </a:solidFill>
                <a:ln>
                  <a:noFill/>
                </a:ln>
                <a:effectLst>
                  <a:outerShdw blurRad="520700" dist="279400" dir="2700000" algn="tl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  <a:spcBef>
                      <a:spcPts val="1200"/>
                    </a:spcBef>
                  </a:pPr>
                  <a:r>
                    <a:rPr lang="zh-TW" altLang="en-US" sz="14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擬定問卷衡量題項</a:t>
                  </a:r>
                  <a:endParaRPr lang="zh-CN" altLang="en-US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圆角矩形 36">
                  <a:extLst>
                    <a:ext uri="{FF2B5EF4-FFF2-40B4-BE49-F238E27FC236}">
                      <a16:creationId xmlns:a16="http://schemas.microsoft.com/office/drawing/2014/main" id="{8BB332BB-9C3A-4621-852B-2AAD4F57F6F7}"/>
                    </a:ext>
                  </a:extLst>
                </p:cNvPr>
                <p:cNvSpPr/>
                <p:nvPr/>
              </p:nvSpPr>
              <p:spPr>
                <a:xfrm>
                  <a:off x="4761669" y="3052182"/>
                  <a:ext cx="409791" cy="2255855"/>
                </a:xfrm>
                <a:prstGeom prst="roundRect">
                  <a:avLst/>
                </a:prstGeom>
                <a:solidFill>
                  <a:srgbClr val="343434"/>
                </a:solidFill>
                <a:ln>
                  <a:noFill/>
                </a:ln>
                <a:effectLst>
                  <a:outerShdw blurRad="520700" dist="279400" dir="2700000" algn="tl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dist"/>
                  <a:r>
                    <a:rPr lang="zh-TW" altLang="en-US" sz="14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資料蒐集及統計方法</a:t>
                  </a:r>
                  <a:endParaRPr lang="en-US" altLang="zh-TW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箭號: 向右 20">
                  <a:extLst>
                    <a:ext uri="{FF2B5EF4-FFF2-40B4-BE49-F238E27FC236}">
                      <a16:creationId xmlns:a16="http://schemas.microsoft.com/office/drawing/2014/main" id="{91B3C29D-B5D4-4F64-80D9-85C8D233BF57}"/>
                    </a:ext>
                  </a:extLst>
                </p:cNvPr>
                <p:cNvSpPr/>
                <p:nvPr/>
              </p:nvSpPr>
              <p:spPr>
                <a:xfrm>
                  <a:off x="1976827" y="4028297"/>
                  <a:ext cx="277339" cy="210862"/>
                </a:xfrm>
                <a:prstGeom prst="rightArrow">
                  <a:avLst/>
                </a:prstGeom>
                <a:solidFill>
                  <a:srgbClr val="86B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7" name="箭號: 向右 26">
                  <a:extLst>
                    <a:ext uri="{FF2B5EF4-FFF2-40B4-BE49-F238E27FC236}">
                      <a16:creationId xmlns:a16="http://schemas.microsoft.com/office/drawing/2014/main" id="{31916B43-6A55-4471-B54B-E08347ACFD59}"/>
                    </a:ext>
                  </a:extLst>
                </p:cNvPr>
                <p:cNvSpPr/>
                <p:nvPr/>
              </p:nvSpPr>
              <p:spPr>
                <a:xfrm>
                  <a:off x="2792423" y="4028297"/>
                  <a:ext cx="277339" cy="210862"/>
                </a:xfrm>
                <a:prstGeom prst="rightArrow">
                  <a:avLst/>
                </a:prstGeom>
                <a:solidFill>
                  <a:srgbClr val="86B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8" name="箭號: 向右 27">
                  <a:extLst>
                    <a:ext uri="{FF2B5EF4-FFF2-40B4-BE49-F238E27FC236}">
                      <a16:creationId xmlns:a16="http://schemas.microsoft.com/office/drawing/2014/main" id="{8CEA5E87-9FA0-4DC4-873D-C019993F9E92}"/>
                    </a:ext>
                  </a:extLst>
                </p:cNvPr>
                <p:cNvSpPr/>
                <p:nvPr/>
              </p:nvSpPr>
              <p:spPr>
                <a:xfrm>
                  <a:off x="3608019" y="4037401"/>
                  <a:ext cx="277339" cy="210862"/>
                </a:xfrm>
                <a:prstGeom prst="rightArrow">
                  <a:avLst/>
                </a:prstGeom>
                <a:solidFill>
                  <a:srgbClr val="86B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9" name="箭號: 向右 28">
                  <a:extLst>
                    <a:ext uri="{FF2B5EF4-FFF2-40B4-BE49-F238E27FC236}">
                      <a16:creationId xmlns:a16="http://schemas.microsoft.com/office/drawing/2014/main" id="{6A5775CD-4520-4D35-AF18-A4672AAE1604}"/>
                    </a:ext>
                  </a:extLst>
                </p:cNvPr>
                <p:cNvSpPr/>
                <p:nvPr/>
              </p:nvSpPr>
              <p:spPr>
                <a:xfrm>
                  <a:off x="4423615" y="4037401"/>
                  <a:ext cx="277339" cy="210862"/>
                </a:xfrm>
                <a:prstGeom prst="rightArrow">
                  <a:avLst/>
                </a:prstGeom>
                <a:solidFill>
                  <a:srgbClr val="86B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0" name="箭號: 向右 49">
                  <a:extLst>
                    <a:ext uri="{FF2B5EF4-FFF2-40B4-BE49-F238E27FC236}">
                      <a16:creationId xmlns:a16="http://schemas.microsoft.com/office/drawing/2014/main" id="{CFFB3924-D6DF-4B78-AA3A-9DCD4EEE031C}"/>
                    </a:ext>
                  </a:extLst>
                </p:cNvPr>
                <p:cNvSpPr/>
                <p:nvPr/>
              </p:nvSpPr>
              <p:spPr>
                <a:xfrm>
                  <a:off x="5232175" y="4037401"/>
                  <a:ext cx="277339" cy="210862"/>
                </a:xfrm>
                <a:prstGeom prst="rightArrow">
                  <a:avLst/>
                </a:prstGeom>
                <a:solidFill>
                  <a:srgbClr val="86B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1" name="圆角矩形 36">
                  <a:extLst>
                    <a:ext uri="{FF2B5EF4-FFF2-40B4-BE49-F238E27FC236}">
                      <a16:creationId xmlns:a16="http://schemas.microsoft.com/office/drawing/2014/main" id="{A9688B0F-E8CC-47D7-BDFF-7AB45B320A85}"/>
                    </a:ext>
                  </a:extLst>
                </p:cNvPr>
                <p:cNvSpPr/>
                <p:nvPr/>
              </p:nvSpPr>
              <p:spPr>
                <a:xfrm>
                  <a:off x="5570229" y="3013452"/>
                  <a:ext cx="416827" cy="2294586"/>
                </a:xfrm>
                <a:prstGeom prst="roundRect">
                  <a:avLst/>
                </a:prstGeom>
                <a:solidFill>
                  <a:srgbClr val="343434"/>
                </a:solidFill>
                <a:ln>
                  <a:noFill/>
                </a:ln>
                <a:effectLst>
                  <a:outerShdw blurRad="520700" dist="279400" dir="2700000" algn="tl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>
                    <a:spcAft>
                      <a:spcPts val="2400"/>
                    </a:spcAft>
                  </a:pPr>
                  <a:r>
                    <a:rPr lang="zh-TW" altLang="en-US" sz="14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問   卷   分   析</a:t>
                  </a:r>
                  <a:endParaRPr lang="en-US" altLang="zh-TW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箭號: 向右 51">
                  <a:extLst>
                    <a:ext uri="{FF2B5EF4-FFF2-40B4-BE49-F238E27FC236}">
                      <a16:creationId xmlns:a16="http://schemas.microsoft.com/office/drawing/2014/main" id="{0F74F0AC-BE84-4E66-A6B5-56E0FF2F2B8F}"/>
                    </a:ext>
                  </a:extLst>
                </p:cNvPr>
                <p:cNvSpPr/>
                <p:nvPr/>
              </p:nvSpPr>
              <p:spPr>
                <a:xfrm>
                  <a:off x="6047771" y="4037401"/>
                  <a:ext cx="277339" cy="210862"/>
                </a:xfrm>
                <a:prstGeom prst="rightArrow">
                  <a:avLst/>
                </a:prstGeom>
                <a:solidFill>
                  <a:srgbClr val="86B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3" name="圆角矩形 36">
                  <a:extLst>
                    <a:ext uri="{FF2B5EF4-FFF2-40B4-BE49-F238E27FC236}">
                      <a16:creationId xmlns:a16="http://schemas.microsoft.com/office/drawing/2014/main" id="{8E7228B1-E2BA-410F-80AA-5AD819E9C0E4}"/>
                    </a:ext>
                  </a:extLst>
                </p:cNvPr>
                <p:cNvSpPr/>
                <p:nvPr/>
              </p:nvSpPr>
              <p:spPr>
                <a:xfrm>
                  <a:off x="6385828" y="3013452"/>
                  <a:ext cx="416827" cy="2294586"/>
                </a:xfrm>
                <a:prstGeom prst="roundRect">
                  <a:avLst/>
                </a:prstGeom>
                <a:solidFill>
                  <a:srgbClr val="343434"/>
                </a:solidFill>
                <a:ln>
                  <a:noFill/>
                </a:ln>
                <a:effectLst>
                  <a:outerShdw blurRad="520700" dist="279400" dir="2700000" algn="tl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zh-TW" altLang="en-US" sz="1400" b="1" dirty="0">
                      <a:solidFill>
                        <a:schemeClr val="bg1"/>
                      </a:solidFill>
                      <a:latin typeface="Yu Gothic UI" panose="020B0500000000000000" pitchFamily="34" charset="-128"/>
                      <a:ea typeface="Yu Gothic UI" panose="020B0500000000000000" pitchFamily="34" charset="-128"/>
                      <a:cs typeface="+mn-ea"/>
                      <a:sym typeface="+mn-lt"/>
                    </a:rPr>
                    <a:t>結   論   與   建   議</a:t>
                  </a:r>
                  <a:endParaRPr lang="en-US" altLang="zh-TW" sz="14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877757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1"/>
          <p:cNvSpPr txBox="1"/>
          <p:nvPr/>
        </p:nvSpPr>
        <p:spPr>
          <a:xfrm>
            <a:off x="1455031" y="1822995"/>
            <a:ext cx="9780828" cy="77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本研究利用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SPSS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作為問卷分析工具，第一部分為基本資料及消費習慣之調查，採敘述統計分析，依百分比進行分析統整，解釋收回樣本的資料結構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92760" y="893650"/>
            <a:ext cx="3573385" cy="1007620"/>
            <a:chOff x="992760" y="893650"/>
            <a:chExt cx="3573385" cy="100762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54CD8C7-E528-4405-A107-271B95FDB584}"/>
                </a:ext>
              </a:extLst>
            </p:cNvPr>
            <p:cNvGrpSpPr/>
            <p:nvPr/>
          </p:nvGrpSpPr>
          <p:grpSpPr>
            <a:xfrm>
              <a:off x="992760" y="893650"/>
              <a:ext cx="3573385" cy="1007620"/>
              <a:chOff x="455523" y="2245380"/>
              <a:chExt cx="3573385" cy="1007620"/>
            </a:xfrm>
          </p:grpSpPr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360062CF-4239-4286-B703-132EC1F0E3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523" y="2245380"/>
                <a:ext cx="3033470" cy="7479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TW" altLang="en-US" b="1" dirty="0">
                    <a:solidFill>
                      <a:srgbClr val="86BC42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資料蒐集及分析工具</a:t>
                </a:r>
                <a:endParaRPr lang="id-ID" b="1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06331D2D-8D73-4B13-9708-0E24F9607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82" y="2673785"/>
                <a:ext cx="3563426" cy="5792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en-US" altLang="zh-TW" sz="1400" b="1" dirty="0">
                    <a:solidFill>
                      <a:srgbClr val="343434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 Light" panose="020F0502020204030203" pitchFamily="34" charset="0"/>
                  </a:rPr>
                  <a:t>Data collection and Analysis tools</a:t>
                </a:r>
                <a:endParaRPr lang="id-ID" sz="1400" b="1" dirty="0">
                  <a:solidFill>
                    <a:srgbClr val="343434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1108845" y="1743793"/>
              <a:ext cx="5302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C0DE182C-3948-436A-A80B-EC38955DC234}"/>
              </a:ext>
            </a:extLst>
          </p:cNvPr>
          <p:cNvGrpSpPr/>
          <p:nvPr/>
        </p:nvGrpSpPr>
        <p:grpSpPr>
          <a:xfrm>
            <a:off x="1108845" y="3926191"/>
            <a:ext cx="7822718" cy="2236073"/>
            <a:chOff x="1304107" y="3403422"/>
            <a:chExt cx="7822718" cy="223607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7C8EE6A-4D74-460B-8E64-D68A2B3E813C}"/>
                </a:ext>
              </a:extLst>
            </p:cNvPr>
            <p:cNvSpPr/>
            <p:nvPr/>
          </p:nvSpPr>
          <p:spPr>
            <a:xfrm>
              <a:off x="1502806" y="3403422"/>
              <a:ext cx="7319220" cy="22360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61C91C84-E7F7-4E58-856E-1074B6DB974D}"/>
                </a:ext>
              </a:extLst>
            </p:cNvPr>
            <p:cNvGrpSpPr/>
            <p:nvPr/>
          </p:nvGrpSpPr>
          <p:grpSpPr>
            <a:xfrm>
              <a:off x="1304107" y="3536494"/>
              <a:ext cx="1461442" cy="414008"/>
              <a:chOff x="719447" y="3563147"/>
              <a:chExt cx="1461442" cy="41400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72CA5C9-2E54-4B90-B4C1-5929940D627B}"/>
                  </a:ext>
                </a:extLst>
              </p:cNvPr>
              <p:cNvSpPr/>
              <p:nvPr/>
            </p:nvSpPr>
            <p:spPr>
              <a:xfrm>
                <a:off x="719447" y="3563148"/>
                <a:ext cx="1461442" cy="414007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Subtitle 2">
                <a:extLst>
                  <a:ext uri="{FF2B5EF4-FFF2-40B4-BE49-F238E27FC236}">
                    <a16:creationId xmlns:a16="http://schemas.microsoft.com/office/drawing/2014/main" id="{CC20681D-D48B-4352-9323-28E5BB446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447" y="3563147"/>
                <a:ext cx="1461442" cy="4140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TW" altLang="en-US" sz="1600" b="1" dirty="0">
                    <a:solidFill>
                      <a:schemeClr val="bg1"/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  <a:cs typeface="Lato" panose="020F0502020204030203" pitchFamily="34" charset="0"/>
                  </a:rPr>
                  <a:t>分析方法</a:t>
                </a:r>
                <a:endParaRPr lang="id-ID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B93F68E-49EA-4287-BD2D-FBFA34CB8C55}"/>
                </a:ext>
              </a:extLst>
            </p:cNvPr>
            <p:cNvSpPr txBox="1"/>
            <p:nvPr/>
          </p:nvSpPr>
          <p:spPr>
            <a:xfrm>
              <a:off x="2939256" y="3455127"/>
              <a:ext cx="6187569" cy="2118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探索性因素分析  </a:t>
              </a:r>
              <a:r>
                <a:rPr lang="en-US" altLang="zh-TW" sz="1600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Exploratory factor analysis, EFA</a:t>
              </a:r>
              <a:endParaRPr lang="zh-TW" altLang="en-US" dirty="0">
                <a:solidFill>
                  <a:srgbClr val="86BC42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迴歸分析</a:t>
              </a:r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  </a:t>
              </a:r>
              <a:r>
                <a:rPr lang="en-US" altLang="zh-TW" sz="1600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Regression, REG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驗證性因素分析 </a:t>
              </a:r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 </a:t>
              </a:r>
              <a:r>
                <a:rPr lang="en-US" altLang="zh-TW" sz="1600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Confirmatory factor analysis, CFA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信度分析</a:t>
              </a:r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  </a:t>
              </a:r>
              <a:r>
                <a:rPr lang="en-US" altLang="zh-TW" sz="1600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Reliability Analysis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效度分析</a:t>
              </a:r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  </a:t>
              </a:r>
              <a:r>
                <a:rPr lang="en-US" altLang="zh-TW" sz="1600" dirty="0">
                  <a:solidFill>
                    <a:srgbClr val="86BC42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Validity Analysis </a:t>
              </a:r>
              <a:endParaRPr lang="zh-TW" altLang="en-US" sz="1600" dirty="0">
                <a:solidFill>
                  <a:srgbClr val="86BC42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D4813B0-BCF7-4B77-A968-316DC830FF25}"/>
              </a:ext>
            </a:extLst>
          </p:cNvPr>
          <p:cNvGrpSpPr/>
          <p:nvPr/>
        </p:nvGrpSpPr>
        <p:grpSpPr>
          <a:xfrm>
            <a:off x="1108845" y="2743050"/>
            <a:ext cx="6942784" cy="475287"/>
            <a:chOff x="1109811" y="2585664"/>
            <a:chExt cx="6942784" cy="47528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61725FB-8AE0-486B-BC76-F23243C29B07}"/>
                </a:ext>
              </a:extLst>
            </p:cNvPr>
            <p:cNvGrpSpPr/>
            <p:nvPr/>
          </p:nvGrpSpPr>
          <p:grpSpPr>
            <a:xfrm>
              <a:off x="2570287" y="2585664"/>
              <a:ext cx="5482308" cy="473480"/>
              <a:chOff x="2570287" y="2585664"/>
              <a:chExt cx="5482308" cy="473480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B1ECE3B-8A84-4902-8AF6-404B1B151AFB}"/>
                  </a:ext>
                </a:extLst>
              </p:cNvPr>
              <p:cNvSpPr/>
              <p:nvPr/>
            </p:nvSpPr>
            <p:spPr>
              <a:xfrm>
                <a:off x="2570287" y="2645137"/>
                <a:ext cx="5482308" cy="4140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416F3ED-2BDE-42D0-8719-7B791780E154}"/>
                  </a:ext>
                </a:extLst>
              </p:cNvPr>
              <p:cNvSpPr txBox="1"/>
              <p:nvPr/>
            </p:nvSpPr>
            <p:spPr>
              <a:xfrm>
                <a:off x="2743994" y="2585664"/>
                <a:ext cx="5308601" cy="456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李克特式五點量表</a:t>
                </a:r>
                <a:r>
                  <a:rPr lang="en-US" altLang="zh-TW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(</a:t>
                </a:r>
                <a:r>
                  <a:rPr lang="zh-TW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本研究問卷第二及第三部分</a:t>
                </a:r>
                <a:r>
                  <a:rPr lang="en-US" altLang="zh-TW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)</a:t>
                </a: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04E3FD-7629-4886-8076-2C8EC19EE814}"/>
                </a:ext>
              </a:extLst>
            </p:cNvPr>
            <p:cNvSpPr/>
            <p:nvPr/>
          </p:nvSpPr>
          <p:spPr>
            <a:xfrm>
              <a:off x="1109813" y="2646944"/>
              <a:ext cx="1461442" cy="414007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50F0CD5-3D8B-48BF-B2BB-1B3A8CB49FBA}"/>
                </a:ext>
              </a:extLst>
            </p:cNvPr>
            <p:cNvSpPr txBox="1"/>
            <p:nvPr/>
          </p:nvSpPr>
          <p:spPr>
            <a:xfrm>
              <a:off x="1109811" y="2684670"/>
              <a:ext cx="146144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rPr>
                <a:t>問卷調查</a:t>
              </a:r>
              <a:r>
                <a:rPr lang="zh-TW" altLang="en-US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rPr>
                <a:t>方式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03BE652-1CCB-489E-B4CF-A7A5697920B3}"/>
              </a:ext>
            </a:extLst>
          </p:cNvPr>
          <p:cNvGrpSpPr/>
          <p:nvPr/>
        </p:nvGrpSpPr>
        <p:grpSpPr>
          <a:xfrm>
            <a:off x="1108845" y="3337156"/>
            <a:ext cx="10415656" cy="476590"/>
            <a:chOff x="1109811" y="3062720"/>
            <a:chExt cx="10415656" cy="476590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66C42E-FD77-40BB-8EB0-D7D7E2D1B1E9}"/>
                </a:ext>
              </a:extLst>
            </p:cNvPr>
            <p:cNvGrpSpPr/>
            <p:nvPr/>
          </p:nvGrpSpPr>
          <p:grpSpPr>
            <a:xfrm>
              <a:off x="2570287" y="3062720"/>
              <a:ext cx="8955180" cy="476590"/>
              <a:chOff x="2570287" y="3062720"/>
              <a:chExt cx="8955180" cy="47659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9999A68-9FA4-4063-AEE8-87FE387863EC}"/>
                  </a:ext>
                </a:extLst>
              </p:cNvPr>
              <p:cNvSpPr/>
              <p:nvPr/>
            </p:nvSpPr>
            <p:spPr>
              <a:xfrm>
                <a:off x="2570287" y="3125303"/>
                <a:ext cx="8882804" cy="4140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1933499-56F7-46BA-8FAD-AF42914FC53F}"/>
                  </a:ext>
                </a:extLst>
              </p:cNvPr>
              <p:cNvSpPr txBox="1"/>
              <p:nvPr/>
            </p:nvSpPr>
            <p:spPr>
              <a:xfrm>
                <a:off x="2743994" y="3062720"/>
                <a:ext cx="8781473" cy="456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依「非常不同意」、「不同意」、「普通」、「同意」、「非常同意」，分別給予</a:t>
                </a:r>
                <a:r>
                  <a:rPr lang="en-US" altLang="zh-TW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1</a:t>
                </a:r>
                <a:r>
                  <a:rPr lang="zh-TW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、</a:t>
                </a:r>
                <a:r>
                  <a:rPr lang="en-US" altLang="zh-TW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2</a:t>
                </a:r>
                <a:r>
                  <a:rPr lang="zh-TW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、</a:t>
                </a:r>
                <a:r>
                  <a:rPr lang="en-US" altLang="zh-TW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3</a:t>
                </a:r>
                <a:r>
                  <a:rPr lang="zh-TW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、</a:t>
                </a:r>
                <a:r>
                  <a:rPr lang="en-US" altLang="zh-TW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4</a:t>
                </a:r>
                <a:r>
                  <a:rPr lang="zh-TW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、</a:t>
                </a:r>
                <a:r>
                  <a:rPr lang="en-US" altLang="zh-TW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5</a:t>
                </a:r>
                <a:r>
                  <a:rPr lang="zh-TW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分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F8F6F44-9963-411B-AAC0-96A51CCADBCF}"/>
                </a:ext>
              </a:extLst>
            </p:cNvPr>
            <p:cNvSpPr/>
            <p:nvPr/>
          </p:nvSpPr>
          <p:spPr>
            <a:xfrm>
              <a:off x="1109813" y="3125303"/>
              <a:ext cx="1461442" cy="414007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07C3F77-5715-45A1-9109-CFB72ABA8193}"/>
                </a:ext>
              </a:extLst>
            </p:cNvPr>
            <p:cNvSpPr txBox="1"/>
            <p:nvPr/>
          </p:nvSpPr>
          <p:spPr>
            <a:xfrm>
              <a:off x="1109811" y="3159491"/>
              <a:ext cx="146144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  <a:cs typeface="Lato" panose="020F0502020204030203" pitchFamily="34" charset="0"/>
                </a:rPr>
                <a:t>計分方式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25308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1275</Words>
  <Application>Microsoft Office PowerPoint</Application>
  <PresentationFormat>寬螢幕</PresentationFormat>
  <Paragraphs>234</Paragraphs>
  <Slides>15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微软雅黑</vt:lpstr>
      <vt:lpstr>宋体</vt:lpstr>
      <vt:lpstr>Yu Gothic UI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黃巧鈞</cp:lastModifiedBy>
  <cp:revision>151</cp:revision>
  <dcterms:created xsi:type="dcterms:W3CDTF">2019-05-06T14:56:45Z</dcterms:created>
  <dcterms:modified xsi:type="dcterms:W3CDTF">2021-12-27T13:42:16Z</dcterms:modified>
</cp:coreProperties>
</file>