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C0C8F8-F1D4-48F0-9967-E8E6A1081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D0277FEF-A50B-4A0D-8238-3D51ABE8AD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C98FA604-F8F7-4B78-9EE2-2DDA7E119DC6}"/>
              </a:ext>
            </a:extLst>
          </p:cNvPr>
          <p:cNvSpPr>
            <a:spLocks noGrp="1"/>
          </p:cNvSpPr>
          <p:nvPr>
            <p:ph type="dt" sz="half" idx="10"/>
          </p:nvPr>
        </p:nvSpPr>
        <p:spPr/>
        <p:txBody>
          <a:bodyPr/>
          <a:lstStyle/>
          <a:p>
            <a:fld id="{C4430718-A333-4C72-AEE5-73275A36BB4E}" type="datetimeFigureOut">
              <a:rPr lang="x-none" smtClean="0"/>
              <a:t>06/12/2017</a:t>
            </a:fld>
            <a:endParaRPr lang="x-none"/>
          </a:p>
        </p:txBody>
      </p:sp>
      <p:sp>
        <p:nvSpPr>
          <p:cNvPr id="5" name="Footer Placeholder 4">
            <a:extLst>
              <a:ext uri="{FF2B5EF4-FFF2-40B4-BE49-F238E27FC236}">
                <a16:creationId xmlns:a16="http://schemas.microsoft.com/office/drawing/2014/main" xmlns="" id="{463C671D-1E06-4D52-A55C-77E59F2083D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CC75BE17-55AE-4760-8C8E-2C386B34F06A}"/>
              </a:ext>
            </a:extLst>
          </p:cNvPr>
          <p:cNvSpPr>
            <a:spLocks noGrp="1"/>
          </p:cNvSpPr>
          <p:nvPr>
            <p:ph type="sldNum" sz="quarter" idx="12"/>
          </p:nvPr>
        </p:nvSpPr>
        <p:spPr/>
        <p:txBody>
          <a:bodyPr/>
          <a:lstStyle/>
          <a:p>
            <a:fld id="{7719D618-F76F-4539-BDBC-01B3A82BA0FF}" type="slidenum">
              <a:rPr lang="x-none" smtClean="0"/>
              <a:t>‹#›</a:t>
            </a:fld>
            <a:endParaRPr lang="x-none"/>
          </a:p>
        </p:txBody>
      </p:sp>
    </p:spTree>
    <p:extLst>
      <p:ext uri="{BB962C8B-B14F-4D97-AF65-F5344CB8AC3E}">
        <p14:creationId xmlns:p14="http://schemas.microsoft.com/office/powerpoint/2010/main" val="118555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AEF6A-FCEF-4AF0-9477-81E9DBCBDEFB}"/>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453D91C3-8F77-4D13-86E3-465F2CDADC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4404D651-503B-43AC-80BE-A2F6C25C3C42}"/>
              </a:ext>
            </a:extLst>
          </p:cNvPr>
          <p:cNvSpPr>
            <a:spLocks noGrp="1"/>
          </p:cNvSpPr>
          <p:nvPr>
            <p:ph type="dt" sz="half" idx="10"/>
          </p:nvPr>
        </p:nvSpPr>
        <p:spPr/>
        <p:txBody>
          <a:bodyPr/>
          <a:lstStyle/>
          <a:p>
            <a:fld id="{C4430718-A333-4C72-AEE5-73275A36BB4E}" type="datetimeFigureOut">
              <a:rPr lang="x-none" smtClean="0"/>
              <a:t>06/12/2017</a:t>
            </a:fld>
            <a:endParaRPr lang="x-none"/>
          </a:p>
        </p:txBody>
      </p:sp>
      <p:sp>
        <p:nvSpPr>
          <p:cNvPr id="5" name="Footer Placeholder 4">
            <a:extLst>
              <a:ext uri="{FF2B5EF4-FFF2-40B4-BE49-F238E27FC236}">
                <a16:creationId xmlns:a16="http://schemas.microsoft.com/office/drawing/2014/main" xmlns="" id="{31A1874D-E9AE-4AE7-8926-D3E8F2667AB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43BDC970-977F-49FE-90BF-6AACBF5C91F9}"/>
              </a:ext>
            </a:extLst>
          </p:cNvPr>
          <p:cNvSpPr>
            <a:spLocks noGrp="1"/>
          </p:cNvSpPr>
          <p:nvPr>
            <p:ph type="sldNum" sz="quarter" idx="12"/>
          </p:nvPr>
        </p:nvSpPr>
        <p:spPr/>
        <p:txBody>
          <a:bodyPr/>
          <a:lstStyle/>
          <a:p>
            <a:fld id="{7719D618-F76F-4539-BDBC-01B3A82BA0FF}" type="slidenum">
              <a:rPr lang="x-none" smtClean="0"/>
              <a:t>‹#›</a:t>
            </a:fld>
            <a:endParaRPr lang="x-none"/>
          </a:p>
        </p:txBody>
      </p:sp>
    </p:spTree>
    <p:extLst>
      <p:ext uri="{BB962C8B-B14F-4D97-AF65-F5344CB8AC3E}">
        <p14:creationId xmlns:p14="http://schemas.microsoft.com/office/powerpoint/2010/main" val="1271892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0CDD4BD-885C-44C6-9E19-711C94387F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5BDDFCCE-4E73-4F9B-A640-2988EDE83C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7B8A6207-18F8-488F-8EC7-2FD1BB922EB3}"/>
              </a:ext>
            </a:extLst>
          </p:cNvPr>
          <p:cNvSpPr>
            <a:spLocks noGrp="1"/>
          </p:cNvSpPr>
          <p:nvPr>
            <p:ph type="dt" sz="half" idx="10"/>
          </p:nvPr>
        </p:nvSpPr>
        <p:spPr/>
        <p:txBody>
          <a:bodyPr/>
          <a:lstStyle/>
          <a:p>
            <a:fld id="{C4430718-A333-4C72-AEE5-73275A36BB4E}" type="datetimeFigureOut">
              <a:rPr lang="x-none" smtClean="0"/>
              <a:t>06/12/2017</a:t>
            </a:fld>
            <a:endParaRPr lang="x-none"/>
          </a:p>
        </p:txBody>
      </p:sp>
      <p:sp>
        <p:nvSpPr>
          <p:cNvPr id="5" name="Footer Placeholder 4">
            <a:extLst>
              <a:ext uri="{FF2B5EF4-FFF2-40B4-BE49-F238E27FC236}">
                <a16:creationId xmlns:a16="http://schemas.microsoft.com/office/drawing/2014/main" xmlns="" id="{AE2F5CED-9064-4FDC-B4BB-4D9A93D30DD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7F8BF8A2-4DA9-45C1-A12E-5DA59DAC9188}"/>
              </a:ext>
            </a:extLst>
          </p:cNvPr>
          <p:cNvSpPr>
            <a:spLocks noGrp="1"/>
          </p:cNvSpPr>
          <p:nvPr>
            <p:ph type="sldNum" sz="quarter" idx="12"/>
          </p:nvPr>
        </p:nvSpPr>
        <p:spPr/>
        <p:txBody>
          <a:bodyPr/>
          <a:lstStyle/>
          <a:p>
            <a:fld id="{7719D618-F76F-4539-BDBC-01B3A82BA0FF}" type="slidenum">
              <a:rPr lang="x-none" smtClean="0"/>
              <a:t>‹#›</a:t>
            </a:fld>
            <a:endParaRPr lang="x-none"/>
          </a:p>
        </p:txBody>
      </p:sp>
    </p:spTree>
    <p:extLst>
      <p:ext uri="{BB962C8B-B14F-4D97-AF65-F5344CB8AC3E}">
        <p14:creationId xmlns:p14="http://schemas.microsoft.com/office/powerpoint/2010/main" val="52243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F8C1A-5778-4A86-AF77-ABD1537E1590}"/>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1486D82E-B6B7-4BE1-BDDA-73F64D4BD2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F04AF694-A960-44E9-A921-D3B180E986FC}"/>
              </a:ext>
            </a:extLst>
          </p:cNvPr>
          <p:cNvSpPr>
            <a:spLocks noGrp="1"/>
          </p:cNvSpPr>
          <p:nvPr>
            <p:ph type="dt" sz="half" idx="10"/>
          </p:nvPr>
        </p:nvSpPr>
        <p:spPr/>
        <p:txBody>
          <a:bodyPr/>
          <a:lstStyle/>
          <a:p>
            <a:fld id="{C4430718-A333-4C72-AEE5-73275A36BB4E}" type="datetimeFigureOut">
              <a:rPr lang="x-none" smtClean="0"/>
              <a:t>06/12/2017</a:t>
            </a:fld>
            <a:endParaRPr lang="x-none"/>
          </a:p>
        </p:txBody>
      </p:sp>
      <p:sp>
        <p:nvSpPr>
          <p:cNvPr id="5" name="Footer Placeholder 4">
            <a:extLst>
              <a:ext uri="{FF2B5EF4-FFF2-40B4-BE49-F238E27FC236}">
                <a16:creationId xmlns:a16="http://schemas.microsoft.com/office/drawing/2014/main" xmlns="" id="{C479785D-C28B-474B-A58F-F6ABC0355A1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D0531A64-32DB-464C-8DCC-0DA72D6BA942}"/>
              </a:ext>
            </a:extLst>
          </p:cNvPr>
          <p:cNvSpPr>
            <a:spLocks noGrp="1"/>
          </p:cNvSpPr>
          <p:nvPr>
            <p:ph type="sldNum" sz="quarter" idx="12"/>
          </p:nvPr>
        </p:nvSpPr>
        <p:spPr/>
        <p:txBody>
          <a:bodyPr/>
          <a:lstStyle/>
          <a:p>
            <a:fld id="{7719D618-F76F-4539-BDBC-01B3A82BA0FF}" type="slidenum">
              <a:rPr lang="x-none" smtClean="0"/>
              <a:t>‹#›</a:t>
            </a:fld>
            <a:endParaRPr lang="x-none"/>
          </a:p>
        </p:txBody>
      </p:sp>
    </p:spTree>
    <p:extLst>
      <p:ext uri="{BB962C8B-B14F-4D97-AF65-F5344CB8AC3E}">
        <p14:creationId xmlns:p14="http://schemas.microsoft.com/office/powerpoint/2010/main" val="249145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E4E96-301B-43FF-9020-9D2CA054CD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9A2739AA-5195-4AD0-AED3-B86E14DDE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D92565FB-47C5-4D01-8EC9-221652E9AFE6}"/>
              </a:ext>
            </a:extLst>
          </p:cNvPr>
          <p:cNvSpPr>
            <a:spLocks noGrp="1"/>
          </p:cNvSpPr>
          <p:nvPr>
            <p:ph type="dt" sz="half" idx="10"/>
          </p:nvPr>
        </p:nvSpPr>
        <p:spPr/>
        <p:txBody>
          <a:bodyPr/>
          <a:lstStyle/>
          <a:p>
            <a:fld id="{C4430718-A333-4C72-AEE5-73275A36BB4E}" type="datetimeFigureOut">
              <a:rPr lang="x-none" smtClean="0"/>
              <a:t>06/12/2017</a:t>
            </a:fld>
            <a:endParaRPr lang="x-none"/>
          </a:p>
        </p:txBody>
      </p:sp>
      <p:sp>
        <p:nvSpPr>
          <p:cNvPr id="5" name="Footer Placeholder 4">
            <a:extLst>
              <a:ext uri="{FF2B5EF4-FFF2-40B4-BE49-F238E27FC236}">
                <a16:creationId xmlns:a16="http://schemas.microsoft.com/office/drawing/2014/main" xmlns="" id="{E77CC5B8-41C3-4D13-9640-A8A22E41A4C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9AA9BCBF-47AA-4C2C-9F09-352D16FD0A66}"/>
              </a:ext>
            </a:extLst>
          </p:cNvPr>
          <p:cNvSpPr>
            <a:spLocks noGrp="1"/>
          </p:cNvSpPr>
          <p:nvPr>
            <p:ph type="sldNum" sz="quarter" idx="12"/>
          </p:nvPr>
        </p:nvSpPr>
        <p:spPr/>
        <p:txBody>
          <a:bodyPr/>
          <a:lstStyle/>
          <a:p>
            <a:fld id="{7719D618-F76F-4539-BDBC-01B3A82BA0FF}" type="slidenum">
              <a:rPr lang="x-none" smtClean="0"/>
              <a:t>‹#›</a:t>
            </a:fld>
            <a:endParaRPr lang="x-none"/>
          </a:p>
        </p:txBody>
      </p:sp>
    </p:spTree>
    <p:extLst>
      <p:ext uri="{BB962C8B-B14F-4D97-AF65-F5344CB8AC3E}">
        <p14:creationId xmlns:p14="http://schemas.microsoft.com/office/powerpoint/2010/main" val="141836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6C07D3-3DD0-4CD2-9EF4-25FCC5405114}"/>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57BA5323-6174-42AA-87DE-7DFE4C3A26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C6EEA7E6-7C6C-48F6-A367-67FF68F60F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185EA8CF-6A34-4D2E-994A-D9D0875F912A}"/>
              </a:ext>
            </a:extLst>
          </p:cNvPr>
          <p:cNvSpPr>
            <a:spLocks noGrp="1"/>
          </p:cNvSpPr>
          <p:nvPr>
            <p:ph type="dt" sz="half" idx="10"/>
          </p:nvPr>
        </p:nvSpPr>
        <p:spPr/>
        <p:txBody>
          <a:bodyPr/>
          <a:lstStyle/>
          <a:p>
            <a:fld id="{C4430718-A333-4C72-AEE5-73275A36BB4E}" type="datetimeFigureOut">
              <a:rPr lang="x-none" smtClean="0"/>
              <a:t>06/12/2017</a:t>
            </a:fld>
            <a:endParaRPr lang="x-none"/>
          </a:p>
        </p:txBody>
      </p:sp>
      <p:sp>
        <p:nvSpPr>
          <p:cNvPr id="6" name="Footer Placeholder 5">
            <a:extLst>
              <a:ext uri="{FF2B5EF4-FFF2-40B4-BE49-F238E27FC236}">
                <a16:creationId xmlns:a16="http://schemas.microsoft.com/office/drawing/2014/main" xmlns="" id="{1EE297AE-676C-473C-92A5-BCF8C747F1B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C58C6226-2ADE-4884-8738-FD5B5B01CE5F}"/>
              </a:ext>
            </a:extLst>
          </p:cNvPr>
          <p:cNvSpPr>
            <a:spLocks noGrp="1"/>
          </p:cNvSpPr>
          <p:nvPr>
            <p:ph type="sldNum" sz="quarter" idx="12"/>
          </p:nvPr>
        </p:nvSpPr>
        <p:spPr/>
        <p:txBody>
          <a:bodyPr/>
          <a:lstStyle/>
          <a:p>
            <a:fld id="{7719D618-F76F-4539-BDBC-01B3A82BA0FF}" type="slidenum">
              <a:rPr lang="x-none" smtClean="0"/>
              <a:t>‹#›</a:t>
            </a:fld>
            <a:endParaRPr lang="x-none"/>
          </a:p>
        </p:txBody>
      </p:sp>
    </p:spTree>
    <p:extLst>
      <p:ext uri="{BB962C8B-B14F-4D97-AF65-F5344CB8AC3E}">
        <p14:creationId xmlns:p14="http://schemas.microsoft.com/office/powerpoint/2010/main" val="1513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EEEF7-6B9E-45DE-A6F0-8D8E1B1B8C7F}"/>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6CD8E892-F0BE-4B6F-A3BA-B6835BDA9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F5F0930-C4B3-4A64-9BC6-1C4E56FBC3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F514AAB1-1C3B-4C03-B6FA-391A5C7E5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863D20B-3DAF-49DE-A12F-A8B5971906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439DC91D-2006-433E-AF58-37CAA0305105}"/>
              </a:ext>
            </a:extLst>
          </p:cNvPr>
          <p:cNvSpPr>
            <a:spLocks noGrp="1"/>
          </p:cNvSpPr>
          <p:nvPr>
            <p:ph type="dt" sz="half" idx="10"/>
          </p:nvPr>
        </p:nvSpPr>
        <p:spPr/>
        <p:txBody>
          <a:bodyPr/>
          <a:lstStyle/>
          <a:p>
            <a:fld id="{C4430718-A333-4C72-AEE5-73275A36BB4E}" type="datetimeFigureOut">
              <a:rPr lang="x-none" smtClean="0"/>
              <a:t>06/12/2017</a:t>
            </a:fld>
            <a:endParaRPr lang="x-none"/>
          </a:p>
        </p:txBody>
      </p:sp>
      <p:sp>
        <p:nvSpPr>
          <p:cNvPr id="8" name="Footer Placeholder 7">
            <a:extLst>
              <a:ext uri="{FF2B5EF4-FFF2-40B4-BE49-F238E27FC236}">
                <a16:creationId xmlns:a16="http://schemas.microsoft.com/office/drawing/2014/main" xmlns="" id="{8EACFD6D-4E75-4E36-8304-B872FDF5BA1E}"/>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71C6BB5A-844C-4EFD-A8D4-675E585A2CE2}"/>
              </a:ext>
            </a:extLst>
          </p:cNvPr>
          <p:cNvSpPr>
            <a:spLocks noGrp="1"/>
          </p:cNvSpPr>
          <p:nvPr>
            <p:ph type="sldNum" sz="quarter" idx="12"/>
          </p:nvPr>
        </p:nvSpPr>
        <p:spPr/>
        <p:txBody>
          <a:bodyPr/>
          <a:lstStyle/>
          <a:p>
            <a:fld id="{7719D618-F76F-4539-BDBC-01B3A82BA0FF}" type="slidenum">
              <a:rPr lang="x-none" smtClean="0"/>
              <a:t>‹#›</a:t>
            </a:fld>
            <a:endParaRPr lang="x-none"/>
          </a:p>
        </p:txBody>
      </p:sp>
    </p:spTree>
    <p:extLst>
      <p:ext uri="{BB962C8B-B14F-4D97-AF65-F5344CB8AC3E}">
        <p14:creationId xmlns:p14="http://schemas.microsoft.com/office/powerpoint/2010/main" val="196541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DA92E-3771-45ED-90C0-3CAF8B5BA09E}"/>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C7623244-07D2-4967-A729-1F0FA29E8890}"/>
              </a:ext>
            </a:extLst>
          </p:cNvPr>
          <p:cNvSpPr>
            <a:spLocks noGrp="1"/>
          </p:cNvSpPr>
          <p:nvPr>
            <p:ph type="dt" sz="half" idx="10"/>
          </p:nvPr>
        </p:nvSpPr>
        <p:spPr/>
        <p:txBody>
          <a:bodyPr/>
          <a:lstStyle/>
          <a:p>
            <a:fld id="{C4430718-A333-4C72-AEE5-73275A36BB4E}" type="datetimeFigureOut">
              <a:rPr lang="x-none" smtClean="0"/>
              <a:t>06/12/2017</a:t>
            </a:fld>
            <a:endParaRPr lang="x-none"/>
          </a:p>
        </p:txBody>
      </p:sp>
      <p:sp>
        <p:nvSpPr>
          <p:cNvPr id="4" name="Footer Placeholder 3">
            <a:extLst>
              <a:ext uri="{FF2B5EF4-FFF2-40B4-BE49-F238E27FC236}">
                <a16:creationId xmlns:a16="http://schemas.microsoft.com/office/drawing/2014/main" xmlns="" id="{29C5C913-F91C-4478-B4EF-31D0C585542D}"/>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3D5C1ADA-75CC-4190-B39D-71E81B713F9B}"/>
              </a:ext>
            </a:extLst>
          </p:cNvPr>
          <p:cNvSpPr>
            <a:spLocks noGrp="1"/>
          </p:cNvSpPr>
          <p:nvPr>
            <p:ph type="sldNum" sz="quarter" idx="12"/>
          </p:nvPr>
        </p:nvSpPr>
        <p:spPr/>
        <p:txBody>
          <a:bodyPr/>
          <a:lstStyle/>
          <a:p>
            <a:fld id="{7719D618-F76F-4539-BDBC-01B3A82BA0FF}" type="slidenum">
              <a:rPr lang="x-none" smtClean="0"/>
              <a:t>‹#›</a:t>
            </a:fld>
            <a:endParaRPr lang="x-none"/>
          </a:p>
        </p:txBody>
      </p:sp>
    </p:spTree>
    <p:extLst>
      <p:ext uri="{BB962C8B-B14F-4D97-AF65-F5344CB8AC3E}">
        <p14:creationId xmlns:p14="http://schemas.microsoft.com/office/powerpoint/2010/main" val="216378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9763757-88B8-4C8E-956D-796778966C31}"/>
              </a:ext>
            </a:extLst>
          </p:cNvPr>
          <p:cNvSpPr>
            <a:spLocks noGrp="1"/>
          </p:cNvSpPr>
          <p:nvPr>
            <p:ph type="dt" sz="half" idx="10"/>
          </p:nvPr>
        </p:nvSpPr>
        <p:spPr/>
        <p:txBody>
          <a:bodyPr/>
          <a:lstStyle/>
          <a:p>
            <a:fld id="{C4430718-A333-4C72-AEE5-73275A36BB4E}" type="datetimeFigureOut">
              <a:rPr lang="x-none" smtClean="0"/>
              <a:t>06/12/2017</a:t>
            </a:fld>
            <a:endParaRPr lang="x-none"/>
          </a:p>
        </p:txBody>
      </p:sp>
      <p:sp>
        <p:nvSpPr>
          <p:cNvPr id="3" name="Footer Placeholder 2">
            <a:extLst>
              <a:ext uri="{FF2B5EF4-FFF2-40B4-BE49-F238E27FC236}">
                <a16:creationId xmlns:a16="http://schemas.microsoft.com/office/drawing/2014/main" xmlns="" id="{957BF3D9-7133-4047-80AE-67B335C1A35F}"/>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ECFBA9D5-2F4C-4734-AC2C-94BDAC1CDFE1}"/>
              </a:ext>
            </a:extLst>
          </p:cNvPr>
          <p:cNvSpPr>
            <a:spLocks noGrp="1"/>
          </p:cNvSpPr>
          <p:nvPr>
            <p:ph type="sldNum" sz="quarter" idx="12"/>
          </p:nvPr>
        </p:nvSpPr>
        <p:spPr/>
        <p:txBody>
          <a:bodyPr/>
          <a:lstStyle/>
          <a:p>
            <a:fld id="{7719D618-F76F-4539-BDBC-01B3A82BA0FF}" type="slidenum">
              <a:rPr lang="x-none" smtClean="0"/>
              <a:t>‹#›</a:t>
            </a:fld>
            <a:endParaRPr lang="x-none"/>
          </a:p>
        </p:txBody>
      </p:sp>
    </p:spTree>
    <p:extLst>
      <p:ext uri="{BB962C8B-B14F-4D97-AF65-F5344CB8AC3E}">
        <p14:creationId xmlns:p14="http://schemas.microsoft.com/office/powerpoint/2010/main" val="367505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358FA-3212-4350-BA8E-397D328A1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E16DBE27-A6BE-4169-90DB-FB6542EA2E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068C8ED3-B0E0-47FF-973B-60103DEF6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8493EEB-3FE3-4EAA-BD3D-06EF82E3F1A5}"/>
              </a:ext>
            </a:extLst>
          </p:cNvPr>
          <p:cNvSpPr>
            <a:spLocks noGrp="1"/>
          </p:cNvSpPr>
          <p:nvPr>
            <p:ph type="dt" sz="half" idx="10"/>
          </p:nvPr>
        </p:nvSpPr>
        <p:spPr/>
        <p:txBody>
          <a:bodyPr/>
          <a:lstStyle/>
          <a:p>
            <a:fld id="{C4430718-A333-4C72-AEE5-73275A36BB4E}" type="datetimeFigureOut">
              <a:rPr lang="x-none" smtClean="0"/>
              <a:t>06/12/2017</a:t>
            </a:fld>
            <a:endParaRPr lang="x-none"/>
          </a:p>
        </p:txBody>
      </p:sp>
      <p:sp>
        <p:nvSpPr>
          <p:cNvPr id="6" name="Footer Placeholder 5">
            <a:extLst>
              <a:ext uri="{FF2B5EF4-FFF2-40B4-BE49-F238E27FC236}">
                <a16:creationId xmlns:a16="http://schemas.microsoft.com/office/drawing/2014/main" xmlns="" id="{AE3B71D3-D8ED-4713-974A-34BF1C6399EE}"/>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8B968FD3-C50D-4878-B80D-D84C603F1A07}"/>
              </a:ext>
            </a:extLst>
          </p:cNvPr>
          <p:cNvSpPr>
            <a:spLocks noGrp="1"/>
          </p:cNvSpPr>
          <p:nvPr>
            <p:ph type="sldNum" sz="quarter" idx="12"/>
          </p:nvPr>
        </p:nvSpPr>
        <p:spPr/>
        <p:txBody>
          <a:bodyPr/>
          <a:lstStyle/>
          <a:p>
            <a:fld id="{7719D618-F76F-4539-BDBC-01B3A82BA0FF}" type="slidenum">
              <a:rPr lang="x-none" smtClean="0"/>
              <a:t>‹#›</a:t>
            </a:fld>
            <a:endParaRPr lang="x-none"/>
          </a:p>
        </p:txBody>
      </p:sp>
    </p:spTree>
    <p:extLst>
      <p:ext uri="{BB962C8B-B14F-4D97-AF65-F5344CB8AC3E}">
        <p14:creationId xmlns:p14="http://schemas.microsoft.com/office/powerpoint/2010/main" val="59819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D0E7C-1253-4E22-BE73-22F315106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E05078BB-E765-4BEF-B8AA-DB8F06F67B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5F5B7984-0CA6-4A34-88BE-BEB1FB626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5984632-CB6F-4AC4-BA46-F170D5D885F3}"/>
              </a:ext>
            </a:extLst>
          </p:cNvPr>
          <p:cNvSpPr>
            <a:spLocks noGrp="1"/>
          </p:cNvSpPr>
          <p:nvPr>
            <p:ph type="dt" sz="half" idx="10"/>
          </p:nvPr>
        </p:nvSpPr>
        <p:spPr/>
        <p:txBody>
          <a:bodyPr/>
          <a:lstStyle/>
          <a:p>
            <a:fld id="{C4430718-A333-4C72-AEE5-73275A36BB4E}" type="datetimeFigureOut">
              <a:rPr lang="x-none" smtClean="0"/>
              <a:t>06/12/2017</a:t>
            </a:fld>
            <a:endParaRPr lang="x-none"/>
          </a:p>
        </p:txBody>
      </p:sp>
      <p:sp>
        <p:nvSpPr>
          <p:cNvPr id="6" name="Footer Placeholder 5">
            <a:extLst>
              <a:ext uri="{FF2B5EF4-FFF2-40B4-BE49-F238E27FC236}">
                <a16:creationId xmlns:a16="http://schemas.microsoft.com/office/drawing/2014/main" xmlns="" id="{C78DE1FD-DE1B-4266-9458-970C4F7DD5B9}"/>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C8CB3A6A-1A26-4EA8-9478-BACE6A2CBFB1}"/>
              </a:ext>
            </a:extLst>
          </p:cNvPr>
          <p:cNvSpPr>
            <a:spLocks noGrp="1"/>
          </p:cNvSpPr>
          <p:nvPr>
            <p:ph type="sldNum" sz="quarter" idx="12"/>
          </p:nvPr>
        </p:nvSpPr>
        <p:spPr/>
        <p:txBody>
          <a:bodyPr/>
          <a:lstStyle/>
          <a:p>
            <a:fld id="{7719D618-F76F-4539-BDBC-01B3A82BA0FF}" type="slidenum">
              <a:rPr lang="x-none" smtClean="0"/>
              <a:t>‹#›</a:t>
            </a:fld>
            <a:endParaRPr lang="x-none"/>
          </a:p>
        </p:txBody>
      </p:sp>
    </p:spTree>
    <p:extLst>
      <p:ext uri="{BB962C8B-B14F-4D97-AF65-F5344CB8AC3E}">
        <p14:creationId xmlns:p14="http://schemas.microsoft.com/office/powerpoint/2010/main" val="121540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78C1631-F38F-45E2-8471-23F0F78B3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1A8BD804-6ECB-4E2D-885A-DCF890BAF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901EA1CC-FF23-4913-A411-EF680CD044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30718-A333-4C72-AEE5-73275A36BB4E}" type="datetimeFigureOut">
              <a:rPr lang="x-none" smtClean="0"/>
              <a:t>06/12/2017</a:t>
            </a:fld>
            <a:endParaRPr lang="x-none"/>
          </a:p>
        </p:txBody>
      </p:sp>
      <p:sp>
        <p:nvSpPr>
          <p:cNvPr id="5" name="Footer Placeholder 4">
            <a:extLst>
              <a:ext uri="{FF2B5EF4-FFF2-40B4-BE49-F238E27FC236}">
                <a16:creationId xmlns:a16="http://schemas.microsoft.com/office/drawing/2014/main" xmlns="" id="{1DE21F6E-E0D8-407A-8F47-F5B24A8017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44BCD85A-333C-401E-9CCE-AE041A3B6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D618-F76F-4539-BDBC-01B3A82BA0FF}" type="slidenum">
              <a:rPr lang="x-none" smtClean="0"/>
              <a:t>‹#›</a:t>
            </a:fld>
            <a:endParaRPr lang="x-none"/>
          </a:p>
        </p:txBody>
      </p:sp>
    </p:spTree>
    <p:extLst>
      <p:ext uri="{BB962C8B-B14F-4D97-AF65-F5344CB8AC3E}">
        <p14:creationId xmlns:p14="http://schemas.microsoft.com/office/powerpoint/2010/main" val="3213676086"/>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493401-AC60-4E33-8F9D-6195E03D827E}"/>
              </a:ext>
            </a:extLst>
          </p:cNvPr>
          <p:cNvSpPr>
            <a:spLocks noGrp="1"/>
          </p:cNvSpPr>
          <p:nvPr>
            <p:ph type="ctrTitle"/>
          </p:nvPr>
        </p:nvSpPr>
        <p:spPr>
          <a:xfrm>
            <a:off x="1308295" y="675249"/>
            <a:ext cx="9495693" cy="1603717"/>
          </a:xfrm>
        </p:spPr>
        <p:txBody>
          <a:bodyPr>
            <a:noAutofit/>
          </a:bodyPr>
          <a:lstStyle/>
          <a:p>
            <a:r>
              <a:rPr lang="en-IN" sz="3600" dirty="0">
                <a:latin typeface="Times New Roman" panose="02020603050405020304" pitchFamily="18" charset="0"/>
                <a:cs typeface="Times New Roman" panose="02020603050405020304" pitchFamily="18" charset="0"/>
              </a:rPr>
              <a:t>ANALYSIS OF DIFFERENT IMAGE </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ENHANCEMENT TECHNIQUES FOR MRI−MODALITY</a:t>
            </a:r>
            <a:endParaRPr lang="x-none"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C46E6E9-5A18-4730-900E-C0768BD2832C}"/>
              </a:ext>
            </a:extLst>
          </p:cNvPr>
          <p:cNvSpPr>
            <a:spLocks noGrp="1"/>
          </p:cNvSpPr>
          <p:nvPr>
            <p:ph type="subTitle" idx="1"/>
          </p:nvPr>
        </p:nvSpPr>
        <p:spPr>
          <a:xfrm>
            <a:off x="1308295" y="3306615"/>
            <a:ext cx="9495693" cy="2876135"/>
          </a:xfrm>
        </p:spPr>
        <p:txBody>
          <a:bodyPr>
            <a:noAutofit/>
          </a:bodyPr>
          <a:lstStyle/>
          <a:p>
            <a:pPr algn="l"/>
            <a:r>
              <a:rPr lang="en-IN" dirty="0">
                <a:latin typeface="Times New Roman" panose="02020603050405020304" pitchFamily="18" charset="0"/>
                <a:cs typeface="Times New Roman" panose="02020603050405020304" pitchFamily="18" charset="0"/>
              </a:rPr>
              <a:t>Prepared By: -</a:t>
            </a:r>
          </a:p>
          <a:p>
            <a:pPr algn="l"/>
            <a:endParaRPr lang="en-IN" dirty="0">
              <a:latin typeface="Times New Roman" panose="02020603050405020304" pitchFamily="18" charset="0"/>
              <a:cs typeface="Times New Roman" panose="02020603050405020304" pitchFamily="18" charset="0"/>
            </a:endParaRPr>
          </a:p>
          <a:p>
            <a:pPr algn="l"/>
            <a:r>
              <a:rPr lang="it-IT" dirty="0">
                <a:latin typeface="Times New Roman" panose="02020603050405020304" pitchFamily="18" charset="0"/>
                <a:cs typeface="Times New Roman" panose="02020603050405020304" pitchFamily="18" charset="0"/>
              </a:rPr>
              <a:t>SHASHI VARDHA SAMIDI (0682803)</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SHYAM JOSHI(0682020)</a:t>
            </a:r>
          </a:p>
          <a:p>
            <a:pPr algn="l"/>
            <a:r>
              <a:rPr lang="en-IN" dirty="0">
                <a:latin typeface="Times New Roman" panose="02020603050405020304" pitchFamily="18" charset="0"/>
                <a:cs typeface="Times New Roman" panose="02020603050405020304" pitchFamily="18" charset="0"/>
              </a:rPr>
              <a:t>OLUWASEUN AJOSE (0676569)</a:t>
            </a:r>
          </a:p>
          <a:p>
            <a:pPr algn="l"/>
            <a:r>
              <a:rPr lang="en-US" dirty="0">
                <a:latin typeface="Times New Roman" panose="02020603050405020304" pitchFamily="18" charset="0"/>
                <a:cs typeface="Times New Roman" panose="02020603050405020304" pitchFamily="18" charset="0"/>
              </a:rPr>
              <a:t>MICHAEL AGADAH (I0682067)</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255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xmlns="" id="{E8E5616D-3DF1-4CAC-8250-60D7F1A0EBE0}"/>
              </a:ext>
            </a:extLst>
          </p:cNvPr>
          <p:cNvPicPr>
            <a:picLocks noChangeAspect="1"/>
          </p:cNvPicPr>
          <p:nvPr/>
        </p:nvPicPr>
        <p:blipFill rotWithShape="1">
          <a:blip r:embed="rId2">
            <a:extLst>
              <a:ext uri="{28A0092B-C50C-407E-A947-70E740481C1C}">
                <a14:useLocalDpi xmlns:a14="http://schemas.microsoft.com/office/drawing/2010/main" val="0"/>
              </a:ext>
            </a:extLst>
          </a:blip>
          <a:srcRect r="-2" b="219"/>
          <a:stretch/>
        </p:blipFill>
        <p:spPr>
          <a:xfrm>
            <a:off x="4941547" y="801067"/>
            <a:ext cx="6706502" cy="5994108"/>
          </a:xfrm>
          <a:prstGeom prst="rect">
            <a:avLst/>
          </a:prstGeom>
          <a:effectLst/>
        </p:spPr>
      </p:pic>
      <p:sp>
        <p:nvSpPr>
          <p:cNvPr id="2" name="Title 1">
            <a:extLst>
              <a:ext uri="{FF2B5EF4-FFF2-40B4-BE49-F238E27FC236}">
                <a16:creationId xmlns:a16="http://schemas.microsoft.com/office/drawing/2014/main" xmlns="" id="{72E5EAA3-4391-4441-B299-865FA5095A74}"/>
              </a:ext>
            </a:extLst>
          </p:cNvPr>
          <p:cNvSpPr>
            <a:spLocks noGrp="1"/>
          </p:cNvSpPr>
          <p:nvPr>
            <p:ph type="title"/>
          </p:nvPr>
        </p:nvSpPr>
        <p:spPr>
          <a:xfrm>
            <a:off x="325372" y="182260"/>
            <a:ext cx="4978148" cy="1676603"/>
          </a:xfrm>
        </p:spPr>
        <p:txBody>
          <a:bodyPr>
            <a:normAutofit/>
          </a:bodyPr>
          <a:lstStyle/>
          <a:p>
            <a:r>
              <a:rPr lang="en-IN" sz="3600" dirty="0">
                <a:latin typeface="Times New Roman" panose="02020603050405020304" pitchFamily="18" charset="0"/>
                <a:cs typeface="Times New Roman" panose="02020603050405020304" pitchFamily="18" charset="0"/>
              </a:rPr>
              <a:t>6. Adaptive Histogram Equalization (AHE)</a:t>
            </a:r>
            <a:endParaRPr lang="x-none"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D965CB-6FF1-4694-AD54-64D664D8E737}"/>
              </a:ext>
            </a:extLst>
          </p:cNvPr>
          <p:cNvSpPr>
            <a:spLocks noGrp="1"/>
          </p:cNvSpPr>
          <p:nvPr>
            <p:ph idx="1"/>
          </p:nvPr>
        </p:nvSpPr>
        <p:spPr>
          <a:xfrm>
            <a:off x="225083" y="1877898"/>
            <a:ext cx="4716464" cy="4778806"/>
          </a:xfrm>
        </p:spPr>
        <p:txBody>
          <a:bodyPr>
            <a:noAutofit/>
          </a:bodyPr>
          <a:lstStyle/>
          <a:p>
            <a:pPr algn="just"/>
            <a:r>
              <a:rPr lang="en-IN" sz="2200" dirty="0">
                <a:latin typeface="Times New Roman" panose="02020603050405020304" pitchFamily="18" charset="0"/>
                <a:cs typeface="Times New Roman" panose="02020603050405020304" pitchFamily="18" charset="0"/>
              </a:rPr>
              <a:t>Adaptive histogram equalization (AHE) is a computer image processing technique used to recover contrast in image. </a:t>
            </a:r>
          </a:p>
          <a:p>
            <a:pPr algn="just"/>
            <a:r>
              <a:rPr lang="en-IN" sz="2200" dirty="0">
                <a:latin typeface="Times New Roman" panose="02020603050405020304" pitchFamily="18" charset="0"/>
                <a:cs typeface="Times New Roman" panose="02020603050405020304" pitchFamily="18" charset="0"/>
              </a:rPr>
              <a:t>It avoids excessive grey pixel merger and excessive bright local areas of the image. Experiments show that the improved algorithm may effectively improve visual effects under the premise of the same information entropy. It is mainly used in CT image processing.</a:t>
            </a:r>
          </a:p>
          <a:p>
            <a:pPr algn="just"/>
            <a:r>
              <a:rPr lang="en-IN" sz="2200" dirty="0">
                <a:latin typeface="Times New Roman" panose="02020603050405020304" pitchFamily="18" charset="0"/>
                <a:cs typeface="Times New Roman" panose="02020603050405020304" pitchFamily="18" charset="0"/>
              </a:rPr>
              <a:t>From the figure, we can clearly see that the image enhancement is much efficient compared to other techniques</a:t>
            </a:r>
            <a:endParaRPr lang="x-none"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62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1480E-31BE-4891-B37E-D2C2BE7B62A0}"/>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Conclusion</a:t>
            </a:r>
            <a:endParaRPr lang="x-none"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63E2FFA-CC42-4D1C-ADA4-734FECCF8CC5}"/>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This project highlights various image enhancement techniques which can be used particularly for medical image enhancement. Results obtained, both in terms of subjective and objective shows the superiority of Adaptive Histogram Equalization (AHE). </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lgn="ctr">
              <a:buNone/>
            </a:pPr>
            <a:endParaRPr lang="en-IN" sz="2400" dirty="0">
              <a:latin typeface="Times New Roman" panose="02020603050405020304" pitchFamily="18" charset="0"/>
              <a:cs typeface="Times New Roman" panose="02020603050405020304" pitchFamily="18" charset="0"/>
            </a:endParaRPr>
          </a:p>
          <a:p>
            <a:pPr marL="0" indent="0" algn="ctr">
              <a:buNone/>
            </a:pPr>
            <a:endParaRPr lang="en-IN" sz="2400">
              <a:latin typeface="Times New Roman" panose="02020603050405020304" pitchFamily="18" charset="0"/>
              <a:cs typeface="Times New Roman" panose="02020603050405020304" pitchFamily="18" charset="0"/>
            </a:endParaRPr>
          </a:p>
          <a:p>
            <a:pPr marL="0" indent="0" algn="ctr">
              <a:buNone/>
            </a:pPr>
            <a:r>
              <a:rPr lang="en-IN" sz="2400">
                <a:latin typeface="Times New Roman" panose="02020603050405020304" pitchFamily="18" charset="0"/>
                <a:cs typeface="Times New Roman" panose="02020603050405020304" pitchFamily="18" charset="0"/>
              </a:rPr>
              <a:t>Thank you</a:t>
            </a:r>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4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7FEF5-8F1E-4D66-A0BE-9AE0E7045F7D}"/>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Project Outline</a:t>
            </a:r>
            <a:endParaRPr lang="x-none"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542B0C5-D64A-4AA6-AE4A-600BAC33D8B5}"/>
              </a:ext>
            </a:extLst>
          </p:cNvPr>
          <p:cNvSpPr>
            <a:spLocks noGrp="1"/>
          </p:cNvSpPr>
          <p:nvPr>
            <p:ph idx="1"/>
          </p:nvPr>
        </p:nvSpPr>
        <p:spPr>
          <a:xfrm>
            <a:off x="838200" y="1491175"/>
            <a:ext cx="10515600" cy="4685788"/>
          </a:xfrm>
        </p:spPr>
        <p:txBody>
          <a:bodyPr>
            <a:normAutofit/>
          </a:bodyPr>
          <a:lstStyle/>
          <a:p>
            <a:pPr algn="just"/>
            <a:r>
              <a:rPr lang="en-IN" sz="2400" dirty="0">
                <a:latin typeface="Times New Roman" panose="02020603050405020304" pitchFamily="18" charset="0"/>
                <a:cs typeface="Times New Roman" panose="02020603050405020304" pitchFamily="18" charset="0"/>
              </a:rPr>
              <a:t>Image enhancement is considered a difficult task when attempting to automate the analysis process and eliminate the human intervention. In this course project we propose different criterions for image enhancement, and attempt finding the best image according to the respective criterion. </a:t>
            </a:r>
          </a:p>
          <a:p>
            <a:pPr algn="just"/>
            <a:r>
              <a:rPr lang="en-IN" sz="2400" dirty="0">
                <a:latin typeface="Times New Roman" panose="02020603050405020304" pitchFamily="18" charset="0"/>
                <a:cs typeface="Times New Roman" panose="02020603050405020304" pitchFamily="18" charset="0"/>
              </a:rPr>
              <a:t>The anatomy imaged is right thigh, using MRI. We have applied several image enhancement techniques such as: -</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Histogram equalization</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Gaussian High-pass filter</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RGB2Gray Scale</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Adaptive Histogram Equalization</a:t>
            </a:r>
          </a:p>
          <a:p>
            <a:pPr marL="457200" lvl="1" indent="0" algn="just">
              <a:buNone/>
            </a:pPr>
            <a:r>
              <a:rPr lang="en-IN" dirty="0">
                <a:latin typeface="Times New Roman" panose="02020603050405020304" pitchFamily="18" charset="0"/>
                <a:cs typeface="Times New Roman" panose="02020603050405020304" pitchFamily="18" charset="0"/>
              </a:rPr>
              <a:t>And compared their results.</a:t>
            </a:r>
          </a:p>
        </p:txBody>
      </p:sp>
    </p:spTree>
    <p:extLst>
      <p:ext uri="{BB962C8B-B14F-4D97-AF65-F5344CB8AC3E}">
        <p14:creationId xmlns:p14="http://schemas.microsoft.com/office/powerpoint/2010/main" val="189837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8B0940-91EA-4906-B2FB-9E1AFAD6E32F}"/>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Introduction	</a:t>
            </a:r>
            <a:endParaRPr lang="x-none"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4F252FF-8639-4C08-BD50-475976CE01DC}"/>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Image enhancement is the task of applying certain transformations to an input image such as to obtain a visually more pleasant, more detailed, or less noisy output image. </a:t>
            </a:r>
          </a:p>
          <a:p>
            <a:pPr algn="just"/>
            <a:r>
              <a:rPr lang="en-IN" sz="2400" dirty="0">
                <a:latin typeface="Times New Roman" panose="02020603050405020304" pitchFamily="18" charset="0"/>
                <a:cs typeface="Times New Roman" panose="02020603050405020304" pitchFamily="18" charset="0"/>
              </a:rPr>
              <a:t>During this process, one or more attributes of the image are modified. The choice of attributes and the way they are modified are specific to a given task. </a:t>
            </a:r>
          </a:p>
          <a:p>
            <a:pPr algn="just"/>
            <a:r>
              <a:rPr lang="en-IN" sz="2400" dirty="0">
                <a:latin typeface="Times New Roman" panose="02020603050405020304" pitchFamily="18" charset="0"/>
                <a:cs typeface="Times New Roman" panose="02020603050405020304" pitchFamily="18" charset="0"/>
              </a:rPr>
              <a:t>Image enhancement is applied in every field where images are ought to be understood and analysed. For example, medical image analysis, analysis of images from satellites etc.,</a:t>
            </a:r>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91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3DBEDC5-241D-470F-8E7D-31665020A69D}"/>
              </a:ext>
            </a:extLst>
          </p:cNvPr>
          <p:cNvPicPr>
            <a:picLocks noChangeAspect="1"/>
          </p:cNvPicPr>
          <p:nvPr/>
        </p:nvPicPr>
        <p:blipFill rotWithShape="1">
          <a:blip r:embed="rId2">
            <a:extLst>
              <a:ext uri="{28A0092B-C50C-407E-A947-70E740481C1C}">
                <a14:useLocalDpi xmlns:a14="http://schemas.microsoft.com/office/drawing/2010/main" val="0"/>
              </a:ext>
            </a:extLst>
          </a:blip>
          <a:srcRect l="6927" r="18164" b="-1"/>
          <a:stretch/>
        </p:blipFill>
        <p:spPr>
          <a:xfrm>
            <a:off x="6090613" y="640082"/>
            <a:ext cx="5461724" cy="5577837"/>
          </a:xfrm>
          <a:prstGeom prst="rect">
            <a:avLst/>
          </a:prstGeom>
          <a:effectLst/>
        </p:spPr>
      </p:pic>
      <p:sp>
        <p:nvSpPr>
          <p:cNvPr id="2" name="Title 1">
            <a:extLst>
              <a:ext uri="{FF2B5EF4-FFF2-40B4-BE49-F238E27FC236}">
                <a16:creationId xmlns:a16="http://schemas.microsoft.com/office/drawing/2014/main" xmlns="" id="{00BA0B57-EFCF-4346-B121-0673645B8674}"/>
              </a:ext>
            </a:extLst>
          </p:cNvPr>
          <p:cNvSpPr>
            <a:spLocks noGrp="1"/>
          </p:cNvSpPr>
          <p:nvPr>
            <p:ph type="title"/>
          </p:nvPr>
        </p:nvSpPr>
        <p:spPr>
          <a:xfrm>
            <a:off x="648929" y="629266"/>
            <a:ext cx="5127031" cy="1676603"/>
          </a:xfrm>
        </p:spPr>
        <p:txBody>
          <a:bodyPr>
            <a:normAutofit/>
          </a:bodyPr>
          <a:lstStyle/>
          <a:p>
            <a:r>
              <a:rPr lang="en-IN" sz="3600" b="1" dirty="0">
                <a:latin typeface="Times New Roman" panose="02020603050405020304" pitchFamily="18" charset="0"/>
                <a:cs typeface="Times New Roman" panose="02020603050405020304" pitchFamily="18" charset="0"/>
              </a:rPr>
              <a:t>M</a:t>
            </a:r>
            <a:r>
              <a:rPr lang="en-IN" sz="3600" dirty="0">
                <a:latin typeface="Times New Roman" panose="02020603050405020304" pitchFamily="18" charset="0"/>
                <a:cs typeface="Times New Roman" panose="02020603050405020304" pitchFamily="18" charset="0"/>
              </a:rPr>
              <a:t>agnetic </a:t>
            </a:r>
            <a:r>
              <a:rPr lang="en-IN" sz="3600" b="1" dirty="0">
                <a:latin typeface="Times New Roman" panose="02020603050405020304" pitchFamily="18" charset="0"/>
                <a:cs typeface="Times New Roman" panose="02020603050405020304" pitchFamily="18" charset="0"/>
              </a:rPr>
              <a:t>R</a:t>
            </a:r>
            <a:r>
              <a:rPr lang="en-IN" sz="3600" dirty="0">
                <a:latin typeface="Times New Roman" panose="02020603050405020304" pitchFamily="18" charset="0"/>
                <a:cs typeface="Times New Roman" panose="02020603050405020304" pitchFamily="18" charset="0"/>
              </a:rPr>
              <a:t>esonance </a:t>
            </a:r>
            <a:r>
              <a:rPr lang="en-IN" sz="3600" b="1" dirty="0">
                <a:latin typeface="Times New Roman" panose="02020603050405020304" pitchFamily="18" charset="0"/>
                <a:cs typeface="Times New Roman" panose="02020603050405020304" pitchFamily="18" charset="0"/>
              </a:rPr>
              <a:t>I</a:t>
            </a:r>
            <a:r>
              <a:rPr lang="en-IN" sz="3600" dirty="0">
                <a:latin typeface="Times New Roman" panose="02020603050405020304" pitchFamily="18" charset="0"/>
                <a:cs typeface="Times New Roman" panose="02020603050405020304" pitchFamily="18" charset="0"/>
              </a:rPr>
              <a:t>maging (MRI)</a:t>
            </a:r>
            <a:endParaRPr lang="x-none"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6781AB4-753A-48AC-A570-E84C4682EB4D}"/>
              </a:ext>
            </a:extLst>
          </p:cNvPr>
          <p:cNvSpPr>
            <a:spLocks noGrp="1"/>
          </p:cNvSpPr>
          <p:nvPr>
            <p:ph idx="1"/>
          </p:nvPr>
        </p:nvSpPr>
        <p:spPr>
          <a:xfrm>
            <a:off x="648930" y="2438400"/>
            <a:ext cx="5127029" cy="3785419"/>
          </a:xfrm>
        </p:spPr>
        <p:txBody>
          <a:bodyPr>
            <a:normAutofit/>
          </a:bodyPr>
          <a:lstStyle/>
          <a:p>
            <a:r>
              <a:rPr lang="en-IN" sz="2400" dirty="0">
                <a:latin typeface="Times New Roman" panose="02020603050405020304" pitchFamily="18" charset="0"/>
                <a:cs typeface="Times New Roman" panose="02020603050405020304" pitchFamily="18" charset="0"/>
              </a:rPr>
              <a:t>Magnetic Resonance Imaging, or MRI, is a method of imaging the interior of structures noninvasively.</a:t>
            </a:r>
          </a:p>
          <a:p>
            <a:r>
              <a:rPr lang="en-IN" sz="2400" dirty="0">
                <a:latin typeface="Times New Roman" panose="02020603050405020304" pitchFamily="18" charset="0"/>
                <a:cs typeface="Times New Roman" panose="02020603050405020304" pitchFamily="18" charset="0"/>
              </a:rPr>
              <a:t>Figure shows the MRI of a right thigh.</a:t>
            </a:r>
          </a:p>
          <a:p>
            <a:r>
              <a:rPr lang="en-IN" sz="2400" dirty="0">
                <a:latin typeface="Times New Roman" panose="02020603050405020304" pitchFamily="18" charset="0"/>
                <a:cs typeface="Times New Roman" panose="02020603050405020304" pitchFamily="18" charset="0"/>
              </a:rPr>
              <a:t>We have used DICOM to obtain several attributes of the image such as pixels, bits used for encoding etc.</a:t>
            </a:r>
          </a:p>
          <a:p>
            <a:pPr marL="0" indent="0">
              <a:buNone/>
            </a:pPr>
            <a:endParaRPr lang="x-none" dirty="0"/>
          </a:p>
        </p:txBody>
      </p:sp>
    </p:spTree>
    <p:extLst>
      <p:ext uri="{BB962C8B-B14F-4D97-AF65-F5344CB8AC3E}">
        <p14:creationId xmlns:p14="http://schemas.microsoft.com/office/powerpoint/2010/main" val="195697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1DCC83-4D50-4F48-A9F4-50AA6FD135FB}"/>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Enhancement Techniques: -</a:t>
            </a:r>
            <a:endParaRPr lang="x-none"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5FB03AC-7030-416E-846D-6660AFB5812D}"/>
              </a:ext>
            </a:extLst>
          </p:cNvPr>
          <p:cNvSpPr>
            <a:spLocks noGrp="1"/>
          </p:cNvSpPr>
          <p:nvPr>
            <p:ph idx="1"/>
          </p:nvPr>
        </p:nvSpPr>
        <p:spPr>
          <a:xfrm>
            <a:off x="838200" y="1434905"/>
            <a:ext cx="10515600" cy="4742058"/>
          </a:xfrm>
        </p:spPr>
        <p:txBody>
          <a:bodyPr/>
          <a:lstStyle/>
          <a:p>
            <a:pPr marL="514350" indent="-514350" algn="just">
              <a:buFont typeface="+mj-lt"/>
              <a:buAutoNum type="arabicPeriod"/>
            </a:pPr>
            <a:r>
              <a:rPr lang="en-IN" sz="2400" dirty="0">
                <a:latin typeface="Times New Roman" panose="02020603050405020304" pitchFamily="18" charset="0"/>
                <a:cs typeface="Times New Roman" panose="02020603050405020304" pitchFamily="18" charset="0"/>
              </a:rPr>
              <a:t>Increasing pixel intensity</a:t>
            </a:r>
          </a:p>
          <a:p>
            <a:pPr algn="just"/>
            <a:r>
              <a:rPr lang="en-IN" sz="2400" dirty="0">
                <a:latin typeface="Times New Roman" panose="02020603050405020304" pitchFamily="18" charset="0"/>
                <a:cs typeface="Times New Roman" panose="02020603050405020304" pitchFamily="18" charset="0"/>
              </a:rPr>
              <a:t>We tried converting data to float using “pow” function and regenerated the image to vary intensity and exposure of the image.</a:t>
            </a:r>
          </a:p>
          <a:p>
            <a:pPr algn="just"/>
            <a:r>
              <a:rPr lang="en-IN" sz="2400" dirty="0">
                <a:latin typeface="Times New Roman" panose="02020603050405020304" pitchFamily="18" charset="0"/>
                <a:cs typeface="Times New Roman" panose="02020603050405020304" pitchFamily="18" charset="0"/>
              </a:rPr>
              <a:t>As we can see in the figures below, even though intensity of the image is increasing, but we are loosing important information.</a:t>
            </a:r>
          </a:p>
          <a:p>
            <a:endParaRPr lang="x-none" dirty="0"/>
          </a:p>
        </p:txBody>
      </p:sp>
      <p:pic>
        <p:nvPicPr>
          <p:cNvPr id="7" name="Picture 6">
            <a:extLst>
              <a:ext uri="{FF2B5EF4-FFF2-40B4-BE49-F238E27FC236}">
                <a16:creationId xmlns:a16="http://schemas.microsoft.com/office/drawing/2014/main" xmlns="" id="{5C17F3EA-FA7A-4699-A743-5CBA0FA81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59" y="3853463"/>
            <a:ext cx="3220110" cy="2467358"/>
          </a:xfrm>
          <a:prstGeom prst="rect">
            <a:avLst/>
          </a:prstGeom>
        </p:spPr>
      </p:pic>
      <p:pic>
        <p:nvPicPr>
          <p:cNvPr id="9" name="Picture 8">
            <a:extLst>
              <a:ext uri="{FF2B5EF4-FFF2-40B4-BE49-F238E27FC236}">
                <a16:creationId xmlns:a16="http://schemas.microsoft.com/office/drawing/2014/main" xmlns="" id="{9D45BCD6-BE9A-41CA-9F5E-595838081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392" y="3805934"/>
            <a:ext cx="3220110" cy="2467358"/>
          </a:xfrm>
          <a:prstGeom prst="rect">
            <a:avLst/>
          </a:prstGeom>
        </p:spPr>
      </p:pic>
      <p:pic>
        <p:nvPicPr>
          <p:cNvPr id="11" name="Picture 10">
            <a:extLst>
              <a:ext uri="{FF2B5EF4-FFF2-40B4-BE49-F238E27FC236}">
                <a16:creationId xmlns:a16="http://schemas.microsoft.com/office/drawing/2014/main" xmlns="" id="{286483F8-4286-428D-80AB-60612B0FC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1438" y="3853463"/>
            <a:ext cx="3032362" cy="2323499"/>
          </a:xfrm>
          <a:prstGeom prst="rect">
            <a:avLst/>
          </a:prstGeom>
        </p:spPr>
      </p:pic>
    </p:spTree>
    <p:extLst>
      <p:ext uri="{BB962C8B-B14F-4D97-AF65-F5344CB8AC3E}">
        <p14:creationId xmlns:p14="http://schemas.microsoft.com/office/powerpoint/2010/main" val="193759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social media post&#10;&#10;Description generated with very high confidence">
            <a:extLst>
              <a:ext uri="{FF2B5EF4-FFF2-40B4-BE49-F238E27FC236}">
                <a16:creationId xmlns:a16="http://schemas.microsoft.com/office/drawing/2014/main" xmlns="" id="{47A66CE8-BC7C-450C-A5E9-215DA319FE90}"/>
              </a:ext>
            </a:extLst>
          </p:cNvPr>
          <p:cNvPicPr>
            <a:picLocks noChangeAspect="1"/>
          </p:cNvPicPr>
          <p:nvPr/>
        </p:nvPicPr>
        <p:blipFill rotWithShape="1">
          <a:blip r:embed="rId2">
            <a:extLst>
              <a:ext uri="{28A0092B-C50C-407E-A947-70E740481C1C}">
                <a14:useLocalDpi xmlns:a14="http://schemas.microsoft.com/office/drawing/2010/main" val="0"/>
              </a:ext>
            </a:extLst>
          </a:blip>
          <a:srcRect l="839" r="-4" b="-4"/>
          <a:stretch/>
        </p:blipFill>
        <p:spPr>
          <a:xfrm>
            <a:off x="5853683" y="1041010"/>
            <a:ext cx="5959501" cy="5451866"/>
          </a:xfrm>
          <a:prstGeom prst="rect">
            <a:avLst/>
          </a:prstGeom>
        </p:spPr>
      </p:pic>
      <p:sp>
        <p:nvSpPr>
          <p:cNvPr id="2" name="Title 1">
            <a:extLst>
              <a:ext uri="{FF2B5EF4-FFF2-40B4-BE49-F238E27FC236}">
                <a16:creationId xmlns:a16="http://schemas.microsoft.com/office/drawing/2014/main" xmlns="" id="{3A161F3C-870B-486F-AFA1-43C93EE9A04C}"/>
              </a:ext>
            </a:extLst>
          </p:cNvPr>
          <p:cNvSpPr>
            <a:spLocks noGrp="1"/>
          </p:cNvSpPr>
          <p:nvPr>
            <p:ph type="title"/>
          </p:nvPr>
        </p:nvSpPr>
        <p:spPr>
          <a:xfrm>
            <a:off x="838200" y="365125"/>
            <a:ext cx="5015484" cy="1325563"/>
          </a:xfrm>
        </p:spPr>
        <p:txBody>
          <a:bodyPr>
            <a:normAutofit/>
          </a:bodyPr>
          <a:lstStyle/>
          <a:p>
            <a:r>
              <a:rPr lang="en-IN" sz="3600" dirty="0">
                <a:latin typeface="Times New Roman" panose="02020603050405020304" pitchFamily="18" charset="0"/>
                <a:cs typeface="Times New Roman" panose="02020603050405020304" pitchFamily="18" charset="0"/>
              </a:rPr>
              <a:t>2. Histogram Equalization</a:t>
            </a:r>
            <a:endParaRPr lang="x-none"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33A16BE-ED62-4F89-9916-9942CCD75322}"/>
              </a:ext>
            </a:extLst>
          </p:cNvPr>
          <p:cNvSpPr>
            <a:spLocks noGrp="1"/>
          </p:cNvSpPr>
          <p:nvPr>
            <p:ph idx="1"/>
          </p:nvPr>
        </p:nvSpPr>
        <p:spPr>
          <a:xfrm>
            <a:off x="725658" y="1522841"/>
            <a:ext cx="5015484" cy="5137882"/>
          </a:xfrm>
        </p:spPr>
        <p:txBody>
          <a:bodyPr>
            <a:normAutofit/>
          </a:bodyPr>
          <a:lstStyle/>
          <a:p>
            <a:r>
              <a:rPr lang="en-IN" sz="2400" dirty="0">
                <a:latin typeface="Times New Roman" panose="02020603050405020304" pitchFamily="18" charset="0"/>
                <a:cs typeface="Times New Roman" panose="02020603050405020304" pitchFamily="18" charset="0"/>
              </a:rPr>
              <a:t>The goal of histogram equalization is to distribute the grey levels within an image so that every grey level is equally likely to occur. Histogram equalization will increase the brightness and contrast of dark and low contrast images. The histogram equalization algorithm has been a conventional image enhancement algorithm for its simplicity and efficiency.</a:t>
            </a:r>
          </a:p>
          <a:p>
            <a:r>
              <a:rPr lang="en-IN" sz="2400" dirty="0">
                <a:latin typeface="Times New Roman" panose="02020603050405020304" pitchFamily="18" charset="0"/>
                <a:cs typeface="Times New Roman" panose="02020603050405020304" pitchFamily="18" charset="0"/>
              </a:rPr>
              <a:t>However, it is still causing lose in information, even in the graphs we can see there is no continuity.</a:t>
            </a:r>
          </a:p>
          <a:p>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03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social media post&#10;&#10;Description generated with very high confidence">
            <a:extLst>
              <a:ext uri="{FF2B5EF4-FFF2-40B4-BE49-F238E27FC236}">
                <a16:creationId xmlns:a16="http://schemas.microsoft.com/office/drawing/2014/main" xmlns="" id="{DD93E70A-1316-4031-B1BF-5991B84233B8}"/>
              </a:ext>
            </a:extLst>
          </p:cNvPr>
          <p:cNvPicPr>
            <a:picLocks noChangeAspect="1"/>
          </p:cNvPicPr>
          <p:nvPr/>
        </p:nvPicPr>
        <p:blipFill rotWithShape="1">
          <a:blip r:embed="rId2">
            <a:extLst>
              <a:ext uri="{28A0092B-C50C-407E-A947-70E740481C1C}">
                <a14:useLocalDpi xmlns:a14="http://schemas.microsoft.com/office/drawing/2010/main" val="0"/>
              </a:ext>
            </a:extLst>
          </a:blip>
          <a:srcRect r="835" b="-4"/>
          <a:stretch/>
        </p:blipFill>
        <p:spPr>
          <a:xfrm>
            <a:off x="5853684" y="618978"/>
            <a:ext cx="6019448" cy="5952395"/>
          </a:xfrm>
          <a:prstGeom prst="rect">
            <a:avLst/>
          </a:prstGeom>
        </p:spPr>
      </p:pic>
      <p:sp>
        <p:nvSpPr>
          <p:cNvPr id="2" name="Title 1">
            <a:extLst>
              <a:ext uri="{FF2B5EF4-FFF2-40B4-BE49-F238E27FC236}">
                <a16:creationId xmlns:a16="http://schemas.microsoft.com/office/drawing/2014/main" xmlns="" id="{F19F031B-7639-4E78-8151-0666E2195763}"/>
              </a:ext>
            </a:extLst>
          </p:cNvPr>
          <p:cNvSpPr>
            <a:spLocks noGrp="1"/>
          </p:cNvSpPr>
          <p:nvPr>
            <p:ph type="title"/>
          </p:nvPr>
        </p:nvSpPr>
        <p:spPr>
          <a:xfrm>
            <a:off x="838200" y="365125"/>
            <a:ext cx="5257800" cy="1182321"/>
          </a:xfrm>
        </p:spPr>
        <p:txBody>
          <a:bodyPr>
            <a:normAutofit/>
          </a:bodyPr>
          <a:lstStyle/>
          <a:p>
            <a:r>
              <a:rPr lang="en-IN" sz="3600" dirty="0">
                <a:latin typeface="Times New Roman" panose="02020603050405020304" pitchFamily="18" charset="0"/>
                <a:cs typeface="Times New Roman" panose="02020603050405020304" pitchFamily="18" charset="0"/>
              </a:rPr>
              <a:t>3. Percentile Method</a:t>
            </a:r>
            <a:endParaRPr lang="x-none"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95E0203-7128-427A-837E-AA17A1BABEEC}"/>
              </a:ext>
            </a:extLst>
          </p:cNvPr>
          <p:cNvSpPr>
            <a:spLocks noGrp="1"/>
          </p:cNvSpPr>
          <p:nvPr>
            <p:ph idx="1"/>
          </p:nvPr>
        </p:nvSpPr>
        <p:spPr>
          <a:xfrm>
            <a:off x="725658" y="1547446"/>
            <a:ext cx="5015484" cy="4351338"/>
          </a:xfrm>
        </p:spPr>
        <p:txBody>
          <a:bodyPr>
            <a:normAutofit/>
          </a:bodyPr>
          <a:lstStyle/>
          <a:p>
            <a:r>
              <a:rPr lang="en-IN" sz="2400" dirty="0">
                <a:latin typeface="Times New Roman" panose="02020603050405020304" pitchFamily="18" charset="0"/>
                <a:cs typeface="Times New Roman" panose="02020603050405020304" pitchFamily="18" charset="0"/>
              </a:rPr>
              <a:t>We are using numpy.percentile, to compute the q </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percentile of the data along the specified axis.</a:t>
            </a:r>
          </a:p>
          <a:p>
            <a:r>
              <a:rPr lang="en-IN" sz="2400" dirty="0">
                <a:latin typeface="Times New Roman" panose="02020603050405020304" pitchFamily="18" charset="0"/>
                <a:cs typeface="Times New Roman" panose="02020603050405020304" pitchFamily="18" charset="0"/>
              </a:rPr>
              <a:t>Even though image looks better compared to previous imaging techniques, but there is still lose in information.</a:t>
            </a:r>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72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lothing&#10;&#10;Description generated with high confidence">
            <a:extLst>
              <a:ext uri="{FF2B5EF4-FFF2-40B4-BE49-F238E27FC236}">
                <a16:creationId xmlns:a16="http://schemas.microsoft.com/office/drawing/2014/main" xmlns="" id="{15B47C1F-DC0D-42B9-BE94-D0E7F85F48F2}"/>
              </a:ext>
            </a:extLst>
          </p:cNvPr>
          <p:cNvPicPr>
            <a:picLocks noChangeAspect="1"/>
          </p:cNvPicPr>
          <p:nvPr/>
        </p:nvPicPr>
        <p:blipFill rotWithShape="1">
          <a:blip r:embed="rId2">
            <a:extLst>
              <a:ext uri="{28A0092B-C50C-407E-A947-70E740481C1C}">
                <a14:useLocalDpi xmlns:a14="http://schemas.microsoft.com/office/drawing/2010/main" val="0"/>
              </a:ext>
            </a:extLst>
          </a:blip>
          <a:srcRect l="3556" r="1" b="1"/>
          <a:stretch/>
        </p:blipFill>
        <p:spPr>
          <a:xfrm>
            <a:off x="6231987" y="872197"/>
            <a:ext cx="5331655" cy="5574061"/>
          </a:xfrm>
          <a:prstGeom prst="rect">
            <a:avLst/>
          </a:prstGeom>
        </p:spPr>
      </p:pic>
      <p:sp>
        <p:nvSpPr>
          <p:cNvPr id="2" name="Title 1">
            <a:extLst>
              <a:ext uri="{FF2B5EF4-FFF2-40B4-BE49-F238E27FC236}">
                <a16:creationId xmlns:a16="http://schemas.microsoft.com/office/drawing/2014/main" xmlns="" id="{7E299396-2DB2-4BD3-B390-148EAAFE6C3D}"/>
              </a:ext>
            </a:extLst>
          </p:cNvPr>
          <p:cNvSpPr>
            <a:spLocks noGrp="1"/>
          </p:cNvSpPr>
          <p:nvPr>
            <p:ph type="title"/>
          </p:nvPr>
        </p:nvSpPr>
        <p:spPr>
          <a:xfrm>
            <a:off x="838201" y="365125"/>
            <a:ext cx="5500116" cy="1325563"/>
          </a:xfrm>
        </p:spPr>
        <p:txBody>
          <a:bodyPr>
            <a:normAutofit/>
          </a:bodyPr>
          <a:lstStyle/>
          <a:p>
            <a:pPr algn="just"/>
            <a:r>
              <a:rPr lang="en-IN" sz="3600" dirty="0">
                <a:latin typeface="Times New Roman" panose="02020603050405020304" pitchFamily="18" charset="0"/>
                <a:cs typeface="Times New Roman" panose="02020603050405020304" pitchFamily="18" charset="0"/>
              </a:rPr>
              <a:t>4. Gaussian High-pass Filter</a:t>
            </a:r>
            <a:endParaRPr lang="x-none"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49BED12-C758-448E-B76C-72623C378C8B}"/>
              </a:ext>
            </a:extLst>
          </p:cNvPr>
          <p:cNvSpPr>
            <a:spLocks noGrp="1"/>
          </p:cNvSpPr>
          <p:nvPr>
            <p:ph idx="1"/>
          </p:nvPr>
        </p:nvSpPr>
        <p:spPr>
          <a:xfrm>
            <a:off x="838201" y="1364618"/>
            <a:ext cx="5015484" cy="5128257"/>
          </a:xfrm>
        </p:spPr>
        <p:txBody>
          <a:bodyPr>
            <a:noAutofit/>
          </a:bodyPr>
          <a:lstStyle/>
          <a:p>
            <a:pPr algn="just"/>
            <a:r>
              <a:rPr lang="en-IN" sz="2200" dirty="0">
                <a:latin typeface="Times New Roman" panose="02020603050405020304" pitchFamily="18" charset="0"/>
                <a:cs typeface="Times New Roman" panose="02020603050405020304" pitchFamily="18" charset="0"/>
              </a:rPr>
              <a:t>A high-pass filter can be used to make an image appear sharper. These filters emphasize fine details in the image – exactly the opposite of the low-pass filter. High-pass filtering works in exactly the same way as low-pass filtering; it just uses a different convolution kernel, it amplifies the noise. </a:t>
            </a:r>
          </a:p>
          <a:p>
            <a:pPr algn="just"/>
            <a:r>
              <a:rPr lang="en-IN" sz="2200" dirty="0">
                <a:latin typeface="Times New Roman" panose="02020603050405020304" pitchFamily="18" charset="0"/>
                <a:cs typeface="Times New Roman" panose="02020603050405020304" pitchFamily="18" charset="0"/>
              </a:rPr>
              <a:t> An over-processed image will look grainy and unnatural, and point sources will have dark donuts around them. So while high-pass filtering can often improve an image by sharpening detail, overdoing it can actually degrade the image quality significantly. </a:t>
            </a:r>
            <a:endParaRPr lang="x-none"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58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4ADC9-5FE0-48AB-BB1B-4E573F16BF6B}"/>
              </a:ext>
            </a:extLst>
          </p:cNvPr>
          <p:cNvSpPr>
            <a:spLocks noGrp="1"/>
          </p:cNvSpPr>
          <p:nvPr>
            <p:ph type="title"/>
          </p:nvPr>
        </p:nvSpPr>
        <p:spPr>
          <a:xfrm>
            <a:off x="838200" y="365125"/>
            <a:ext cx="10515600" cy="1066605"/>
          </a:xfrm>
        </p:spPr>
        <p:txBody>
          <a:bodyPr>
            <a:normAutofit/>
          </a:bodyPr>
          <a:lstStyle/>
          <a:p>
            <a:pPr algn="just"/>
            <a:r>
              <a:rPr lang="en-IN" sz="3600" dirty="0">
                <a:latin typeface="Times New Roman" panose="02020603050405020304" pitchFamily="18" charset="0"/>
                <a:cs typeface="Times New Roman" panose="02020603050405020304" pitchFamily="18" charset="0"/>
              </a:rPr>
              <a:t>5. Grey Scale Enhancement Technique</a:t>
            </a:r>
            <a:endParaRPr lang="x-none"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A111A0B-F340-4E0F-99F8-715B7E72F4E1}"/>
              </a:ext>
            </a:extLst>
          </p:cNvPr>
          <p:cNvSpPr>
            <a:spLocks noGrp="1"/>
          </p:cNvSpPr>
          <p:nvPr>
            <p:ph idx="1"/>
          </p:nvPr>
        </p:nvSpPr>
        <p:spPr>
          <a:xfrm>
            <a:off x="677594" y="1431730"/>
            <a:ext cx="10515600" cy="4351338"/>
          </a:xfrm>
        </p:spPr>
        <p:txBody>
          <a:bodyPr>
            <a:normAutofit/>
          </a:bodyPr>
          <a:lstStyle/>
          <a:p>
            <a:pPr algn="just"/>
            <a:r>
              <a:rPr lang="en-IN" sz="2400" dirty="0">
                <a:latin typeface="Times New Roman" panose="02020603050405020304" pitchFamily="18" charset="0"/>
                <a:cs typeface="Times New Roman" panose="02020603050405020304" pitchFamily="18" charset="0"/>
              </a:rPr>
              <a:t>Here, we are using “rgb2gray” function to obtain enhanced grey scale image.</a:t>
            </a:r>
          </a:p>
          <a:p>
            <a:pPr algn="just"/>
            <a:r>
              <a:rPr lang="en-IN" sz="2400" dirty="0">
                <a:latin typeface="Times New Roman" panose="02020603050405020304" pitchFamily="18" charset="0"/>
                <a:cs typeface="Times New Roman" panose="02020603050405020304" pitchFamily="18" charset="0"/>
              </a:rPr>
              <a:t>This technique is quite efficient.</a:t>
            </a:r>
            <a:endParaRPr lang="x-none" sz="2400" dirty="0">
              <a:latin typeface="Times New Roman" panose="02020603050405020304" pitchFamily="18" charset="0"/>
              <a:cs typeface="Times New Roman" panose="02020603050405020304" pitchFamily="18" charset="0"/>
            </a:endParaRPr>
          </a:p>
        </p:txBody>
      </p:sp>
      <p:pic>
        <p:nvPicPr>
          <p:cNvPr id="5" name="Picture 4" descr="A screen shot of a computer&#10;&#10;Description generated with high confidence">
            <a:extLst>
              <a:ext uri="{FF2B5EF4-FFF2-40B4-BE49-F238E27FC236}">
                <a16:creationId xmlns:a16="http://schemas.microsoft.com/office/drawing/2014/main" xmlns="" id="{5815D0F1-D15E-4105-8CC3-62B8C2DB3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551" y="3001804"/>
            <a:ext cx="9081868" cy="3251920"/>
          </a:xfrm>
          <a:prstGeom prst="rect">
            <a:avLst/>
          </a:prstGeom>
        </p:spPr>
      </p:pic>
    </p:spTree>
    <p:extLst>
      <p:ext uri="{BB962C8B-B14F-4D97-AF65-F5344CB8AC3E}">
        <p14:creationId xmlns:p14="http://schemas.microsoft.com/office/powerpoint/2010/main" val="396941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655</Words>
  <Application>Microsoft Office PowerPoint</Application>
  <PresentationFormat>Custom</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ANALYSIS OF DIFFERENT IMAGE  ENHANCEMENT TECHNIQUES FOR MRI−MODALITY</vt:lpstr>
      <vt:lpstr>Project Outline</vt:lpstr>
      <vt:lpstr>Introduction </vt:lpstr>
      <vt:lpstr>Magnetic Resonance Imaging (MRI)</vt:lpstr>
      <vt:lpstr>Enhancement Techniques: -</vt:lpstr>
      <vt:lpstr>2. Histogram Equalization</vt:lpstr>
      <vt:lpstr>3. Percentile Method</vt:lpstr>
      <vt:lpstr>4. Gaussian High-pass Filter</vt:lpstr>
      <vt:lpstr>5. Grey Scale Enhancement Technique</vt:lpstr>
      <vt:lpstr>6. Adaptive Histogram Equalization (AHE)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DIFFERENT IMAGE ENHANCEMENT TECHNIQUES FOR MRI−MODALITY</dc:title>
  <dc:creator>Shyam Joshi</dc:creator>
  <cp:lastModifiedBy>Oluwaseun Ajose</cp:lastModifiedBy>
  <cp:revision>30</cp:revision>
  <dcterms:created xsi:type="dcterms:W3CDTF">2017-12-05T05:26:30Z</dcterms:created>
  <dcterms:modified xsi:type="dcterms:W3CDTF">2017-12-06T20:35:46Z</dcterms:modified>
</cp:coreProperties>
</file>