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4"/>
  </p:sldMasterIdLst>
  <p:sldIdLst>
    <p:sldId id="256" r:id="rId5"/>
    <p:sldId id="257" r:id="rId6"/>
    <p:sldId id="259" r:id="rId7"/>
    <p:sldId id="265" r:id="rId8"/>
    <p:sldId id="260" r:id="rId9"/>
    <p:sldId id="266" r:id="rId10"/>
    <p:sldId id="262" r:id="rId11"/>
    <p:sldId id="268" r:id="rId12"/>
    <p:sldId id="275" r:id="rId13"/>
    <p:sldId id="276" r:id="rId14"/>
    <p:sldId id="269" r:id="rId15"/>
    <p:sldId id="263" r:id="rId16"/>
    <p:sldId id="270" r:id="rId17"/>
    <p:sldId id="271" r:id="rId18"/>
    <p:sldId id="272" r:id="rId19"/>
    <p:sldId id="264" r:id="rId20"/>
    <p:sldId id="278" r:id="rId21"/>
    <p:sldId id="277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2F1CA-2051-433C-B48C-59D94AA513F1}" v="3" dt="2020-10-02T01:12:20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清水太一 / KOSHIMIZU，TAICHI" userId="5f65d481-b266-40b6-8728-bea9168e6c1b" providerId="ADAL" clId="{8052F1CA-2051-433C-B48C-59D94AA513F1}"/>
    <pc:docChg chg="undo custSel modSld">
      <pc:chgData name="小清水太一 / KOSHIMIZU，TAICHI" userId="5f65d481-b266-40b6-8728-bea9168e6c1b" providerId="ADAL" clId="{8052F1CA-2051-433C-B48C-59D94AA513F1}" dt="2020-10-02T01:16:29.318" v="72" actId="478"/>
      <pc:docMkLst>
        <pc:docMk/>
      </pc:docMkLst>
      <pc:sldChg chg="addSp delSp modSp mod">
        <pc:chgData name="小清水太一 / KOSHIMIZU，TAICHI" userId="5f65d481-b266-40b6-8728-bea9168e6c1b" providerId="ADAL" clId="{8052F1CA-2051-433C-B48C-59D94AA513F1}" dt="2020-10-02T01:16:29.318" v="72" actId="478"/>
        <pc:sldMkLst>
          <pc:docMk/>
          <pc:sldMk cId="790662150" sldId="269"/>
        </pc:sldMkLst>
        <pc:spChg chg="mod ord">
          <ac:chgData name="小清水太一 / KOSHIMIZU，TAICHI" userId="5f65d481-b266-40b6-8728-bea9168e6c1b" providerId="ADAL" clId="{8052F1CA-2051-433C-B48C-59D94AA513F1}" dt="2020-10-02T01:16:17.645" v="70" actId="207"/>
          <ac:spMkLst>
            <pc:docMk/>
            <pc:sldMk cId="790662150" sldId="269"/>
            <ac:spMk id="2" creationId="{9306FDE9-C3D6-427C-B3B5-C85FAA8B6BB8}"/>
          </ac:spMkLst>
        </pc:spChg>
        <pc:spChg chg="add del mod">
          <ac:chgData name="小清水太一 / KOSHIMIZU，TAICHI" userId="5f65d481-b266-40b6-8728-bea9168e6c1b" providerId="ADAL" clId="{8052F1CA-2051-433C-B48C-59D94AA513F1}" dt="2020-10-02T01:14:32.602" v="57" actId="478"/>
          <ac:spMkLst>
            <pc:docMk/>
            <pc:sldMk cId="790662150" sldId="269"/>
            <ac:spMk id="5" creationId="{7D7A11D9-5688-41F1-BD53-7C7C412BCFEF}"/>
          </ac:spMkLst>
        </pc:spChg>
        <pc:spChg chg="add del mod">
          <ac:chgData name="小清水太一 / KOSHIMIZU，TAICHI" userId="5f65d481-b266-40b6-8728-bea9168e6c1b" providerId="ADAL" clId="{8052F1CA-2051-433C-B48C-59D94AA513F1}" dt="2020-10-02T01:16:29.318" v="72" actId="478"/>
          <ac:spMkLst>
            <pc:docMk/>
            <pc:sldMk cId="790662150" sldId="269"/>
            <ac:spMk id="6" creationId="{773EFC79-2B33-4756-9285-B0E8D7DE39A1}"/>
          </ac:spMkLst>
        </pc:spChg>
        <pc:spChg chg="ord">
          <ac:chgData name="小清水太一 / KOSHIMIZU，TAICHI" userId="5f65d481-b266-40b6-8728-bea9168e6c1b" providerId="ADAL" clId="{8052F1CA-2051-433C-B48C-59D94AA513F1}" dt="2020-10-02T01:15:34.921" v="67" actId="166"/>
          <ac:spMkLst>
            <pc:docMk/>
            <pc:sldMk cId="790662150" sldId="269"/>
            <ac:spMk id="12" creationId="{DF7A5BBA-687E-421B-A8D9-B126366AD492}"/>
          </ac:spMkLst>
        </pc:spChg>
        <pc:spChg chg="ord">
          <ac:chgData name="小清水太一 / KOSHIMIZU，TAICHI" userId="5f65d481-b266-40b6-8728-bea9168e6c1b" providerId="ADAL" clId="{8052F1CA-2051-433C-B48C-59D94AA513F1}" dt="2020-10-02T01:15:34.921" v="67" actId="166"/>
          <ac:spMkLst>
            <pc:docMk/>
            <pc:sldMk cId="790662150" sldId="269"/>
            <ac:spMk id="13" creationId="{F3A1DD1C-5477-4CC8-A2F0-5BE154083D7B}"/>
          </ac:spMkLst>
        </pc:spChg>
        <pc:spChg chg="mod">
          <ac:chgData name="小清水太一 / KOSHIMIZU，TAICHI" userId="5f65d481-b266-40b6-8728-bea9168e6c1b" providerId="ADAL" clId="{8052F1CA-2051-433C-B48C-59D94AA513F1}" dt="2020-10-02T01:16:24.991" v="71" actId="1076"/>
          <ac:spMkLst>
            <pc:docMk/>
            <pc:sldMk cId="790662150" sldId="269"/>
            <ac:spMk id="15" creationId="{34396A4F-94AD-47F6-8A7C-71074F447A1B}"/>
          </ac:spMkLst>
        </pc:spChg>
        <pc:cxnChg chg="mod">
          <ac:chgData name="小清水太一 / KOSHIMIZU，TAICHI" userId="5f65d481-b266-40b6-8728-bea9168e6c1b" providerId="ADAL" clId="{8052F1CA-2051-433C-B48C-59D94AA513F1}" dt="2020-10-02T01:16:24.991" v="71" actId="1076"/>
          <ac:cxnSpMkLst>
            <pc:docMk/>
            <pc:sldMk cId="790662150" sldId="269"/>
            <ac:cxnSpMk id="19" creationId="{F2C55E4A-1066-4E21-BF07-5ABDE3F63D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7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68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4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8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4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9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60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7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6369-B7B5-470F-8120-91C62E1C9F5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F7765D-9218-4AD4-989C-9D8220118F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43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a.go.jp/files/000040902.xlsx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66BE7-51C4-4B41-89A1-945955DF9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606" y="2590800"/>
            <a:ext cx="6173940" cy="838200"/>
          </a:xfrm>
        </p:spPr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昨今のセキュリティトレンド紹介</a:t>
            </a:r>
            <a:br>
              <a:rPr lang="en-US" altLang="ja-JP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en-US" altLang="ja-JP" sz="2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</a:t>
            </a:r>
            <a:r>
              <a:rPr lang="ja-JP" altLang="en-US" sz="2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内部不正による情報漏洩 </a:t>
            </a:r>
            <a:r>
              <a:rPr lang="en-US" altLang="ja-JP" sz="2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endParaRPr lang="ja-JP" altLang="en-US" sz="21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704A08-44B3-4D83-AC06-D017EDA85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2020/10/02</a:t>
            </a:r>
            <a:b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(OP</a:t>
            </a:r>
            <a:r>
              <a:rPr kumimoji="1" lang="ja-JP" altLang="en-US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事</a:t>
            </a:r>
            <a: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)(1SS)</a:t>
            </a:r>
            <a:endParaRPr kumimoji="1" lang="ja-JP" altLang="en-US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30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CA432-B9D5-47A0-8E4E-662BA748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37" y="1312612"/>
            <a:ext cx="7202456" cy="786926"/>
          </a:xfrm>
        </p:spPr>
        <p:txBody>
          <a:bodyPr>
            <a:normAutofit/>
          </a:bodyPr>
          <a:lstStyle/>
          <a:p>
            <a:r>
              <a:rPr lang="ja-JP" altLang="en-US" sz="2700" b="1" dirty="0">
                <a:latin typeface="+mn-ea"/>
                <a:ea typeface="+mn-ea"/>
              </a:rPr>
              <a:t>元従業員による</a:t>
            </a:r>
            <a:r>
              <a:rPr lang="en-US" altLang="ja-JP" sz="2700" b="1" dirty="0">
                <a:latin typeface="+mn-ea"/>
                <a:ea typeface="+mn-ea"/>
              </a:rPr>
              <a:t>usb</a:t>
            </a:r>
            <a:r>
              <a:rPr lang="ja-JP" altLang="en-US" sz="2700" b="1" dirty="0">
                <a:latin typeface="+mn-ea"/>
                <a:ea typeface="+mn-ea"/>
              </a:rPr>
              <a:t>メモリ不正コピー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DBD4361-4CE9-4083-939C-D70B011BEB55}"/>
              </a:ext>
            </a:extLst>
          </p:cNvPr>
          <p:cNvSpPr/>
          <p:nvPr/>
        </p:nvSpPr>
        <p:spPr>
          <a:xfrm>
            <a:off x="326371" y="2099538"/>
            <a:ext cx="8491258" cy="7869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ja-JP" altLang="en-US" b="1" dirty="0">
                <a:solidFill>
                  <a:srgbClr val="FF0000"/>
                </a:solidFill>
                <a:latin typeface="+mn-ea"/>
              </a:rPr>
              <a:t>真偽は不明</a:t>
            </a:r>
            <a:r>
              <a:rPr lang="ja-JP" altLang="en-US" b="1" dirty="0">
                <a:latin typeface="+mn-ea"/>
              </a:rPr>
              <a:t>だが、本インシデントを揉み消しているような痕跡が見受けられる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B8522E-263C-4AA2-9411-64CB6EEFF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1" y="3304536"/>
            <a:ext cx="4371135" cy="1752929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5398C5C9-8A3A-4CE0-BD0F-99CC8C60D9D5}"/>
              </a:ext>
            </a:extLst>
          </p:cNvPr>
          <p:cNvSpPr/>
          <p:nvPr/>
        </p:nvSpPr>
        <p:spPr>
          <a:xfrm>
            <a:off x="4949202" y="3304535"/>
            <a:ext cx="3868427" cy="1752929"/>
          </a:xfrm>
          <a:prstGeom prst="wedgeRoundRectCallout">
            <a:avLst>
              <a:gd name="adj1" fmla="val -64700"/>
              <a:gd name="adj2" fmla="val 82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つい最近の事例だが、</a:t>
            </a:r>
            <a:br>
              <a:rPr kumimoji="1" lang="en-US" altLang="ja-JP" b="1" dirty="0"/>
            </a:br>
            <a:r>
              <a:rPr kumimoji="1" lang="ja-JP" altLang="en-US" b="1" dirty="0"/>
              <a:t>関連するネットニュースが</a:t>
            </a:r>
            <a:br>
              <a:rPr kumimoji="1" lang="en-US" altLang="ja-JP" b="1" dirty="0"/>
            </a:br>
            <a:r>
              <a:rPr kumimoji="1" lang="ja-JP" altLang="en-US" b="1" dirty="0"/>
              <a:t>削除されている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355739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, 鳥, ブルー が含まれている画像&#10;&#10;自動的に生成された説明">
            <a:extLst>
              <a:ext uri="{FF2B5EF4-FFF2-40B4-BE49-F238E27FC236}">
                <a16:creationId xmlns:a16="http://schemas.microsoft.com/office/drawing/2014/main" id="{7BE20F53-6CE2-4A32-A729-E9B9E7304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97" y="464606"/>
            <a:ext cx="5035850" cy="5035850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3FB7DE-99B5-40B3-911F-22D56CAA9584}"/>
              </a:ext>
            </a:extLst>
          </p:cNvPr>
          <p:cNvSpPr/>
          <p:nvPr/>
        </p:nvSpPr>
        <p:spPr>
          <a:xfrm>
            <a:off x="4687802" y="3910376"/>
            <a:ext cx="3993776" cy="5580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公表されている内部不正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AAF7B4B-6EDA-4022-9A5B-C48A572D78D2}"/>
              </a:ext>
            </a:extLst>
          </p:cNvPr>
          <p:cNvSpPr/>
          <p:nvPr/>
        </p:nvSpPr>
        <p:spPr>
          <a:xfrm>
            <a:off x="4687802" y="4565903"/>
            <a:ext cx="3993776" cy="5580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公表されていない内部不正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2C55E4A-1066-4E21-BF07-5ABDE3F63DA4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2800883" y="4031927"/>
            <a:ext cx="1886919" cy="81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12A32DB-983A-4BE0-BF89-4D8A3DC53F83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2443622" y="2008565"/>
            <a:ext cx="2244180" cy="218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AC83ED37-1385-40FD-B5B6-A7692A22A3F4}"/>
              </a:ext>
            </a:extLst>
          </p:cNvPr>
          <p:cNvSpPr/>
          <p:nvPr/>
        </p:nvSpPr>
        <p:spPr>
          <a:xfrm>
            <a:off x="4527011" y="1206059"/>
            <a:ext cx="4306303" cy="252533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350" b="1" dirty="0"/>
          </a:p>
          <a:p>
            <a:pPr algn="ctr"/>
            <a:endParaRPr kumimoji="1" lang="en-US" altLang="ja-JP" sz="1350" b="1" dirty="0"/>
          </a:p>
          <a:p>
            <a:pPr algn="ctr"/>
            <a:r>
              <a:rPr kumimoji="1" lang="ja-JP" altLang="en-US" sz="1500" b="1" dirty="0"/>
              <a:t>内部不正はその事実が</a:t>
            </a:r>
            <a:br>
              <a:rPr kumimoji="1" lang="en-US" altLang="ja-JP" sz="1500" b="1" dirty="0"/>
            </a:br>
            <a:r>
              <a:rPr kumimoji="1" lang="ja-JP" altLang="en-US" sz="1500" b="1" dirty="0"/>
              <a:t>世間に公表されると</a:t>
            </a:r>
            <a:br>
              <a:rPr kumimoji="1" lang="en-US" altLang="ja-JP" sz="1500" b="1" dirty="0"/>
            </a:br>
            <a:r>
              <a:rPr kumimoji="1" lang="ja-JP" altLang="en-US" sz="1500" b="1" dirty="0"/>
              <a:t>会社の評判にかかわることから、</a:t>
            </a:r>
            <a:br>
              <a:rPr kumimoji="1" lang="en-US" altLang="ja-JP" sz="1500" b="1" dirty="0"/>
            </a:br>
            <a:r>
              <a:rPr kumimoji="1" lang="ja-JP" altLang="en-US" sz="1500" b="1" dirty="0"/>
              <a:t>世間に公表されないケースが多く</a:t>
            </a:r>
            <a:br>
              <a:rPr kumimoji="1" lang="en-US" altLang="ja-JP" sz="1500" b="1" dirty="0"/>
            </a:br>
            <a:r>
              <a:rPr kumimoji="1" lang="ja-JP" altLang="en-US" sz="1500" b="1" dirty="0"/>
              <a:t>認識できている内部不正は</a:t>
            </a:r>
            <a:br>
              <a:rPr kumimoji="1" lang="en-US" altLang="ja-JP" sz="1500" b="1" dirty="0"/>
            </a:br>
            <a:r>
              <a:rPr kumimoji="1" lang="ja-JP" altLang="en-US" sz="1500" b="1" u="sng" dirty="0">
                <a:solidFill>
                  <a:srgbClr val="FF0000"/>
                </a:solidFill>
              </a:rPr>
              <a:t>氷山の一角</a:t>
            </a:r>
            <a:r>
              <a:rPr kumimoji="1" lang="ja-JP" altLang="en-US" sz="1500" b="1" dirty="0"/>
              <a:t>に過ぎない</a:t>
            </a:r>
          </a:p>
          <a:p>
            <a:pPr algn="ctr"/>
            <a:endParaRPr kumimoji="1" lang="ja-JP" altLang="en-US" sz="1350" dirty="0"/>
          </a:p>
        </p:txBody>
      </p:sp>
      <p:pic>
        <p:nvPicPr>
          <p:cNvPr id="27" name="図 26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1F56B18E-46A3-476C-82DC-CDC71FB5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472" y="999235"/>
            <a:ext cx="1229199" cy="87621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06FDE9-C3D6-427C-B3B5-C85FAA8B6BB8}"/>
              </a:ext>
            </a:extLst>
          </p:cNvPr>
          <p:cNvSpPr txBox="1"/>
          <p:nvPr/>
        </p:nvSpPr>
        <p:spPr>
          <a:xfrm rot="17409867">
            <a:off x="2515325" y="3316043"/>
            <a:ext cx="55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  <a:latin typeface="+mn-ea"/>
              </a:rPr>
              <a:t>C</a:t>
            </a:r>
            <a:r>
              <a:rPr kumimoji="1" lang="en-US" altLang="ja-JP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IJ</a:t>
            </a:r>
            <a:endParaRPr kumimoji="1" lang="ja-JP" altLang="en-US" b="1" dirty="0"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A5BBA-687E-421B-A8D9-B126366AD492}"/>
              </a:ext>
            </a:extLst>
          </p:cNvPr>
          <p:cNvSpPr txBox="1"/>
          <p:nvPr/>
        </p:nvSpPr>
        <p:spPr>
          <a:xfrm rot="19985760">
            <a:off x="1787488" y="2850768"/>
            <a:ext cx="63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  <a:latin typeface="+mn-ea"/>
              </a:rPr>
              <a:t>B</a:t>
            </a:r>
            <a:r>
              <a:rPr kumimoji="1" lang="ja-JP" altLang="en-US" b="1" dirty="0">
                <a:solidFill>
                  <a:srgbClr val="0070C0"/>
                </a:solidFill>
                <a:latin typeface="+mn-ea"/>
              </a:rPr>
              <a:t>社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A1DD1C-5477-4CC8-A2F0-5BE154083D7B}"/>
              </a:ext>
            </a:extLst>
          </p:cNvPr>
          <p:cNvSpPr txBox="1"/>
          <p:nvPr/>
        </p:nvSpPr>
        <p:spPr>
          <a:xfrm rot="1804626">
            <a:off x="1692381" y="3787795"/>
            <a:ext cx="66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  <a:latin typeface="+mn-ea"/>
              </a:rPr>
              <a:t>A</a:t>
            </a:r>
            <a:r>
              <a:rPr kumimoji="1" lang="ja-JP" altLang="en-US" b="1" dirty="0">
                <a:solidFill>
                  <a:srgbClr val="0070C0"/>
                </a:solidFill>
                <a:latin typeface="+mn-ea"/>
              </a:rPr>
              <a:t>社</a:t>
            </a:r>
          </a:p>
        </p:txBody>
      </p:sp>
      <p:sp>
        <p:nvSpPr>
          <p:cNvPr id="15" name="フローチャート: 結合子 14">
            <a:extLst>
              <a:ext uri="{FF2B5EF4-FFF2-40B4-BE49-F238E27FC236}">
                <a16:creationId xmlns:a16="http://schemas.microsoft.com/office/drawing/2014/main" id="{34396A4F-94AD-47F6-8A7C-71074F447A1B}"/>
              </a:ext>
            </a:extLst>
          </p:cNvPr>
          <p:cNvSpPr/>
          <p:nvPr/>
        </p:nvSpPr>
        <p:spPr>
          <a:xfrm>
            <a:off x="1493513" y="2727702"/>
            <a:ext cx="1531679" cy="1527995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4895C6-EB21-4B51-88D2-F14229663098}"/>
              </a:ext>
            </a:extLst>
          </p:cNvPr>
          <p:cNvSpPr txBox="1"/>
          <p:nvPr/>
        </p:nvSpPr>
        <p:spPr>
          <a:xfrm>
            <a:off x="1881280" y="1581660"/>
            <a:ext cx="63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  <a:latin typeface="+mn-ea"/>
              </a:rPr>
              <a:t>D</a:t>
            </a:r>
            <a:r>
              <a:rPr kumimoji="1" lang="ja-JP" altLang="en-US" b="1" dirty="0">
                <a:solidFill>
                  <a:srgbClr val="0070C0"/>
                </a:solidFill>
                <a:latin typeface="+mn-ea"/>
              </a:rPr>
              <a:t>社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860754F5-7CFB-48FE-99D7-7431CB9FB9F0}"/>
              </a:ext>
            </a:extLst>
          </p:cNvPr>
          <p:cNvSpPr/>
          <p:nvPr/>
        </p:nvSpPr>
        <p:spPr>
          <a:xfrm>
            <a:off x="1848854" y="1423747"/>
            <a:ext cx="696814" cy="685157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79066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4962B-E109-442C-9561-1840B7CE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対策</a:t>
            </a:r>
          </a:p>
        </p:txBody>
      </p:sp>
    </p:spTree>
    <p:extLst>
      <p:ext uri="{BB962C8B-B14F-4D97-AF65-F5344CB8AC3E}">
        <p14:creationId xmlns:p14="http://schemas.microsoft.com/office/powerpoint/2010/main" val="142974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C6E753-5CC9-4FF1-BC24-7E9F83C4096C}"/>
              </a:ext>
            </a:extLst>
          </p:cNvPr>
          <p:cNvSpPr txBox="1"/>
          <p:nvPr/>
        </p:nvSpPr>
        <p:spPr>
          <a:xfrm>
            <a:off x="2521416" y="1329131"/>
            <a:ext cx="410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+mn-ea"/>
              </a:rPr>
              <a:t>対策１：犯行を難しくする</a:t>
            </a:r>
            <a:endParaRPr lang="ja-JP" altLang="en-US" sz="135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CA1F368-E30B-43F1-A8E6-4F176C52EC77}"/>
              </a:ext>
            </a:extLst>
          </p:cNvPr>
          <p:cNvSpPr/>
          <p:nvPr/>
        </p:nvSpPr>
        <p:spPr>
          <a:xfrm>
            <a:off x="561415" y="2275914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アクセス制御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B5E9ECC-E733-40D5-8B03-0C51F14CF667}"/>
              </a:ext>
            </a:extLst>
          </p:cNvPr>
          <p:cNvSpPr/>
          <p:nvPr/>
        </p:nvSpPr>
        <p:spPr>
          <a:xfrm>
            <a:off x="561415" y="3230656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退職者アカウントの早期削除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46453-F2BA-4FCD-A3AD-F18476AA71F1}"/>
              </a:ext>
            </a:extLst>
          </p:cNvPr>
          <p:cNvSpPr/>
          <p:nvPr/>
        </p:nvSpPr>
        <p:spPr>
          <a:xfrm>
            <a:off x="561415" y="4185397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未許可の</a:t>
            </a:r>
            <a:r>
              <a:rPr kumimoji="1" lang="en-US" altLang="ja-JP" dirty="0">
                <a:latin typeface="+mn-ea"/>
              </a:rPr>
              <a:t>PC</a:t>
            </a:r>
            <a:r>
              <a:rPr kumimoji="1" lang="ja-JP" altLang="en-US" dirty="0">
                <a:latin typeface="+mn-ea"/>
              </a:rPr>
              <a:t>／</a:t>
            </a:r>
            <a:r>
              <a:rPr kumimoji="1" lang="en-US" altLang="ja-JP" dirty="0">
                <a:latin typeface="+mn-ea"/>
              </a:rPr>
              <a:t>USB</a:t>
            </a:r>
            <a:r>
              <a:rPr kumimoji="1" lang="ja-JP" altLang="en-US" dirty="0">
                <a:latin typeface="+mn-ea"/>
              </a:rPr>
              <a:t>メモリの持ち込み禁止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C6F0C8-950A-4605-8C7D-C5DD62EE0B09}"/>
              </a:ext>
            </a:extLst>
          </p:cNvPr>
          <p:cNvSpPr/>
          <p:nvPr/>
        </p:nvSpPr>
        <p:spPr>
          <a:xfrm>
            <a:off x="0" y="2275914"/>
            <a:ext cx="9144000" cy="265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latin typeface="+mn-ea"/>
              </a:rPr>
              <a:t>不正させない環境の作成</a:t>
            </a:r>
          </a:p>
        </p:txBody>
      </p:sp>
    </p:spTree>
    <p:extLst>
      <p:ext uri="{BB962C8B-B14F-4D97-AF65-F5344CB8AC3E}">
        <p14:creationId xmlns:p14="http://schemas.microsoft.com/office/powerpoint/2010/main" val="96864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C6E753-5CC9-4FF1-BC24-7E9F83C4096C}"/>
              </a:ext>
            </a:extLst>
          </p:cNvPr>
          <p:cNvSpPr txBox="1"/>
          <p:nvPr/>
        </p:nvSpPr>
        <p:spPr>
          <a:xfrm>
            <a:off x="2521415" y="1329131"/>
            <a:ext cx="431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+mn-ea"/>
              </a:rPr>
              <a:t>対策２：犯行リスクを高める</a:t>
            </a:r>
            <a:endParaRPr lang="ja-JP" altLang="en-US" sz="135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CA1F368-E30B-43F1-A8E6-4F176C52EC77}"/>
              </a:ext>
            </a:extLst>
          </p:cNvPr>
          <p:cNvSpPr/>
          <p:nvPr/>
        </p:nvSpPr>
        <p:spPr>
          <a:xfrm>
            <a:off x="561415" y="2275914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共有アカウントの禁止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B5E9ECC-E733-40D5-8B03-0C51F14CF667}"/>
              </a:ext>
            </a:extLst>
          </p:cNvPr>
          <p:cNvSpPr/>
          <p:nvPr/>
        </p:nvSpPr>
        <p:spPr>
          <a:xfrm>
            <a:off x="561415" y="3230656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通報制度の整備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46453-F2BA-4FCD-A3AD-F18476AA71F1}"/>
              </a:ext>
            </a:extLst>
          </p:cNvPr>
          <p:cNvSpPr/>
          <p:nvPr/>
        </p:nvSpPr>
        <p:spPr>
          <a:xfrm>
            <a:off x="561415" y="4185397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台帳による持ち出し管理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5AE577-83CE-44F9-A29F-4EB193E08EC9}"/>
              </a:ext>
            </a:extLst>
          </p:cNvPr>
          <p:cNvSpPr/>
          <p:nvPr/>
        </p:nvSpPr>
        <p:spPr>
          <a:xfrm>
            <a:off x="0" y="2275914"/>
            <a:ext cx="9144000" cy="265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latin typeface="+mn-ea"/>
              </a:rPr>
              <a:t>即座に不正者を特定できる環境の作成</a:t>
            </a:r>
          </a:p>
        </p:txBody>
      </p:sp>
    </p:spTree>
    <p:extLst>
      <p:ext uri="{BB962C8B-B14F-4D97-AF65-F5344CB8AC3E}">
        <p14:creationId xmlns:p14="http://schemas.microsoft.com/office/powerpoint/2010/main" val="42165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C6E753-5CC9-4FF1-BC24-7E9F83C4096C}"/>
              </a:ext>
            </a:extLst>
          </p:cNvPr>
          <p:cNvSpPr txBox="1"/>
          <p:nvPr/>
        </p:nvSpPr>
        <p:spPr>
          <a:xfrm>
            <a:off x="2521416" y="1329131"/>
            <a:ext cx="42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+mn-ea"/>
              </a:rPr>
              <a:t>対策３：犯行の誘因を減らす</a:t>
            </a:r>
            <a:endParaRPr lang="ja-JP" altLang="en-US" sz="135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CA1F368-E30B-43F1-A8E6-4F176C52EC77}"/>
              </a:ext>
            </a:extLst>
          </p:cNvPr>
          <p:cNvSpPr/>
          <p:nvPr/>
        </p:nvSpPr>
        <p:spPr>
          <a:xfrm>
            <a:off x="561415" y="2275914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公平な人事評価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B5E9ECC-E733-40D5-8B03-0C51F14CF667}"/>
              </a:ext>
            </a:extLst>
          </p:cNvPr>
          <p:cNvSpPr/>
          <p:nvPr/>
        </p:nvSpPr>
        <p:spPr>
          <a:xfrm>
            <a:off x="561415" y="3230656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円滑なコミュニケーション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846453-F2BA-4FCD-A3AD-F18476AA71F1}"/>
              </a:ext>
            </a:extLst>
          </p:cNvPr>
          <p:cNvSpPr/>
          <p:nvPr/>
        </p:nvSpPr>
        <p:spPr>
          <a:xfrm>
            <a:off x="561415" y="4185397"/>
            <a:ext cx="8021171" cy="7463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+mn-ea"/>
              </a:rPr>
              <a:t>適正な労働環境の構築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B4CA5D-2CD2-449E-AC1C-37A09DA61B5D}"/>
              </a:ext>
            </a:extLst>
          </p:cNvPr>
          <p:cNvSpPr/>
          <p:nvPr/>
        </p:nvSpPr>
        <p:spPr>
          <a:xfrm>
            <a:off x="0" y="2275914"/>
            <a:ext cx="9144000" cy="265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latin typeface="+mn-ea"/>
              </a:rPr>
              <a:t>会社に不満を持たせない環境の作成</a:t>
            </a:r>
          </a:p>
        </p:txBody>
      </p:sp>
    </p:spTree>
    <p:extLst>
      <p:ext uri="{BB962C8B-B14F-4D97-AF65-F5344CB8AC3E}">
        <p14:creationId xmlns:p14="http://schemas.microsoft.com/office/powerpoint/2010/main" val="4058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4962B-E109-442C-9561-1840B7CE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さいごに</a:t>
            </a:r>
          </a:p>
        </p:txBody>
      </p:sp>
    </p:spTree>
    <p:extLst>
      <p:ext uri="{BB962C8B-B14F-4D97-AF65-F5344CB8AC3E}">
        <p14:creationId xmlns:p14="http://schemas.microsoft.com/office/powerpoint/2010/main" val="293789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CA432-B9D5-47A0-8E4E-662BA748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37" y="1312612"/>
            <a:ext cx="7202456" cy="786926"/>
          </a:xfrm>
        </p:spPr>
        <p:txBody>
          <a:bodyPr>
            <a:normAutofit/>
          </a:bodyPr>
          <a:lstStyle/>
          <a:p>
            <a:r>
              <a:rPr lang="ja-JP" altLang="en-US" sz="2700" b="1" dirty="0">
                <a:latin typeface="+mn-ea"/>
                <a:ea typeface="+mn-ea"/>
              </a:rPr>
              <a:t>内部不正チェックシートのご紹介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AB6315-1342-496C-BFBD-D24AC9F3E421}"/>
              </a:ext>
            </a:extLst>
          </p:cNvPr>
          <p:cNvSpPr/>
          <p:nvPr/>
        </p:nvSpPr>
        <p:spPr>
          <a:xfrm>
            <a:off x="475129" y="2223247"/>
            <a:ext cx="8050306" cy="16046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+mn-ea"/>
              </a:rPr>
              <a:t>IPA</a:t>
            </a:r>
            <a:r>
              <a:rPr kumimoji="1" lang="ja-JP" altLang="en-US" b="1" dirty="0">
                <a:latin typeface="+mn-ea"/>
              </a:rPr>
              <a:t>が内部不正防止策の１つとして</a:t>
            </a:r>
            <a:br>
              <a:rPr kumimoji="1" lang="en-US" altLang="ja-JP" b="1" dirty="0">
                <a:latin typeface="+mn-ea"/>
              </a:rPr>
            </a:br>
            <a:r>
              <a:rPr kumimoji="1" lang="ja-JP" altLang="en-US" b="1" dirty="0">
                <a:latin typeface="+mn-ea"/>
              </a:rPr>
              <a:t>「内部不正チェックシート」を公開しています。</a:t>
            </a:r>
            <a:br>
              <a:rPr kumimoji="1" lang="en-US" altLang="ja-JP" sz="1600" b="1" dirty="0">
                <a:latin typeface="+mn-ea"/>
              </a:rPr>
            </a:b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ダウンロードはこちら</a:t>
            </a:r>
            <a:br>
              <a:rPr kumimoji="1" lang="en-US" altLang="ja-JP" sz="1600" b="1" dirty="0">
                <a:latin typeface="+mn-ea"/>
              </a:rPr>
            </a:br>
            <a:r>
              <a:rPr kumimoji="1" lang="ja-JP" altLang="en-US" sz="1600" b="1" dirty="0">
                <a:latin typeface="+mn-ea"/>
              </a:rPr>
              <a:t>＜</a:t>
            </a:r>
            <a:r>
              <a:rPr kumimoji="1" lang="en-US" altLang="ja-JP" sz="1600" b="1" dirty="0">
                <a:latin typeface="+mn-ea"/>
                <a:hlinkClick r:id="rId2"/>
              </a:rPr>
              <a:t>https://www.ipa.go.jp/files/000040902.xlsx</a:t>
            </a:r>
            <a:r>
              <a:rPr kumimoji="1" lang="ja-JP" altLang="en-US" sz="1600" b="1" dirty="0">
                <a:latin typeface="+mn-ea"/>
              </a:rPr>
              <a:t>＞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1E2C5388-AC2F-4838-AD44-4E698C345956}"/>
              </a:ext>
            </a:extLst>
          </p:cNvPr>
          <p:cNvSpPr/>
          <p:nvPr/>
        </p:nvSpPr>
        <p:spPr>
          <a:xfrm>
            <a:off x="475130" y="4410635"/>
            <a:ext cx="8050306" cy="2124636"/>
          </a:xfrm>
          <a:prstGeom prst="wedgeEllipseCallout">
            <a:avLst>
              <a:gd name="adj1" fmla="val 203"/>
              <a:gd name="adj2" fmla="val -63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内部不正が増加傾向にある今、</a:t>
            </a:r>
            <a:b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再度防止策の見直しを！</a:t>
            </a:r>
          </a:p>
        </p:txBody>
      </p:sp>
    </p:spTree>
    <p:extLst>
      <p:ext uri="{BB962C8B-B14F-4D97-AF65-F5344CB8AC3E}">
        <p14:creationId xmlns:p14="http://schemas.microsoft.com/office/powerpoint/2010/main" val="144223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4962B-E109-442C-9561-1840B7CE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213200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3CBF11-0D76-4C52-A281-9EC391D6C426}"/>
              </a:ext>
            </a:extLst>
          </p:cNvPr>
          <p:cNvSpPr txBox="1"/>
          <p:nvPr/>
        </p:nvSpPr>
        <p:spPr>
          <a:xfrm>
            <a:off x="2521416" y="782284"/>
            <a:ext cx="410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+mn-ea"/>
              </a:rPr>
              <a:t>参考文献</a:t>
            </a:r>
            <a:endParaRPr lang="ja-JP" altLang="en-US" sz="1350" b="1" dirty="0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DDF0ECF6-CCCA-46CE-80BB-539F7A26789E}"/>
              </a:ext>
            </a:extLst>
          </p:cNvPr>
          <p:cNvSpPr/>
          <p:nvPr/>
        </p:nvSpPr>
        <p:spPr>
          <a:xfrm>
            <a:off x="571500" y="1541929"/>
            <a:ext cx="8001000" cy="4285129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350" b="1" dirty="0">
              <a:latin typeface="+mn-ea"/>
            </a:endParaRPr>
          </a:p>
          <a:p>
            <a:endParaRPr lang="en-US" altLang="ja-JP" sz="1350" b="1" dirty="0">
              <a:latin typeface="+mn-ea"/>
            </a:endParaRPr>
          </a:p>
          <a:p>
            <a:r>
              <a:rPr lang="ja-JP" altLang="en-US" sz="1350" b="1" dirty="0">
                <a:latin typeface="+mn-ea"/>
              </a:rPr>
              <a:t>・</a:t>
            </a:r>
            <a:r>
              <a:rPr lang="en-US" altLang="ja-JP" sz="1350" b="1" dirty="0">
                <a:latin typeface="+mn-ea"/>
              </a:rPr>
              <a:t>IPA</a:t>
            </a:r>
            <a:r>
              <a:rPr lang="ja-JP" altLang="en-US" sz="1350" b="1" dirty="0">
                <a:latin typeface="+mn-ea"/>
              </a:rPr>
              <a:t>が「情報セキュリティ</a:t>
            </a:r>
            <a:r>
              <a:rPr lang="en-US" altLang="ja-JP" sz="1350" b="1" dirty="0">
                <a:latin typeface="+mn-ea"/>
              </a:rPr>
              <a:t>10</a:t>
            </a:r>
            <a:r>
              <a:rPr lang="ja-JP" altLang="en-US" sz="1350" b="1" dirty="0">
                <a:latin typeface="+mn-ea"/>
              </a:rPr>
              <a:t>大脅威</a:t>
            </a:r>
            <a:r>
              <a:rPr lang="en-US" altLang="ja-JP" sz="1350" b="1" dirty="0">
                <a:latin typeface="+mn-ea"/>
              </a:rPr>
              <a:t>2020</a:t>
            </a:r>
            <a:r>
              <a:rPr lang="ja-JP" altLang="en-US" sz="1350" b="1" dirty="0">
                <a:latin typeface="+mn-ea"/>
              </a:rPr>
              <a:t>」を公開</a:t>
            </a:r>
            <a:r>
              <a:rPr lang="ja-JP" altLang="en-US" sz="1350" dirty="0">
                <a:latin typeface="+mn-ea"/>
              </a:rPr>
              <a:t>（最終アクセス日：</a:t>
            </a:r>
            <a:r>
              <a:rPr lang="en-US" altLang="ja-JP" sz="1350" dirty="0">
                <a:latin typeface="+mn-ea"/>
              </a:rPr>
              <a:t>2020/09/23</a:t>
            </a:r>
            <a:r>
              <a:rPr lang="ja-JP" altLang="en-US" sz="1350" dirty="0">
                <a:latin typeface="+mn-ea"/>
              </a:rPr>
              <a:t>）</a:t>
            </a:r>
            <a:endParaRPr lang="en-US" altLang="ja-JP" sz="1350" dirty="0">
              <a:latin typeface="+mn-ea"/>
            </a:endParaRPr>
          </a:p>
          <a:p>
            <a:r>
              <a:rPr lang="ja-JP" altLang="en-US" sz="1350" dirty="0">
                <a:latin typeface="+mn-ea"/>
              </a:rPr>
              <a:t>　</a:t>
            </a:r>
            <a:r>
              <a:rPr lang="en-US" altLang="ja-JP" sz="1350" dirty="0">
                <a:latin typeface="+mn-ea"/>
              </a:rPr>
              <a:t>&lt;https://www.secure-sketch.com/blog/ipa-10-major-threats-2020&gt;</a:t>
            </a:r>
          </a:p>
          <a:p>
            <a:endParaRPr lang="ja-JP" altLang="en-US" sz="1350" b="1" dirty="0">
              <a:latin typeface="+mn-ea"/>
            </a:endParaRPr>
          </a:p>
          <a:p>
            <a:r>
              <a:rPr kumimoji="1" lang="ja-JP" altLang="en-US" sz="1350" b="1" dirty="0">
                <a:solidFill>
                  <a:srgbClr val="000000"/>
                </a:solidFill>
                <a:latin typeface="+mn-ea"/>
              </a:rPr>
              <a:t>・組織における内部不正とその対策</a:t>
            </a:r>
            <a:r>
              <a:rPr lang="ja-JP" altLang="en-US" sz="1350" dirty="0">
                <a:latin typeface="+mn-ea"/>
              </a:rPr>
              <a:t>（最終アクセス日：</a:t>
            </a:r>
            <a:r>
              <a:rPr lang="en-US" altLang="ja-JP" sz="1350" dirty="0">
                <a:latin typeface="+mn-ea"/>
              </a:rPr>
              <a:t>2020/09/23</a:t>
            </a:r>
            <a:r>
              <a:rPr lang="ja-JP" altLang="en-US" sz="1350" dirty="0">
                <a:latin typeface="+mn-ea"/>
              </a:rPr>
              <a:t>）</a:t>
            </a:r>
            <a:endParaRPr kumimoji="1" lang="en-US" altLang="ja-JP" sz="135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ja-JP" altLang="en-US" sz="1350" dirty="0">
                <a:solidFill>
                  <a:srgbClr val="000000"/>
                </a:solidFill>
                <a:latin typeface="+mn-ea"/>
              </a:rPr>
              <a:t>　</a:t>
            </a:r>
            <a:r>
              <a:rPr kumimoji="1" lang="en-US" altLang="ja-JP" sz="1350" dirty="0">
                <a:solidFill>
                  <a:srgbClr val="000000"/>
                </a:solidFill>
                <a:latin typeface="+mn-ea"/>
              </a:rPr>
              <a:t>&lt;https://www.ipa.go.jp/files/000059582.pdf&gt;</a:t>
            </a:r>
          </a:p>
          <a:p>
            <a:endParaRPr kumimoji="1" lang="en-US" altLang="ja-JP" sz="135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lang="ja-JP" altLang="en-US" sz="1350" b="1" dirty="0">
                <a:latin typeface="+mn-ea"/>
              </a:rPr>
              <a:t>・</a:t>
            </a:r>
            <a:r>
              <a:rPr kumimoji="1" lang="ja-JP" altLang="en-US" sz="1350" b="1" dirty="0">
                <a:latin typeface="+mn-ea"/>
              </a:rPr>
              <a:t>日本経済新聞「</a:t>
            </a:r>
            <a:r>
              <a:rPr lang="ja-JP" altLang="en-US" sz="1350" b="1" dirty="0">
                <a:latin typeface="+mn-ea"/>
              </a:rPr>
              <a:t>神奈川県、行政情報に大量流出懸念　廃棄機器転売され</a:t>
            </a:r>
            <a:r>
              <a:rPr kumimoji="1" lang="ja-JP" altLang="en-US" sz="1350" b="1" dirty="0">
                <a:latin typeface="+mn-ea"/>
              </a:rPr>
              <a:t>」</a:t>
            </a:r>
            <a:endParaRPr kumimoji="1" lang="en-US" altLang="ja-JP" sz="1350" b="1" dirty="0">
              <a:latin typeface="+mn-ea"/>
            </a:endParaRPr>
          </a:p>
          <a:p>
            <a:pPr fontAlgn="base"/>
            <a:r>
              <a:rPr kumimoji="1" lang="ja-JP" altLang="en-US" sz="1350" b="1" dirty="0">
                <a:latin typeface="+mn-ea"/>
              </a:rPr>
              <a:t>　</a:t>
            </a:r>
            <a:r>
              <a:rPr lang="ja-JP" altLang="en-US" sz="1350" dirty="0">
                <a:latin typeface="+mn-ea"/>
              </a:rPr>
              <a:t>（最終アクセス日：</a:t>
            </a:r>
            <a:r>
              <a:rPr lang="en-US" altLang="ja-JP" sz="1350" dirty="0">
                <a:latin typeface="+mn-ea"/>
              </a:rPr>
              <a:t>2020/09/23</a:t>
            </a:r>
            <a:r>
              <a:rPr lang="ja-JP" altLang="en-US" sz="1350" dirty="0">
                <a:latin typeface="+mn-ea"/>
              </a:rPr>
              <a:t>）</a:t>
            </a:r>
            <a:endParaRPr kumimoji="1" lang="en-US" altLang="ja-JP" sz="1350" b="1" dirty="0">
              <a:latin typeface="+mn-ea"/>
            </a:endParaRPr>
          </a:p>
          <a:p>
            <a:pPr fontAlgn="base"/>
            <a:r>
              <a:rPr kumimoji="1" lang="ja-JP" altLang="en-US" sz="1350" b="1" dirty="0">
                <a:latin typeface="+mn-ea"/>
              </a:rPr>
              <a:t>　</a:t>
            </a:r>
            <a:r>
              <a:rPr lang="en-US" altLang="ja-JP" sz="1350" dirty="0">
                <a:latin typeface="+mn-ea"/>
              </a:rPr>
              <a:t>&lt;</a:t>
            </a:r>
            <a:r>
              <a:rPr kumimoji="1" lang="en-US" altLang="ja-JP" sz="1350" dirty="0">
                <a:latin typeface="+mn-ea"/>
              </a:rPr>
              <a:t>https://www.nikkei.com/article/DGXMZO53033300W9A201C1MM0000/</a:t>
            </a:r>
            <a:r>
              <a:rPr lang="en-US" altLang="ja-JP" sz="1350" dirty="0">
                <a:latin typeface="+mn-ea"/>
              </a:rPr>
              <a:t>&gt;</a:t>
            </a:r>
            <a:r>
              <a:rPr lang="ja-JP" altLang="en-US" sz="1350" b="1" dirty="0">
                <a:latin typeface="+mn-ea"/>
              </a:rPr>
              <a:t>　　  </a:t>
            </a:r>
            <a:endParaRPr lang="en-US" altLang="ja-JP" sz="1350" b="1" dirty="0">
              <a:latin typeface="+mn-ea"/>
            </a:endParaRPr>
          </a:p>
          <a:p>
            <a:pPr fontAlgn="base"/>
            <a:endParaRPr lang="en-US" altLang="ja-JP" sz="1350" dirty="0">
              <a:latin typeface="+mn-ea"/>
            </a:endParaRPr>
          </a:p>
          <a:p>
            <a:pPr fontAlgn="base"/>
            <a:r>
              <a:rPr lang="ja-JP" altLang="en-US" sz="1350" b="1" dirty="0">
                <a:latin typeface="+mn-ea"/>
              </a:rPr>
              <a:t>・</a:t>
            </a:r>
            <a:r>
              <a:rPr kumimoji="1" lang="ja-JP" altLang="en-US" sz="1350" b="1" dirty="0">
                <a:latin typeface="+mn-ea"/>
              </a:rPr>
              <a:t>薬事日報「</a:t>
            </a:r>
            <a:r>
              <a:rPr lang="ja-JP" altLang="en-US" sz="1350" b="1" dirty="0"/>
              <a:t>元従業員が患者情報持ち出す</a:t>
            </a:r>
            <a:r>
              <a:rPr lang="en-US" altLang="ja-JP" sz="1350" b="1" dirty="0"/>
              <a:t>‐</a:t>
            </a:r>
            <a:r>
              <a:rPr lang="ja-JP" altLang="en-US" sz="1350" b="1" dirty="0"/>
              <a:t>京都府警が書類送検</a:t>
            </a:r>
            <a:r>
              <a:rPr kumimoji="1" lang="ja-JP" altLang="en-US" sz="1350" b="1" dirty="0">
                <a:latin typeface="+mn-ea"/>
              </a:rPr>
              <a:t>」</a:t>
            </a:r>
            <a:endParaRPr kumimoji="1" lang="en-US" altLang="ja-JP" sz="1350" b="1" dirty="0">
              <a:latin typeface="+mn-ea"/>
            </a:endParaRPr>
          </a:p>
          <a:p>
            <a:pPr fontAlgn="base"/>
            <a:r>
              <a:rPr kumimoji="1" lang="ja-JP" altLang="en-US" sz="1350" b="1" dirty="0">
                <a:latin typeface="+mn-ea"/>
              </a:rPr>
              <a:t>　</a:t>
            </a:r>
            <a:r>
              <a:rPr lang="ja-JP" altLang="en-US" sz="1350" dirty="0">
                <a:latin typeface="+mn-ea"/>
              </a:rPr>
              <a:t>（最終アクセス日：</a:t>
            </a:r>
            <a:r>
              <a:rPr lang="en-US" altLang="ja-JP" sz="1350" dirty="0">
                <a:latin typeface="+mn-ea"/>
              </a:rPr>
              <a:t>2020/09/23</a:t>
            </a:r>
            <a:r>
              <a:rPr lang="ja-JP" altLang="en-US" sz="1350" dirty="0">
                <a:latin typeface="+mn-ea"/>
              </a:rPr>
              <a:t>）</a:t>
            </a:r>
            <a:endParaRPr kumimoji="1" lang="en-US" altLang="ja-JP" sz="1350" b="1" dirty="0">
              <a:latin typeface="+mn-ea"/>
            </a:endParaRPr>
          </a:p>
          <a:p>
            <a:pPr fontAlgn="base"/>
            <a:r>
              <a:rPr kumimoji="1" lang="ja-JP" altLang="en-US" sz="1350" b="1" dirty="0">
                <a:latin typeface="+mn-ea"/>
              </a:rPr>
              <a:t>　</a:t>
            </a:r>
            <a:r>
              <a:rPr lang="en-US" altLang="ja-JP" sz="1350" dirty="0">
                <a:latin typeface="+mn-ea"/>
              </a:rPr>
              <a:t>&lt;</a:t>
            </a:r>
            <a:r>
              <a:rPr kumimoji="1" lang="en-US" altLang="ja-JP" sz="1350" dirty="0">
                <a:latin typeface="+mn-ea"/>
              </a:rPr>
              <a:t>https://www.yakuji.co.jp/entry70637.html</a:t>
            </a:r>
            <a:r>
              <a:rPr lang="en-US" altLang="ja-JP" sz="1350" dirty="0">
                <a:latin typeface="+mn-ea"/>
              </a:rPr>
              <a:t>&gt;</a:t>
            </a:r>
          </a:p>
          <a:p>
            <a:pPr fontAlgn="base"/>
            <a:endParaRPr lang="en-US" altLang="ja-JP" sz="1350" dirty="0">
              <a:latin typeface="+mn-ea"/>
            </a:endParaRPr>
          </a:p>
          <a:p>
            <a:pPr fontAlgn="base"/>
            <a:r>
              <a:rPr lang="ja-JP" altLang="en-US" sz="1350" b="1" dirty="0">
                <a:latin typeface="+mn-ea"/>
              </a:rPr>
              <a:t>・</a:t>
            </a:r>
            <a:r>
              <a:rPr kumimoji="1" lang="en-US" altLang="ja-JP" sz="1350" b="1" dirty="0">
                <a:latin typeface="+mn-ea"/>
              </a:rPr>
              <a:t>IPA</a:t>
            </a:r>
            <a:r>
              <a:rPr kumimoji="1" lang="ja-JP" altLang="en-US" sz="1350" b="1" dirty="0">
                <a:latin typeface="+mn-ea"/>
              </a:rPr>
              <a:t>「</a:t>
            </a:r>
            <a:r>
              <a:rPr lang="ja-JP" altLang="en-US" sz="1350" b="1" dirty="0">
                <a:latin typeface="+mn-ea"/>
              </a:rPr>
              <a:t>内部不正チェックシート（日本語版） </a:t>
            </a:r>
            <a:r>
              <a:rPr lang="en-US" altLang="ja-JP" sz="1350" b="1" dirty="0">
                <a:latin typeface="+mn-ea"/>
              </a:rPr>
              <a:t>Ver.2.0</a:t>
            </a:r>
            <a:r>
              <a:rPr kumimoji="1" lang="ja-JP" altLang="en-US" sz="1350" b="1" dirty="0">
                <a:latin typeface="+mn-ea"/>
              </a:rPr>
              <a:t>」</a:t>
            </a:r>
            <a:r>
              <a:rPr lang="ja-JP" altLang="en-US" sz="1350" dirty="0">
                <a:latin typeface="+mn-ea"/>
              </a:rPr>
              <a:t>（最終アクセス日：</a:t>
            </a:r>
            <a:r>
              <a:rPr lang="en-US" altLang="ja-JP" sz="1350" dirty="0">
                <a:latin typeface="+mn-ea"/>
              </a:rPr>
              <a:t>2020/09/23</a:t>
            </a:r>
            <a:r>
              <a:rPr lang="ja-JP" altLang="en-US" sz="1350" dirty="0">
                <a:latin typeface="+mn-ea"/>
              </a:rPr>
              <a:t>）</a:t>
            </a:r>
            <a:endParaRPr kumimoji="1" lang="en-US" altLang="ja-JP" sz="1350" b="1" dirty="0">
              <a:latin typeface="+mn-ea"/>
            </a:endParaRPr>
          </a:p>
          <a:p>
            <a:pPr fontAlgn="base"/>
            <a:r>
              <a:rPr kumimoji="1" lang="ja-JP" altLang="en-US" sz="1350" b="1" dirty="0">
                <a:latin typeface="+mn-ea"/>
              </a:rPr>
              <a:t>　</a:t>
            </a:r>
            <a:r>
              <a:rPr lang="en-US" altLang="ja-JP" sz="1350" dirty="0">
                <a:latin typeface="+mn-ea"/>
              </a:rPr>
              <a:t>&lt;</a:t>
            </a:r>
            <a:r>
              <a:rPr kumimoji="1" lang="en-US" altLang="ja-JP" sz="1350" dirty="0">
                <a:latin typeface="+mn-ea"/>
              </a:rPr>
              <a:t>https://www.ipa.go.jp/files/000040902.xlsx</a:t>
            </a:r>
            <a:r>
              <a:rPr lang="en-US" altLang="ja-JP" sz="1350" dirty="0">
                <a:latin typeface="+mn-ea"/>
              </a:rPr>
              <a:t>&gt;</a:t>
            </a:r>
          </a:p>
          <a:p>
            <a:pPr fontAlgn="base"/>
            <a:endParaRPr kumimoji="1" lang="ja-JP" altLang="en-US" sz="1350" b="1" dirty="0">
              <a:solidFill>
                <a:srgbClr val="000000"/>
              </a:solidFill>
              <a:latin typeface="+mn-ea"/>
            </a:endParaRPr>
          </a:p>
          <a:p>
            <a:pPr algn="ctr"/>
            <a:endParaRPr kumimoji="1" lang="en-US" altLang="ja-JP" sz="1350" dirty="0"/>
          </a:p>
        </p:txBody>
      </p:sp>
    </p:spTree>
    <p:extLst>
      <p:ext uri="{BB962C8B-B14F-4D97-AF65-F5344CB8AC3E}">
        <p14:creationId xmlns:p14="http://schemas.microsoft.com/office/powerpoint/2010/main" val="36993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A173B2-A5DC-4781-9EB7-7CA0710E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ja-JP" altLang="en-US" sz="31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目次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672A40-104A-4E67-B960-C06DC846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セキュリティ関連のトレンド</a:t>
            </a:r>
            <a:endParaRPr kumimoji="1"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内部不正による情報漏洩の概要</a:t>
            </a:r>
            <a:endParaRPr kumimoji="1"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事例紹介</a:t>
            </a:r>
            <a:endParaRPr kumimoji="1"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対策</a:t>
            </a:r>
            <a:endParaRPr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参考文献</a:t>
            </a:r>
            <a:endParaRPr kumimoji="1" lang="en-US" altLang="ja-JP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さいごに</a:t>
            </a:r>
            <a:endParaRPr kumimoji="1" lang="ja-JP" altLang="en-US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7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3CBF11-0D76-4C52-A281-9EC391D6C426}"/>
              </a:ext>
            </a:extLst>
          </p:cNvPr>
          <p:cNvSpPr txBox="1"/>
          <p:nvPr/>
        </p:nvSpPr>
        <p:spPr>
          <a:xfrm>
            <a:off x="1701098" y="488145"/>
            <a:ext cx="574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+mn-ea"/>
              </a:rPr>
              <a:t>“</a:t>
            </a:r>
            <a:r>
              <a:rPr kumimoji="1" lang="en-US" altLang="ja-JP" sz="2400" b="1" dirty="0">
                <a:latin typeface="+mn-ea"/>
              </a:rPr>
              <a:t>【</a:t>
            </a:r>
            <a:r>
              <a:rPr kumimoji="1" lang="ja-JP" altLang="en-US" sz="2400" b="1" dirty="0">
                <a:latin typeface="+mn-ea"/>
              </a:rPr>
              <a:t>引用</a:t>
            </a:r>
            <a:r>
              <a:rPr kumimoji="1" lang="en-US" altLang="ja-JP" sz="2400" b="1" dirty="0">
                <a:latin typeface="+mn-ea"/>
              </a:rPr>
              <a:t>】</a:t>
            </a:r>
            <a:r>
              <a:rPr kumimoji="1" lang="ja-JP" altLang="en-US" sz="2400" b="1" dirty="0">
                <a:latin typeface="+mn-ea"/>
              </a:rPr>
              <a:t>情報セキュリティ</a:t>
            </a:r>
            <a:r>
              <a:rPr kumimoji="1" lang="en-US" altLang="ja-JP" sz="2400" b="1" dirty="0">
                <a:latin typeface="+mn-ea"/>
              </a:rPr>
              <a:t>10</a:t>
            </a:r>
            <a:r>
              <a:rPr kumimoji="1" lang="ja-JP" altLang="en-US" sz="2400" b="1" dirty="0">
                <a:latin typeface="+mn-ea"/>
              </a:rPr>
              <a:t>大脅威”</a:t>
            </a:r>
            <a:r>
              <a:rPr kumimoji="1" lang="ja-JP" altLang="en-US" sz="1350" b="1" dirty="0">
                <a:latin typeface="+mn-ea"/>
              </a:rPr>
              <a:t> </a:t>
            </a:r>
            <a:endParaRPr lang="ja-JP" altLang="en-US" sz="135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B070DD-B6E8-4CE0-BD8A-5163B0F3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65" y="1138518"/>
            <a:ext cx="6105868" cy="4329777"/>
          </a:xfrm>
          <a:prstGeom prst="rect">
            <a:avLst/>
          </a:prstGeom>
        </p:spPr>
      </p:pic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37F5684A-4BF5-4E37-8993-349695DF55F3}"/>
              </a:ext>
            </a:extLst>
          </p:cNvPr>
          <p:cNvSpPr/>
          <p:nvPr/>
        </p:nvSpPr>
        <p:spPr>
          <a:xfrm>
            <a:off x="1519065" y="5468295"/>
            <a:ext cx="6105868" cy="60977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+mn-ea"/>
              </a:rPr>
              <a:t>” </a:t>
            </a:r>
            <a:r>
              <a:rPr kumimoji="1" lang="en-US" altLang="ja-JP" sz="900" b="1" dirty="0">
                <a:latin typeface="+mn-ea"/>
              </a:rPr>
              <a:t>【</a:t>
            </a:r>
            <a:r>
              <a:rPr kumimoji="1" lang="ja-JP" altLang="en-US" sz="900" b="1" dirty="0">
                <a:latin typeface="+mn-ea"/>
              </a:rPr>
              <a:t>引用</a:t>
            </a:r>
            <a:r>
              <a:rPr kumimoji="1" lang="en-US" altLang="ja-JP" sz="900" b="1" dirty="0">
                <a:latin typeface="+mn-ea"/>
              </a:rPr>
              <a:t>】IPA</a:t>
            </a:r>
            <a:r>
              <a:rPr kumimoji="1" lang="ja-JP" altLang="en-US" sz="900" b="1" dirty="0">
                <a:latin typeface="+mn-ea"/>
              </a:rPr>
              <a:t>「</a:t>
            </a:r>
            <a:r>
              <a:rPr lang="ja-JP" altLang="en-US" sz="900" b="1" dirty="0">
                <a:latin typeface="+mn-ea"/>
              </a:rPr>
              <a:t>情報セキュリティ</a:t>
            </a:r>
            <a:r>
              <a:rPr lang="en-US" altLang="ja-JP" sz="900" b="1" dirty="0">
                <a:latin typeface="+mn-ea"/>
              </a:rPr>
              <a:t>10</a:t>
            </a:r>
            <a:r>
              <a:rPr lang="ja-JP" altLang="en-US" sz="900" b="1" dirty="0">
                <a:latin typeface="+mn-ea"/>
              </a:rPr>
              <a:t>大脅威 </a:t>
            </a:r>
            <a:r>
              <a:rPr lang="en-US" altLang="ja-JP" sz="900" b="1" dirty="0">
                <a:latin typeface="+mn-ea"/>
              </a:rPr>
              <a:t>2020</a:t>
            </a:r>
            <a:r>
              <a:rPr kumimoji="1" lang="ja-JP" altLang="en-US" sz="900" b="1" dirty="0">
                <a:latin typeface="+mn-ea"/>
              </a:rPr>
              <a:t>」 “</a:t>
            </a:r>
            <a:br>
              <a:rPr kumimoji="1" lang="en-US" altLang="ja-JP" sz="900" b="1" dirty="0">
                <a:latin typeface="+mn-ea"/>
              </a:rPr>
            </a:br>
            <a:r>
              <a:rPr kumimoji="1" lang="en-US" altLang="ja-JP" sz="900" b="1" dirty="0">
                <a:latin typeface="+mn-ea"/>
              </a:rPr>
              <a:t>https://www.ipa.go.jp/security/vuln/10threats2020.html</a:t>
            </a:r>
            <a:endParaRPr kumimoji="1"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25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4962B-E109-442C-9561-1840B7CE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セキュリティ関連のトレンド</a:t>
            </a:r>
          </a:p>
        </p:txBody>
      </p:sp>
    </p:spTree>
    <p:extLst>
      <p:ext uri="{BB962C8B-B14F-4D97-AF65-F5344CB8AC3E}">
        <p14:creationId xmlns:p14="http://schemas.microsoft.com/office/powerpoint/2010/main" val="46949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 15">
            <a:extLst>
              <a:ext uri="{FF2B5EF4-FFF2-40B4-BE49-F238E27FC236}">
                <a16:creationId xmlns:a16="http://schemas.microsoft.com/office/drawing/2014/main" id="{F2A942BC-3C2F-4C5B-ABB1-A4B88DA00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94551"/>
              </p:ext>
            </p:extLst>
          </p:nvPr>
        </p:nvGraphicFramePr>
        <p:xfrm>
          <a:off x="168087" y="193861"/>
          <a:ext cx="6474758" cy="53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91">
                  <a:extLst>
                    <a:ext uri="{9D8B030D-6E8A-4147-A177-3AD203B41FA5}">
                      <a16:colId xmlns:a16="http://schemas.microsoft.com/office/drawing/2014/main" val="2186329915"/>
                    </a:ext>
                  </a:extLst>
                </a:gridCol>
                <a:gridCol w="4307447">
                  <a:extLst>
                    <a:ext uri="{9D8B030D-6E8A-4147-A177-3AD203B41FA5}">
                      <a16:colId xmlns:a16="http://schemas.microsoft.com/office/drawing/2014/main" val="484814969"/>
                    </a:ext>
                  </a:extLst>
                </a:gridCol>
                <a:gridCol w="733760">
                  <a:extLst>
                    <a:ext uri="{9D8B030D-6E8A-4147-A177-3AD203B41FA5}">
                      <a16:colId xmlns:a16="http://schemas.microsoft.com/office/drawing/2014/main" val="1529834559"/>
                    </a:ext>
                  </a:extLst>
                </a:gridCol>
                <a:gridCol w="733760">
                  <a:extLst>
                    <a:ext uri="{9D8B030D-6E8A-4147-A177-3AD203B41FA5}">
                      <a16:colId xmlns:a16="http://schemas.microsoft.com/office/drawing/2014/main" val="2059119913"/>
                    </a:ext>
                  </a:extLst>
                </a:gridCol>
              </a:tblGrid>
              <a:tr h="8727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順位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項目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昨年</a:t>
                      </a:r>
                      <a:br>
                        <a:rPr kumimoji="1" lang="en-US" altLang="ja-JP" sz="1400" dirty="0"/>
                      </a:br>
                      <a:r>
                        <a:rPr kumimoji="1" lang="ja-JP" altLang="en-US" sz="1400" dirty="0"/>
                        <a:t>順位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一昨年</a:t>
                      </a:r>
                      <a:br>
                        <a:rPr kumimoji="1" lang="en-US" altLang="ja-JP" sz="1400" dirty="0"/>
                      </a:br>
                      <a:r>
                        <a:rPr kumimoji="1" lang="ja-JP" altLang="en-US" sz="1400" dirty="0"/>
                        <a:t>順位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5219338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１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標的型攻撃による機密情報の窃取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１</a:t>
                      </a:r>
                      <a:endParaRPr kumimoji="1" lang="en-US" altLang="ja-JP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１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19579500"/>
                  </a:ext>
                </a:extLst>
              </a:tr>
              <a:tr h="41802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２</a:t>
                      </a: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bg1"/>
                          </a:solidFill>
                          <a:effectLst/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  <a:cs typeface="+mn-cs"/>
                        </a:rPr>
                        <a:t>内部不正による情報漏えい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HGS創英角ﾎﾟｯﾌﾟ体" panose="040B0A00000000000000" pitchFamily="50" charset="-128"/>
                        <a:ea typeface="HGS創英角ﾎﾟｯﾌﾟ体" panose="040B0A00000000000000" pitchFamily="50" charset="-128"/>
                      </a:endParaRP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５</a:t>
                      </a: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  <a:latin typeface="HGS創英角ﾎﾟｯﾌﾟ体" panose="040B0A00000000000000" pitchFamily="50" charset="-128"/>
                          <a:ea typeface="HGS創英角ﾎﾟｯﾌﾟ体" panose="040B0A00000000000000" pitchFamily="50" charset="-128"/>
                        </a:rPr>
                        <a:t>８</a:t>
                      </a:r>
                    </a:p>
                  </a:txBody>
                  <a:tcPr marL="68580" marR="68580" marT="34290" marB="3429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872912"/>
                  </a:ext>
                </a:extLst>
              </a:tr>
              <a:tr h="5109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３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ビジネスメール詐欺による金銭被害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２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３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90931920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サプライチェーンの弱点を悪用した攻撃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４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NEW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33496953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５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ランサムウェアによる被害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３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２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55530437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６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予期せぬ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基盤の障害に伴う業務停止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１６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NEW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31956095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７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不注意による情報漏えい（規則は遵守）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１０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１２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15648003"/>
                  </a:ext>
                </a:extLst>
              </a:tr>
              <a:tr h="5637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インターネット上のサービスからの個人情報の窃取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７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６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3575634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９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機器の不正利用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７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43287987"/>
                  </a:ext>
                </a:extLst>
              </a:tr>
              <a:tr h="41744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１０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サービス妨害攻撃によるサービスの停止</a:t>
                      </a:r>
                      <a:endParaRPr kumimoji="1" lang="ja-JP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６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９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34223163"/>
                  </a:ext>
                </a:extLst>
              </a:tr>
            </a:tbl>
          </a:graphicData>
        </a:graphic>
      </p:graphicFrame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6713768D-64BC-44BA-A4F4-84AF2F972E79}"/>
              </a:ext>
            </a:extLst>
          </p:cNvPr>
          <p:cNvSpPr/>
          <p:nvPr/>
        </p:nvSpPr>
        <p:spPr>
          <a:xfrm>
            <a:off x="5107485" y="1274917"/>
            <a:ext cx="3868427" cy="826982"/>
          </a:xfrm>
          <a:prstGeom prst="wedgeRoundRectCallout">
            <a:avLst>
              <a:gd name="adj1" fmla="val -64700"/>
              <a:gd name="adj2" fmla="val 82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350" b="1" dirty="0"/>
              <a:t>内部不正による情報漏洩が年々ランクを上げ、今年ついに２位にまで上昇！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DF3C7FA-64B9-49B6-9D1D-3DBDC2AA3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934" y="3429000"/>
            <a:ext cx="2858890" cy="2858890"/>
          </a:xfrm>
          <a:prstGeom prst="rect">
            <a:avLst/>
          </a:prstGeom>
        </p:spPr>
      </p:pic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1B0AE7BE-39D2-4515-A82B-ABA8877DE7E0}"/>
              </a:ext>
            </a:extLst>
          </p:cNvPr>
          <p:cNvSpPr/>
          <p:nvPr/>
        </p:nvSpPr>
        <p:spPr>
          <a:xfrm>
            <a:off x="168088" y="5575090"/>
            <a:ext cx="6474757" cy="54460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+mn-ea"/>
              </a:rPr>
              <a:t>”</a:t>
            </a:r>
            <a:r>
              <a:rPr kumimoji="1" lang="en-US" altLang="ja-JP" sz="900" b="1" dirty="0">
                <a:latin typeface="+mn-ea"/>
              </a:rPr>
              <a:t>【</a:t>
            </a:r>
            <a:r>
              <a:rPr kumimoji="1" lang="ja-JP" altLang="en-US" sz="900" b="1" dirty="0">
                <a:latin typeface="+mn-ea"/>
              </a:rPr>
              <a:t>引用</a:t>
            </a:r>
            <a:r>
              <a:rPr kumimoji="1" lang="en-US" altLang="ja-JP" sz="900" b="1" dirty="0">
                <a:latin typeface="+mn-ea"/>
              </a:rPr>
              <a:t>】IPA</a:t>
            </a:r>
            <a:r>
              <a:rPr kumimoji="1" lang="ja-JP" altLang="en-US" sz="900" b="1" dirty="0">
                <a:latin typeface="+mn-ea"/>
              </a:rPr>
              <a:t>「</a:t>
            </a:r>
            <a:r>
              <a:rPr lang="ja-JP" altLang="en-US" sz="900" b="1" dirty="0">
                <a:latin typeface="+mn-ea"/>
              </a:rPr>
              <a:t>情報セキュリティ</a:t>
            </a:r>
            <a:r>
              <a:rPr lang="en-US" altLang="ja-JP" sz="900" b="1" dirty="0">
                <a:latin typeface="+mn-ea"/>
              </a:rPr>
              <a:t>10</a:t>
            </a:r>
            <a:r>
              <a:rPr lang="ja-JP" altLang="en-US" sz="900" b="1" dirty="0">
                <a:latin typeface="+mn-ea"/>
              </a:rPr>
              <a:t>大脅威 </a:t>
            </a:r>
            <a:r>
              <a:rPr lang="en-US" altLang="ja-JP" sz="900" b="1" dirty="0">
                <a:latin typeface="+mn-ea"/>
              </a:rPr>
              <a:t>2020</a:t>
            </a:r>
            <a:r>
              <a:rPr kumimoji="1" lang="ja-JP" altLang="en-US" sz="900" b="1" dirty="0">
                <a:latin typeface="+mn-ea"/>
              </a:rPr>
              <a:t>」 “</a:t>
            </a:r>
            <a:br>
              <a:rPr kumimoji="1" lang="en-US" altLang="ja-JP" sz="900" b="1" dirty="0">
                <a:latin typeface="+mn-ea"/>
              </a:rPr>
            </a:br>
            <a:r>
              <a:rPr kumimoji="1" lang="en-US" altLang="ja-JP" sz="900" b="1" dirty="0">
                <a:latin typeface="+mn-ea"/>
              </a:rPr>
              <a:t>https://www.ipa.go.jp/security/vuln/10threats2020.html</a:t>
            </a:r>
            <a:endParaRPr kumimoji="1"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31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4962B-E109-442C-9561-1840B7CE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内部不正による情報漏洩の概要</a:t>
            </a:r>
          </a:p>
        </p:txBody>
      </p:sp>
    </p:spTree>
    <p:extLst>
      <p:ext uri="{BB962C8B-B14F-4D97-AF65-F5344CB8AC3E}">
        <p14:creationId xmlns:p14="http://schemas.microsoft.com/office/powerpoint/2010/main" val="88324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4A28A9-D9E5-4078-BD2A-41A2ABA45262}"/>
              </a:ext>
            </a:extLst>
          </p:cNvPr>
          <p:cNvSpPr/>
          <p:nvPr/>
        </p:nvSpPr>
        <p:spPr>
          <a:xfrm>
            <a:off x="442978" y="3554565"/>
            <a:ext cx="4350124" cy="1095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退職者による</a:t>
            </a:r>
            <a:br>
              <a:rPr kumimoji="1" lang="en-US" altLang="ja-JP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kumimoji="1" lang="ja-JP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 犯行が最も多い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C130CB-5D12-481F-8DE0-EC11D65F8F29}"/>
              </a:ext>
            </a:extLst>
          </p:cNvPr>
          <p:cNvSpPr/>
          <p:nvPr/>
        </p:nvSpPr>
        <p:spPr>
          <a:xfrm>
            <a:off x="442978" y="2018819"/>
            <a:ext cx="8258044" cy="9500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FF739A1-3C35-4955-A634-D9D017E31A7F}"/>
              </a:ext>
            </a:extLst>
          </p:cNvPr>
          <p:cNvSpPr txBox="1"/>
          <p:nvPr/>
        </p:nvSpPr>
        <p:spPr>
          <a:xfrm>
            <a:off x="2521416" y="1329131"/>
            <a:ext cx="472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+mn-ea"/>
              </a:rPr>
              <a:t>内部不正による情報漏洩とは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5BFB62-30E9-4C36-8CD0-C4329F1214FE}"/>
              </a:ext>
            </a:extLst>
          </p:cNvPr>
          <p:cNvSpPr txBox="1"/>
          <p:nvPr/>
        </p:nvSpPr>
        <p:spPr>
          <a:xfrm>
            <a:off x="551576" y="2189874"/>
            <a:ext cx="819604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725" dirty="0">
                <a:latin typeface="+mn-ea"/>
              </a:rPr>
              <a:t>組織の従業員や元従業員等の内部関係者によって、顧客名簿や技術ノウハウ等の</a:t>
            </a:r>
            <a:br>
              <a:rPr lang="en-US" altLang="ja-JP" sz="1725" dirty="0">
                <a:latin typeface="+mn-ea"/>
              </a:rPr>
            </a:br>
            <a:r>
              <a:rPr lang="ja-JP" altLang="en-US" sz="1725" dirty="0">
                <a:latin typeface="+mn-ea"/>
              </a:rPr>
              <a:t>重要情報や、情報システム等の情報資産が外部に漏洩してしまうこと</a:t>
            </a:r>
            <a:endParaRPr kumimoji="1" lang="ja-JP" altLang="en-US" sz="1725" dirty="0">
              <a:latin typeface="+mn-ea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DB1495-94CD-4449-A073-61978D7AC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71" y="3060745"/>
            <a:ext cx="3556500" cy="3179511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154D528-FF6F-42BF-96F1-815F1B325C72}"/>
              </a:ext>
            </a:extLst>
          </p:cNvPr>
          <p:cNvSpPr/>
          <p:nvPr/>
        </p:nvSpPr>
        <p:spPr>
          <a:xfrm rot="20817060">
            <a:off x="5712030" y="3326303"/>
            <a:ext cx="942377" cy="484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2F702D7-C8B3-4290-9E22-125A21BD64DF}"/>
              </a:ext>
            </a:extLst>
          </p:cNvPr>
          <p:cNvSpPr/>
          <p:nvPr/>
        </p:nvSpPr>
        <p:spPr>
          <a:xfrm>
            <a:off x="6501888" y="3505260"/>
            <a:ext cx="195044" cy="1635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2" name="図 11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27B0F6C2-27E7-473D-8572-650433357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9" y="3756044"/>
            <a:ext cx="1179205" cy="7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3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4962B-E109-442C-9561-1840B7CE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事例紹介</a:t>
            </a:r>
          </a:p>
        </p:txBody>
      </p:sp>
    </p:spTree>
    <p:extLst>
      <p:ext uri="{BB962C8B-B14F-4D97-AF65-F5344CB8AC3E}">
        <p14:creationId xmlns:p14="http://schemas.microsoft.com/office/powerpoint/2010/main" val="54123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CA432-B9D5-47A0-8E4E-662BA748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36" y="1335135"/>
            <a:ext cx="7202456" cy="786926"/>
          </a:xfrm>
        </p:spPr>
        <p:txBody>
          <a:bodyPr>
            <a:normAutofit/>
          </a:bodyPr>
          <a:lstStyle/>
          <a:p>
            <a:r>
              <a:rPr lang="ja-JP" altLang="en-US" sz="2700" b="1" dirty="0">
                <a:latin typeface="+mn-ea"/>
                <a:ea typeface="+mn-ea"/>
              </a:rPr>
              <a:t>神奈川県データ流出事件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DBD4361-4CE9-4083-939C-D70B011BEB55}"/>
              </a:ext>
            </a:extLst>
          </p:cNvPr>
          <p:cNvSpPr/>
          <p:nvPr/>
        </p:nvSpPr>
        <p:spPr>
          <a:xfrm>
            <a:off x="374836" y="2430557"/>
            <a:ext cx="8394326" cy="2435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+mn-ea"/>
              </a:rPr>
              <a:t>2019</a:t>
            </a:r>
            <a:r>
              <a:rPr kumimoji="1" lang="ja-JP" altLang="en-US" dirty="0">
                <a:latin typeface="+mn-ea"/>
              </a:rPr>
              <a:t>年</a:t>
            </a:r>
            <a:r>
              <a:rPr kumimoji="1" lang="en-US" altLang="ja-JP" dirty="0">
                <a:latin typeface="+mn-ea"/>
              </a:rPr>
              <a:t>12</a:t>
            </a:r>
            <a:r>
              <a:rPr kumimoji="1" lang="ja-JP" altLang="en-US" dirty="0">
                <a:latin typeface="+mn-ea"/>
              </a:rPr>
              <a:t>月に神奈川県庁で行政情報が入った</a:t>
            </a:r>
            <a:r>
              <a:rPr kumimoji="1" lang="en-US" altLang="ja-JP" dirty="0">
                <a:latin typeface="+mn-ea"/>
              </a:rPr>
              <a:t>HDD</a:t>
            </a:r>
            <a:r>
              <a:rPr kumimoji="1" lang="ja-JP" altLang="en-US" dirty="0">
                <a:latin typeface="+mn-ea"/>
              </a:rPr>
              <a:t>を管理する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リース会社の社員が</a:t>
            </a:r>
            <a:r>
              <a:rPr kumimoji="1" lang="en-US" altLang="ja-JP" dirty="0">
                <a:latin typeface="+mn-ea"/>
              </a:rPr>
              <a:t>HDD</a:t>
            </a:r>
            <a:r>
              <a:rPr kumimoji="1" lang="ja-JP" altLang="en-US" dirty="0">
                <a:latin typeface="+mn-ea"/>
              </a:rPr>
              <a:t>を不正に転売されるインシデントが発生した。</a:t>
            </a:r>
            <a:endParaRPr kumimoji="1" lang="en-US" altLang="ja-JP" dirty="0">
              <a:latin typeface="+mn-ea"/>
            </a:endParaRPr>
          </a:p>
          <a:p>
            <a:pPr algn="ctr"/>
            <a:endParaRPr kumimoji="1" lang="en-US" altLang="ja-JP" dirty="0">
              <a:latin typeface="+mn-ea"/>
            </a:endParaRPr>
          </a:p>
          <a:p>
            <a:pPr algn="ctr"/>
            <a:r>
              <a:rPr kumimoji="1" lang="ja-JP" altLang="en-US" dirty="0">
                <a:latin typeface="+mn-ea"/>
              </a:rPr>
              <a:t>オークションサイトで落札したユーザーがデータ復旧をしたところ、</a:t>
            </a:r>
            <a:br>
              <a:rPr kumimoji="1" lang="en-US" altLang="ja-JP" dirty="0">
                <a:latin typeface="+mn-ea"/>
              </a:rPr>
            </a:br>
            <a:r>
              <a:rPr kumimoji="1" lang="ja-JP" altLang="en-US" dirty="0">
                <a:latin typeface="+mn-ea"/>
              </a:rPr>
              <a:t>神奈川県の情報であることが発覚。</a:t>
            </a:r>
          </a:p>
          <a:p>
            <a:pPr algn="ctr"/>
            <a:endParaRPr kumimoji="1" lang="ja-JP" altLang="en-US" dirty="0">
              <a:latin typeface="+mn-ea"/>
            </a:endParaRPr>
          </a:p>
          <a:p>
            <a:pPr algn="ctr"/>
            <a:r>
              <a:rPr kumimoji="1" lang="ja-JP" altLang="en-US" dirty="0">
                <a:latin typeface="+mn-ea"/>
              </a:rPr>
              <a:t>転売した</a:t>
            </a:r>
            <a:r>
              <a:rPr kumimoji="1" lang="en-US" altLang="ja-JP" dirty="0">
                <a:latin typeface="+mn-ea"/>
              </a:rPr>
              <a:t>HDD</a:t>
            </a:r>
            <a:r>
              <a:rPr kumimoji="1" lang="ja-JP" altLang="en-US" dirty="0">
                <a:latin typeface="+mn-ea"/>
              </a:rPr>
              <a:t>は合計</a:t>
            </a:r>
            <a:r>
              <a:rPr kumimoji="1" lang="en-US" altLang="ja-JP" dirty="0">
                <a:latin typeface="+mn-ea"/>
              </a:rPr>
              <a:t>18</a:t>
            </a:r>
            <a:r>
              <a:rPr kumimoji="1" lang="ja-JP" altLang="en-US" dirty="0">
                <a:latin typeface="+mn-ea"/>
              </a:rPr>
              <a:t>個のうち</a:t>
            </a:r>
            <a:r>
              <a:rPr kumimoji="1" lang="en-US" altLang="ja-JP" dirty="0">
                <a:latin typeface="+mn-ea"/>
              </a:rPr>
              <a:t>9</a:t>
            </a:r>
            <a:r>
              <a:rPr kumimoji="1" lang="ja-JP" altLang="en-US" dirty="0">
                <a:latin typeface="+mn-ea"/>
              </a:rPr>
              <a:t>個が現在も所在不明。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C62FA-7109-4E8B-9532-9E8D4CF95389}"/>
              </a:ext>
            </a:extLst>
          </p:cNvPr>
          <p:cNvSpPr txBox="1"/>
          <p:nvPr/>
        </p:nvSpPr>
        <p:spPr>
          <a:xfrm>
            <a:off x="4572000" y="5037557"/>
            <a:ext cx="41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+mn-ea"/>
              </a:rPr>
              <a:t>” 日本経済新聞「</a:t>
            </a:r>
            <a:r>
              <a:rPr lang="ja-JP" altLang="en-US" sz="900" b="1" dirty="0">
                <a:latin typeface="+mn-ea"/>
              </a:rPr>
              <a:t>神奈川県、行政情報に大量流出懸念　廃棄機器転売され</a:t>
            </a:r>
            <a:r>
              <a:rPr kumimoji="1" lang="ja-JP" altLang="en-US" sz="900" b="1" dirty="0">
                <a:latin typeface="+mn-ea"/>
              </a:rPr>
              <a:t>」 “</a:t>
            </a:r>
            <a:br>
              <a:rPr kumimoji="1" lang="en-US" altLang="ja-JP" sz="900" b="1" dirty="0">
                <a:latin typeface="+mn-ea"/>
              </a:rPr>
            </a:br>
            <a:r>
              <a:rPr kumimoji="1" lang="en-US" altLang="ja-JP" sz="900" b="1" dirty="0">
                <a:latin typeface="+mn-ea"/>
              </a:rPr>
              <a:t>https://www.nikkei.com/article/DGXMZO53033300W9A201C1MM0000/</a:t>
            </a:r>
            <a:endParaRPr kumimoji="1"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94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CA432-B9D5-47A0-8E4E-662BA748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37" y="1312612"/>
            <a:ext cx="7202456" cy="786926"/>
          </a:xfrm>
        </p:spPr>
        <p:txBody>
          <a:bodyPr>
            <a:normAutofit/>
          </a:bodyPr>
          <a:lstStyle/>
          <a:p>
            <a:r>
              <a:rPr lang="ja-JP" altLang="en-US" sz="2700" b="1" dirty="0">
                <a:latin typeface="+mn-ea"/>
                <a:ea typeface="+mn-ea"/>
              </a:rPr>
              <a:t>元従業員による</a:t>
            </a:r>
            <a:r>
              <a:rPr lang="en-US" altLang="ja-JP" sz="2700" b="1" dirty="0">
                <a:latin typeface="+mn-ea"/>
                <a:ea typeface="+mn-ea"/>
              </a:rPr>
              <a:t>usb</a:t>
            </a:r>
            <a:r>
              <a:rPr lang="ja-JP" altLang="en-US" sz="2700" b="1" dirty="0">
                <a:latin typeface="+mn-ea"/>
                <a:ea typeface="+mn-ea"/>
              </a:rPr>
              <a:t>メモリ不正コピー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DBD4361-4CE9-4083-939C-D70B011BEB55}"/>
              </a:ext>
            </a:extLst>
          </p:cNvPr>
          <p:cNvSpPr/>
          <p:nvPr/>
        </p:nvSpPr>
        <p:spPr>
          <a:xfrm>
            <a:off x="374836" y="2430557"/>
            <a:ext cx="8394326" cy="24356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US" altLang="ja-JP" dirty="0">
                <a:latin typeface="+mn-ea"/>
              </a:rPr>
              <a:t>2019</a:t>
            </a:r>
            <a:r>
              <a:rPr lang="ja-JP" altLang="en-US" dirty="0">
                <a:latin typeface="+mn-ea"/>
              </a:rPr>
              <a:t>年医療機器メーカーの元従業員が、医療機関から提供した患者情報や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アンケート調査データ</a:t>
            </a:r>
            <a:r>
              <a:rPr lang="en-US" altLang="ja-JP" dirty="0">
                <a:latin typeface="+mn-ea"/>
              </a:rPr>
              <a:t>2603</a:t>
            </a:r>
            <a:r>
              <a:rPr lang="ja-JP" altLang="en-US" dirty="0">
                <a:latin typeface="+mn-ea"/>
              </a:rPr>
              <a:t>件を不正に持ち出し書類送検されたという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インシデントが発生した。</a:t>
            </a:r>
            <a:br>
              <a:rPr lang="en-US" altLang="ja-JP" dirty="0">
                <a:latin typeface="+mn-ea"/>
              </a:rPr>
            </a:br>
            <a:endParaRPr lang="ja-JP" altLang="en-US" dirty="0">
              <a:latin typeface="+mn-ea"/>
            </a:endParaRPr>
          </a:p>
          <a:p>
            <a:pPr algn="ctr" fontAlgn="base"/>
            <a:r>
              <a:rPr lang="ja-JP" altLang="en-US" dirty="0">
                <a:latin typeface="+mn-ea"/>
              </a:rPr>
              <a:t>元従業員は、もともと機密情報に関わる仕事に従事しており、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退職の意思表示をしたので調査を行ったところ、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不正に情報を持ち出していることが発覚。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800781-BD25-423E-B772-489142E4C959}"/>
              </a:ext>
            </a:extLst>
          </p:cNvPr>
          <p:cNvSpPr txBox="1"/>
          <p:nvPr/>
        </p:nvSpPr>
        <p:spPr>
          <a:xfrm>
            <a:off x="5029201" y="5037557"/>
            <a:ext cx="373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>
                <a:latin typeface="+mn-ea"/>
              </a:rPr>
              <a:t>” 薬事日報「</a:t>
            </a:r>
            <a:r>
              <a:rPr lang="ja-JP" altLang="en-US" sz="900" b="1" dirty="0"/>
              <a:t>元従業員が患者情報持ち出す</a:t>
            </a:r>
            <a:r>
              <a:rPr lang="en-US" altLang="ja-JP" sz="900" b="1" dirty="0"/>
              <a:t>‐</a:t>
            </a:r>
            <a:r>
              <a:rPr lang="ja-JP" altLang="en-US" sz="900" b="1" dirty="0"/>
              <a:t>京都府警が書類送検</a:t>
            </a:r>
            <a:r>
              <a:rPr kumimoji="1" lang="ja-JP" altLang="en-US" sz="900" b="1" dirty="0">
                <a:latin typeface="+mn-ea"/>
              </a:rPr>
              <a:t>」 “</a:t>
            </a:r>
            <a:br>
              <a:rPr kumimoji="1" lang="en-US" altLang="ja-JP" sz="900" b="1" dirty="0">
                <a:latin typeface="+mn-ea"/>
              </a:rPr>
            </a:br>
            <a:r>
              <a:rPr kumimoji="1" lang="en-US" altLang="ja-JP" sz="900" b="1" dirty="0">
                <a:latin typeface="+mn-ea"/>
              </a:rPr>
              <a:t>https://www.yakuji.co.jp/entry70637.html</a:t>
            </a:r>
            <a:endParaRPr kumimoji="1"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4300514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52B7F897D8B7245B9F7E093EC53A5C8" ma:contentTypeVersion="8" ma:contentTypeDescription="新しいドキュメントを作成します。" ma:contentTypeScope="" ma:versionID="81b0a46bb8c94c20ed56787c5a29c0bf">
  <xsd:schema xmlns:xsd="http://www.w3.org/2001/XMLSchema" xmlns:xs="http://www.w3.org/2001/XMLSchema" xmlns:p="http://schemas.microsoft.com/office/2006/metadata/properties" xmlns:ns2="33206869-c98d-411b-b373-df36a01edaf7" targetNamespace="http://schemas.microsoft.com/office/2006/metadata/properties" ma:root="true" ma:fieldsID="d7ae611f24ed99a53a960212a8ec6919" ns2:_="">
    <xsd:import namespace="33206869-c98d-411b-b373-df36a01eda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06869-c98d-411b-b373-df36a01ed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47DF19-27B6-4F8E-A911-F22855266D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F21851-C7A1-453F-B96B-362D096DF3D2}">
  <ds:schemaRefs>
    <ds:schemaRef ds:uri="http://purl.org/dc/terms/"/>
    <ds:schemaRef ds:uri="http://schemas.openxmlformats.org/package/2006/metadata/core-properties"/>
    <ds:schemaRef ds:uri="33206869-c98d-411b-b373-df36a01edaf7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47E179-48D7-4CAB-AE50-6BCF6C01C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06869-c98d-411b-b373-df36a01eda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ギャラリー</Template>
  <TotalTime>448</TotalTime>
  <Words>977</Words>
  <Application>Microsoft Office PowerPoint</Application>
  <PresentationFormat>画面に合わせる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HGS創英角ﾎﾟｯﾌﾟ体</vt:lpstr>
      <vt:lpstr>ＭＳ ゴシック</vt:lpstr>
      <vt:lpstr>游ゴシック</vt:lpstr>
      <vt:lpstr>Arial</vt:lpstr>
      <vt:lpstr>Gill Sans MT</vt:lpstr>
      <vt:lpstr>ギャラリー</vt:lpstr>
      <vt:lpstr>昨今のセキュリティトレンド紹介 - 内部不正による情報漏洩 -</vt:lpstr>
      <vt:lpstr>目次</vt:lpstr>
      <vt:lpstr>セキュリティ関連のトレンド</vt:lpstr>
      <vt:lpstr>PowerPoint プレゼンテーション</vt:lpstr>
      <vt:lpstr>内部不正による情報漏洩の概要</vt:lpstr>
      <vt:lpstr>PowerPoint プレゼンテーション</vt:lpstr>
      <vt:lpstr>事例紹介</vt:lpstr>
      <vt:lpstr>神奈川県データ流出事件</vt:lpstr>
      <vt:lpstr>元従業員によるusbメモリ不正コピー</vt:lpstr>
      <vt:lpstr>元従業員によるusbメモリ不正コピー</vt:lpstr>
      <vt:lpstr>PowerPoint プレゼンテーション</vt:lpstr>
      <vt:lpstr>対策</vt:lpstr>
      <vt:lpstr>PowerPoint プレゼンテーション</vt:lpstr>
      <vt:lpstr>PowerPoint プレゼンテーション</vt:lpstr>
      <vt:lpstr>PowerPoint プレゼンテーション</vt:lpstr>
      <vt:lpstr>さいごに</vt:lpstr>
      <vt:lpstr>内部不正チェックシートのご紹介</vt:lpstr>
      <vt:lpstr>参考文献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昨今のセキュリティトレンド紹介 - 内部不正による情報漏洩 -</dc:title>
  <dc:creator>恩田凌佑 / ONDA，RYOUSUKE</dc:creator>
  <cp:lastModifiedBy>小清水太一 / KOSHIMIZU，TAICHI</cp:lastModifiedBy>
  <cp:revision>69</cp:revision>
  <dcterms:created xsi:type="dcterms:W3CDTF">2020-09-16T05:23:13Z</dcterms:created>
  <dcterms:modified xsi:type="dcterms:W3CDTF">2020-10-02T01:16:35Z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0x010100852B7F897D8B7245B9F7E093EC53A5C8</vt:lpwstr>
  </property>
</Properties>
</file>