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44" r:id="rId4"/>
  </p:sldMasterIdLst>
  <p:notesMasterIdLst>
    <p:notesMasterId r:id="rId14"/>
  </p:notesMasterIdLst>
  <p:sldIdLst>
    <p:sldId id="256" r:id="rId5"/>
    <p:sldId id="257" r:id="rId6"/>
    <p:sldId id="262" r:id="rId7"/>
    <p:sldId id="264" r:id="rId8"/>
    <p:sldId id="265" r:id="rId9"/>
    <p:sldId id="266" r:id="rId10"/>
    <p:sldId id="267" r:id="rId11"/>
    <p:sldId id="268" r:id="rId12"/>
    <p:sldId id="25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7A091-2F0B-4AC7-B631-97E596FB33D8}" v="16" dt="2020-10-05T08:13:58.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2" autoAdjust="0"/>
    <p:restoredTop sz="92391" autoAdjust="0"/>
  </p:normalViewPr>
  <p:slideViewPr>
    <p:cSldViewPr>
      <p:cViewPr varScale="1">
        <p:scale>
          <a:sx n="72" d="100"/>
          <a:sy n="72"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清水太一 / KOSHIMIZU，TAICHI" userId="5f65d481-b266-40b6-8728-bea9168e6c1b" providerId="ADAL" clId="{37F26BDA-022D-416B-A0DA-3AF049C6DAF0}"/>
    <pc:docChg chg="undo custSel addSld delSld modSld">
      <pc:chgData name="小清水太一 / KOSHIMIZU，TAICHI" userId="5f65d481-b266-40b6-8728-bea9168e6c1b" providerId="ADAL" clId="{37F26BDA-022D-416B-A0DA-3AF049C6DAF0}" dt="2020-09-23T07:47:40.987" v="2506"/>
      <pc:docMkLst>
        <pc:docMk/>
      </pc:docMkLst>
      <pc:sldChg chg="modSp mod">
        <pc:chgData name="小清水太一 / KOSHIMIZU，TAICHI" userId="5f65d481-b266-40b6-8728-bea9168e6c1b" providerId="ADAL" clId="{37F26BDA-022D-416B-A0DA-3AF049C6DAF0}" dt="2020-09-23T02:53:58.342" v="11" actId="20577"/>
        <pc:sldMkLst>
          <pc:docMk/>
          <pc:sldMk cId="0" sldId="256"/>
        </pc:sldMkLst>
        <pc:spChg chg="mod">
          <ac:chgData name="小清水太一 / KOSHIMIZU，TAICHI" userId="5f65d481-b266-40b6-8728-bea9168e6c1b" providerId="ADAL" clId="{37F26BDA-022D-416B-A0DA-3AF049C6DAF0}" dt="2020-09-23T02:53:58.342" v="11" actId="20577"/>
          <ac:spMkLst>
            <pc:docMk/>
            <pc:sldMk cId="0" sldId="256"/>
            <ac:spMk id="3" creationId="{00000000-0000-0000-0000-000000000000}"/>
          </ac:spMkLst>
        </pc:spChg>
      </pc:sldChg>
      <pc:sldChg chg="modSp mod">
        <pc:chgData name="小清水太一 / KOSHIMIZU，TAICHI" userId="5f65d481-b266-40b6-8728-bea9168e6c1b" providerId="ADAL" clId="{37F26BDA-022D-416B-A0DA-3AF049C6DAF0}" dt="2020-09-23T07:47:40.987" v="2506"/>
        <pc:sldMkLst>
          <pc:docMk/>
          <pc:sldMk cId="0" sldId="258"/>
        </pc:sldMkLst>
        <pc:spChg chg="mod">
          <ac:chgData name="小清水太一 / KOSHIMIZU，TAICHI" userId="5f65d481-b266-40b6-8728-bea9168e6c1b" providerId="ADAL" clId="{37F26BDA-022D-416B-A0DA-3AF049C6DAF0}" dt="2020-09-23T07:47:40.987" v="2506"/>
          <ac:spMkLst>
            <pc:docMk/>
            <pc:sldMk cId="0" sldId="258"/>
            <ac:spMk id="3" creationId="{00000000-0000-0000-0000-000000000000}"/>
          </ac:spMkLst>
        </pc:spChg>
      </pc:sldChg>
      <pc:sldChg chg="modSp add mod">
        <pc:chgData name="小清水太一 / KOSHIMIZU，TAICHI" userId="5f65d481-b266-40b6-8728-bea9168e6c1b" providerId="ADAL" clId="{37F26BDA-022D-416B-A0DA-3AF049C6DAF0}" dt="2020-09-23T07:07:32.707" v="1026" actId="20577"/>
        <pc:sldMkLst>
          <pc:docMk/>
          <pc:sldMk cId="88106623" sldId="267"/>
        </pc:sldMkLst>
        <pc:spChg chg="mod">
          <ac:chgData name="小清水太一 / KOSHIMIZU，TAICHI" userId="5f65d481-b266-40b6-8728-bea9168e6c1b" providerId="ADAL" clId="{37F26BDA-022D-416B-A0DA-3AF049C6DAF0}" dt="2020-09-23T02:57:18.552" v="18" actId="20577"/>
          <ac:spMkLst>
            <pc:docMk/>
            <pc:sldMk cId="88106623" sldId="267"/>
            <ac:spMk id="2" creationId="{00000000-0000-0000-0000-000000000000}"/>
          </ac:spMkLst>
        </pc:spChg>
        <pc:spChg chg="mod">
          <ac:chgData name="小清水太一 / KOSHIMIZU，TAICHI" userId="5f65d481-b266-40b6-8728-bea9168e6c1b" providerId="ADAL" clId="{37F26BDA-022D-416B-A0DA-3AF049C6DAF0}" dt="2020-09-23T07:07:32.707" v="1026" actId="20577"/>
          <ac:spMkLst>
            <pc:docMk/>
            <pc:sldMk cId="88106623" sldId="267"/>
            <ac:spMk id="4" creationId="{00000000-0000-0000-0000-000000000000}"/>
          </ac:spMkLst>
        </pc:spChg>
      </pc:sldChg>
      <pc:sldChg chg="modSp add del mod">
        <pc:chgData name="小清水太一 / KOSHIMIZU，TAICHI" userId="5f65d481-b266-40b6-8728-bea9168e6c1b" providerId="ADAL" clId="{37F26BDA-022D-416B-A0DA-3AF049C6DAF0}" dt="2020-09-23T02:57:09.367" v="15" actId="2696"/>
        <pc:sldMkLst>
          <pc:docMk/>
          <pc:sldMk cId="3004815598" sldId="267"/>
        </pc:sldMkLst>
        <pc:spChg chg="mod">
          <ac:chgData name="小清水太一 / KOSHIMIZU，TAICHI" userId="5f65d481-b266-40b6-8728-bea9168e6c1b" providerId="ADAL" clId="{37F26BDA-022D-416B-A0DA-3AF049C6DAF0}" dt="2020-09-23T02:57:02.560" v="14" actId="20577"/>
          <ac:spMkLst>
            <pc:docMk/>
            <pc:sldMk cId="3004815598" sldId="267"/>
            <ac:spMk id="2" creationId="{00000000-0000-0000-0000-000000000000}"/>
          </ac:spMkLst>
        </pc:spChg>
      </pc:sldChg>
      <pc:sldChg chg="modSp add mod">
        <pc:chgData name="小清水太一 / KOSHIMIZU，TAICHI" userId="5f65d481-b266-40b6-8728-bea9168e6c1b" providerId="ADAL" clId="{37F26BDA-022D-416B-A0DA-3AF049C6DAF0}" dt="2020-09-23T07:47:04.471" v="2485" actId="20577"/>
        <pc:sldMkLst>
          <pc:docMk/>
          <pc:sldMk cId="1231039459" sldId="268"/>
        </pc:sldMkLst>
        <pc:spChg chg="mod">
          <ac:chgData name="小清水太一 / KOSHIMIZU，TAICHI" userId="5f65d481-b266-40b6-8728-bea9168e6c1b" providerId="ADAL" clId="{37F26BDA-022D-416B-A0DA-3AF049C6DAF0}" dt="2020-09-23T07:12:34.129" v="1080"/>
          <ac:spMkLst>
            <pc:docMk/>
            <pc:sldMk cId="1231039459" sldId="268"/>
            <ac:spMk id="2" creationId="{00000000-0000-0000-0000-000000000000}"/>
          </ac:spMkLst>
        </pc:spChg>
        <pc:spChg chg="mod">
          <ac:chgData name="小清水太一 / KOSHIMIZU，TAICHI" userId="5f65d481-b266-40b6-8728-bea9168e6c1b" providerId="ADAL" clId="{37F26BDA-022D-416B-A0DA-3AF049C6DAF0}" dt="2020-09-23T07:47:04.471" v="2485" actId="20577"/>
          <ac:spMkLst>
            <pc:docMk/>
            <pc:sldMk cId="1231039459" sldId="268"/>
            <ac:spMk id="4" creationId="{00000000-0000-0000-0000-000000000000}"/>
          </ac:spMkLst>
        </pc:spChg>
      </pc:sldChg>
    </pc:docChg>
  </pc:docChgLst>
  <pc:docChgLst>
    <pc:chgData name="小清水太一 / KOSHIMIZU，TAICHI" userId="5f65d481-b266-40b6-8728-bea9168e6c1b" providerId="ADAL" clId="{BE67A091-2F0B-4AC7-B631-97E596FB33D8}"/>
    <pc:docChg chg="modSld">
      <pc:chgData name="小清水太一 / KOSHIMIZU，TAICHI" userId="5f65d481-b266-40b6-8728-bea9168e6c1b" providerId="ADAL" clId="{BE67A091-2F0B-4AC7-B631-97E596FB33D8}" dt="2020-10-05T08:14:00.215" v="147" actId="20577"/>
      <pc:docMkLst>
        <pc:docMk/>
      </pc:docMkLst>
      <pc:sldChg chg="modSp mod">
        <pc:chgData name="小清水太一 / KOSHIMIZU，TAICHI" userId="5f65d481-b266-40b6-8728-bea9168e6c1b" providerId="ADAL" clId="{BE67A091-2F0B-4AC7-B631-97E596FB33D8}" dt="2020-10-05T08:05:07.108" v="1" actId="20577"/>
        <pc:sldMkLst>
          <pc:docMk/>
          <pc:sldMk cId="0" sldId="256"/>
        </pc:sldMkLst>
        <pc:spChg chg="mod">
          <ac:chgData name="小清水太一 / KOSHIMIZU，TAICHI" userId="5f65d481-b266-40b6-8728-bea9168e6c1b" providerId="ADAL" clId="{BE67A091-2F0B-4AC7-B631-97E596FB33D8}" dt="2020-10-05T08:05:07.108" v="1" actId="20577"/>
          <ac:spMkLst>
            <pc:docMk/>
            <pc:sldMk cId="0" sldId="256"/>
            <ac:spMk id="2" creationId="{00000000-0000-0000-0000-000000000000}"/>
          </ac:spMkLst>
        </pc:spChg>
      </pc:sldChg>
      <pc:sldChg chg="modSp mod">
        <pc:chgData name="小清水太一 / KOSHIMIZU，TAICHI" userId="5f65d481-b266-40b6-8728-bea9168e6c1b" providerId="ADAL" clId="{BE67A091-2F0B-4AC7-B631-97E596FB33D8}" dt="2020-10-05T08:14:00.215" v="147" actId="20577"/>
        <pc:sldMkLst>
          <pc:docMk/>
          <pc:sldMk cId="0" sldId="258"/>
        </pc:sldMkLst>
        <pc:spChg chg="mod">
          <ac:chgData name="小清水太一 / KOSHIMIZU，TAICHI" userId="5f65d481-b266-40b6-8728-bea9168e6c1b" providerId="ADAL" clId="{BE67A091-2F0B-4AC7-B631-97E596FB33D8}" dt="2020-10-05T08:14:00.215" v="147" actId="20577"/>
          <ac:spMkLst>
            <pc:docMk/>
            <pc:sldMk cId="0" sldId="258"/>
            <ac:spMk id="3" creationId="{00000000-0000-0000-0000-000000000000}"/>
          </ac:spMkLst>
        </pc:spChg>
      </pc:sldChg>
      <pc:sldChg chg="modSp mod">
        <pc:chgData name="小清水太一 / KOSHIMIZU，TAICHI" userId="5f65d481-b266-40b6-8728-bea9168e6c1b" providerId="ADAL" clId="{BE67A091-2F0B-4AC7-B631-97E596FB33D8}" dt="2020-10-05T08:12:46.758" v="29" actId="6549"/>
        <pc:sldMkLst>
          <pc:docMk/>
          <pc:sldMk cId="1205726110" sldId="264"/>
        </pc:sldMkLst>
        <pc:spChg chg="mod">
          <ac:chgData name="小清水太一 / KOSHIMIZU，TAICHI" userId="5f65d481-b266-40b6-8728-bea9168e6c1b" providerId="ADAL" clId="{BE67A091-2F0B-4AC7-B631-97E596FB33D8}" dt="2020-10-05T08:12:46.758" v="29" actId="6549"/>
          <ac:spMkLst>
            <pc:docMk/>
            <pc:sldMk cId="1205726110" sldId="26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A72460-B2F2-4881-BC2E-655DFDDE0E92}" type="datetimeFigureOut">
              <a:rPr kumimoji="1" lang="ja-JP" altLang="en-US" smtClean="0"/>
              <a:pPr/>
              <a:t>2020/10/5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32B59-09C4-4001-861E-BCBE721A55DB}" type="slidenum">
              <a:rPr kumimoji="1" lang="ja-JP" altLang="en-US" smtClean="0"/>
              <a:pPr/>
              <a:t>‹#›</a:t>
            </a:fld>
            <a:endParaRPr kumimoji="1" lang="ja-JP" altLang="en-US"/>
          </a:p>
        </p:txBody>
      </p:sp>
    </p:spTree>
    <p:extLst>
      <p:ext uri="{BB962C8B-B14F-4D97-AF65-F5344CB8AC3E}">
        <p14:creationId xmlns:p14="http://schemas.microsoft.com/office/powerpoint/2010/main" val="4058476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5732B59-09C4-4001-861E-BCBE721A55DB}" type="slidenum">
              <a:rPr kumimoji="1" lang="ja-JP" altLang="en-US" smtClean="0"/>
              <a:pPr/>
              <a:t>5</a:t>
            </a:fld>
            <a:endParaRPr kumimoji="1" lang="ja-JP" altLang="en-US"/>
          </a:p>
        </p:txBody>
      </p:sp>
    </p:spTree>
    <p:extLst>
      <p:ext uri="{BB962C8B-B14F-4D97-AF65-F5344CB8AC3E}">
        <p14:creationId xmlns:p14="http://schemas.microsoft.com/office/powerpoint/2010/main" val="183626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5732B59-09C4-4001-861E-BCBE721A55DB}" type="slidenum">
              <a:rPr kumimoji="1" lang="ja-JP" altLang="en-US" smtClean="0"/>
              <a:pPr/>
              <a:t>6</a:t>
            </a:fld>
            <a:endParaRPr kumimoji="1" lang="ja-JP" altLang="en-US"/>
          </a:p>
        </p:txBody>
      </p:sp>
    </p:spTree>
    <p:extLst>
      <p:ext uri="{BB962C8B-B14F-4D97-AF65-F5344CB8AC3E}">
        <p14:creationId xmlns:p14="http://schemas.microsoft.com/office/powerpoint/2010/main" val="268019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5732B59-09C4-4001-861E-BCBE721A55DB}" type="slidenum">
              <a:rPr kumimoji="1" lang="ja-JP" altLang="en-US" smtClean="0"/>
              <a:pPr/>
              <a:t>7</a:t>
            </a:fld>
            <a:endParaRPr kumimoji="1" lang="ja-JP" altLang="en-US"/>
          </a:p>
        </p:txBody>
      </p:sp>
    </p:spTree>
    <p:extLst>
      <p:ext uri="{BB962C8B-B14F-4D97-AF65-F5344CB8AC3E}">
        <p14:creationId xmlns:p14="http://schemas.microsoft.com/office/powerpoint/2010/main" val="402556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5732B59-09C4-4001-861E-BCBE721A55DB}" type="slidenum">
              <a:rPr kumimoji="1" lang="ja-JP" altLang="en-US" smtClean="0"/>
              <a:pPr/>
              <a:t>8</a:t>
            </a:fld>
            <a:endParaRPr kumimoji="1" lang="ja-JP" altLang="en-US"/>
          </a:p>
        </p:txBody>
      </p:sp>
    </p:spTree>
    <p:extLst>
      <p:ext uri="{BB962C8B-B14F-4D97-AF65-F5344CB8AC3E}">
        <p14:creationId xmlns:p14="http://schemas.microsoft.com/office/powerpoint/2010/main" val="125751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a:t>マスター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 27"/>
          <p:cNvSpPr>
            <a:spLocks noGrp="1"/>
          </p:cNvSpPr>
          <p:nvPr>
            <p:ph type="dt" sz="half" idx="10"/>
          </p:nvPr>
        </p:nvSpPr>
        <p:spPr>
          <a:xfrm>
            <a:off x="6400800" y="6355080"/>
            <a:ext cx="2286000" cy="365760"/>
          </a:xfrm>
        </p:spPr>
        <p:txBody>
          <a:bodyPr/>
          <a:lstStyle>
            <a:lvl1pPr>
              <a:defRPr sz="1400"/>
            </a:lvl1pPr>
          </a:lstStyle>
          <a:p>
            <a:fld id="{036E81C3-506F-4CA9-852A-1D2725A60B3F}" type="datetime1">
              <a:rPr kumimoji="1" lang="ja-JP" altLang="en-US" smtClean="0"/>
              <a:pPr/>
              <a:t>2020/10/5</a:t>
            </a:fld>
            <a:endParaRPr kumimoji="1" lang="ja-JP" altLang="en-US"/>
          </a:p>
        </p:txBody>
      </p:sp>
      <p:sp>
        <p:nvSpPr>
          <p:cNvPr id="17" name="フッター プレースホルダ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 28"/>
          <p:cNvSpPr>
            <a:spLocks noGrp="1"/>
          </p:cNvSpPr>
          <p:nvPr>
            <p:ph type="sldNum" sz="quarter" idx="12"/>
          </p:nvPr>
        </p:nvSpPr>
        <p:spPr>
          <a:xfrm>
            <a:off x="1216152" y="6355080"/>
            <a:ext cx="1219200" cy="365760"/>
          </a:xfrm>
        </p:spPr>
        <p:txBody>
          <a:bodyPr/>
          <a:lstStyle/>
          <a:p>
            <a:fld id="{0823D72F-F65F-402E-B595-97935B5E420C}" type="slidenum">
              <a:rPr kumimoji="1" lang="ja-JP" altLang="en-US" smtClean="0"/>
              <a:pPr/>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5FF273DD-7F96-4244-AC02-1A5CC34E5B65}" type="datetime1">
              <a:rPr kumimoji="1" lang="ja-JP" altLang="en-US" smtClean="0"/>
              <a:pPr/>
              <a:t>2020/10/5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a:t>マスター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BDBD0010-DEA0-4EDC-8CF6-0C35CA093E25}" type="datetime1">
              <a:rPr kumimoji="1" lang="ja-JP" altLang="en-US" smtClean="0"/>
              <a:pPr/>
              <a:t>2020/10/5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4" name="日付プレースホルダ 3"/>
          <p:cNvSpPr>
            <a:spLocks noGrp="1"/>
          </p:cNvSpPr>
          <p:nvPr>
            <p:ph type="dt" sz="half" idx="10"/>
          </p:nvPr>
        </p:nvSpPr>
        <p:spPr/>
        <p:txBody>
          <a:bodyPr/>
          <a:lstStyle/>
          <a:p>
            <a:fld id="{F3C6AE56-6F77-45D3-8E69-D8FDB103482E}" type="datetime1">
              <a:rPr kumimoji="1" lang="ja-JP" altLang="en-US" smtClean="0"/>
              <a:pPr/>
              <a:t>2020/10/5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457200" y="1219200"/>
            <a:ext cx="8229600"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a:t>マスター タイトルの書式設定</a:t>
            </a:r>
            <a:endParaRPr kumimoji="0" lang="en-US"/>
          </a:p>
        </p:txBody>
      </p:sp>
      <p:sp>
        <p:nvSpPr>
          <p:cNvPr id="3" name="テキスト プレースホル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4" name="日付プレースホルダ 3"/>
          <p:cNvSpPr>
            <a:spLocks noGrp="1"/>
          </p:cNvSpPr>
          <p:nvPr>
            <p:ph type="dt" sz="half" idx="10"/>
          </p:nvPr>
        </p:nvSpPr>
        <p:spPr>
          <a:xfrm>
            <a:off x="6400800" y="6355080"/>
            <a:ext cx="2286000" cy="365760"/>
          </a:xfrm>
        </p:spPr>
        <p:txBody>
          <a:bodyPr/>
          <a:lstStyle/>
          <a:p>
            <a:fld id="{D6F0E48C-63C8-4482-B86C-8CB2EC65A8D5}" type="datetime1">
              <a:rPr kumimoji="1" lang="ja-JP" altLang="en-US" smtClean="0"/>
              <a:pPr/>
              <a:t>2020/10/5</a:t>
            </a:fld>
            <a:endParaRPr kumimoji="1" lang="ja-JP" altLang="en-US"/>
          </a:p>
        </p:txBody>
      </p:sp>
      <p:sp>
        <p:nvSpPr>
          <p:cNvPr id="5" name="フッター プレースホルダ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 5"/>
          <p:cNvSpPr>
            <a:spLocks noGrp="1"/>
          </p:cNvSpPr>
          <p:nvPr>
            <p:ph type="sldNum" sz="quarter" idx="12"/>
          </p:nvPr>
        </p:nvSpPr>
        <p:spPr>
          <a:xfrm>
            <a:off x="1069848" y="6355080"/>
            <a:ext cx="1520952" cy="365760"/>
          </a:xfrm>
        </p:spPr>
        <p:txBody>
          <a:bodyPr/>
          <a:lstStyle/>
          <a:p>
            <a:fld id="{0823D72F-F65F-402E-B595-97935B5E420C}" type="slidenum">
              <a:rPr kumimoji="1" lang="ja-JP" altLang="en-US" smtClean="0"/>
              <a:pPr/>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a:t>マスター タイトルの書式設定</a:t>
            </a:r>
            <a:endParaRPr kumimoji="0" lang="en-US"/>
          </a:p>
        </p:txBody>
      </p:sp>
      <p:sp>
        <p:nvSpPr>
          <p:cNvPr id="5" name="日付プレースホルダ 4"/>
          <p:cNvSpPr>
            <a:spLocks noGrp="1"/>
          </p:cNvSpPr>
          <p:nvPr>
            <p:ph type="dt" sz="half" idx="10"/>
          </p:nvPr>
        </p:nvSpPr>
        <p:spPr/>
        <p:txBody>
          <a:bodyPr/>
          <a:lstStyle/>
          <a:p>
            <a:fld id="{359D31BD-E9F5-498E-B1C2-67504D286144}" type="datetime1">
              <a:rPr kumimoji="1" lang="ja-JP" altLang="en-US" smtClean="0"/>
              <a:pPr/>
              <a:t>2020/10/5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457200" y="1219200"/>
            <a:ext cx="4041648"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4632198" y="1216152"/>
            <a:ext cx="4041648"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a:t>マスター タイトルの書式設定</a:t>
            </a:r>
            <a:endParaRPr kumimoji="0" lang="en-US"/>
          </a:p>
        </p:txBody>
      </p:sp>
      <p:sp>
        <p:nvSpPr>
          <p:cNvPr id="3" name="テキスト プレースホル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4" name="テキスト プレースホル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7" name="日付プレースホルダ 6"/>
          <p:cNvSpPr>
            <a:spLocks noGrp="1"/>
          </p:cNvSpPr>
          <p:nvPr>
            <p:ph type="dt" sz="half" idx="10"/>
          </p:nvPr>
        </p:nvSpPr>
        <p:spPr/>
        <p:txBody>
          <a:bodyPr/>
          <a:lstStyle/>
          <a:p>
            <a:fld id="{67E050D1-C7B0-457C-8A57-BF629028ABAB}" type="datetime1">
              <a:rPr kumimoji="1" lang="ja-JP" altLang="en-US" smtClean="0"/>
              <a:pPr/>
              <a:t>2020/10/5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457200" y="2133600"/>
            <a:ext cx="4038600" cy="4038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4648200" y="2133600"/>
            <a:ext cx="4038600" cy="4038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a:t>マスター タイトルの書式設定</a:t>
            </a:r>
            <a:endParaRPr kumimoji="0" lang="en-US"/>
          </a:p>
        </p:txBody>
      </p:sp>
      <p:sp>
        <p:nvSpPr>
          <p:cNvPr id="3" name="日付プレースホルダ 2"/>
          <p:cNvSpPr>
            <a:spLocks noGrp="1"/>
          </p:cNvSpPr>
          <p:nvPr>
            <p:ph type="dt" sz="half" idx="10"/>
          </p:nvPr>
        </p:nvSpPr>
        <p:spPr/>
        <p:txBody>
          <a:bodyPr/>
          <a:lstStyle/>
          <a:p>
            <a:fld id="{828F38CA-70FD-4C86-BF80-67EBC0A427DE}" type="datetime1">
              <a:rPr kumimoji="1" lang="ja-JP" altLang="en-US" smtClean="0"/>
              <a:pPr/>
              <a:t>2020/10/5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C598378-2FCD-4404-B207-6060BEB860A6}" type="datetime1">
              <a:rPr kumimoji="1" lang="ja-JP" altLang="en-US" smtClean="0"/>
              <a:pPr/>
              <a:t>2020/10/5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マスター タイトルの書式設定</a:t>
            </a:r>
            <a:endParaRPr kumimoji="0" lang="en-US"/>
          </a:p>
        </p:txBody>
      </p:sp>
      <p:sp>
        <p:nvSpPr>
          <p:cNvPr id="3" name="テキスト プレースホル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5" name="日付プレースホルダ 4"/>
          <p:cNvSpPr>
            <a:spLocks noGrp="1"/>
          </p:cNvSpPr>
          <p:nvPr>
            <p:ph type="dt" sz="half" idx="10"/>
          </p:nvPr>
        </p:nvSpPr>
        <p:spPr/>
        <p:txBody>
          <a:bodyPr/>
          <a:lstStyle/>
          <a:p>
            <a:fld id="{06116570-B623-4B47-A019-6E913AE263CC}" type="datetime1">
              <a:rPr kumimoji="1" lang="ja-JP" altLang="en-US" smtClean="0"/>
              <a:pPr/>
              <a:t>2020/10/5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304800" y="304800"/>
            <a:ext cx="5715000" cy="5715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a:t>マスター タイトルの書式設定</a:t>
            </a:r>
            <a:endParaRPr kumimoji="0" lang="en-US"/>
          </a:p>
        </p:txBody>
      </p:sp>
      <p:sp>
        <p:nvSpPr>
          <p:cNvPr id="3" name="図プレースホル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マスター テキストの書式設定</a:t>
            </a:r>
          </a:p>
        </p:txBody>
      </p:sp>
      <p:sp>
        <p:nvSpPr>
          <p:cNvPr id="5" name="日付プレースホルダ 4"/>
          <p:cNvSpPr>
            <a:spLocks noGrp="1"/>
          </p:cNvSpPr>
          <p:nvPr>
            <p:ph type="dt" sz="half" idx="10"/>
          </p:nvPr>
        </p:nvSpPr>
        <p:spPr/>
        <p:txBody>
          <a:bodyPr/>
          <a:lstStyle/>
          <a:p>
            <a:fld id="{C2057F80-D4AB-415E-9C90-4FB6CF393C2C}" type="datetime1">
              <a:rPr kumimoji="1" lang="ja-JP" altLang="en-US" smtClean="0"/>
              <a:pPr/>
              <a:t>2020/10/5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23D72F-F65F-402E-B595-97935B5E420C}" type="slidenum">
              <a:rPr kumimoji="1" lang="ja-JP" altLang="en-US" smtClean="0"/>
              <a:pPr/>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a:t>マスタ タイトルの書式設定</a:t>
            </a:r>
            <a:endParaRPr kumimoji="0" lang="en-US"/>
          </a:p>
        </p:txBody>
      </p:sp>
      <p:sp>
        <p:nvSpPr>
          <p:cNvPr id="13" name="テキスト プレースホル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71D4439-9D62-405E-B178-515CB392B6FC}" type="datetime1">
              <a:rPr kumimoji="1" lang="ja-JP" altLang="en-US" smtClean="0"/>
              <a:pPr/>
              <a:t>2020/10/5</a:t>
            </a:fld>
            <a:endParaRPr kumimoji="1" lang="ja-JP" altLang="en-US"/>
          </a:p>
        </p:txBody>
      </p:sp>
      <p:sp>
        <p:nvSpPr>
          <p:cNvPr id="3" name="フッター プレースホル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823D72F-F65F-402E-B595-97935B5E420C}" type="slidenum">
              <a:rPr kumimoji="1" lang="ja-JP" altLang="en-US" smtClean="0"/>
              <a:pPr/>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1</a:t>
            </a:r>
            <a:r>
              <a:rPr lang="ja-JP" altLang="en-US" dirty="0"/>
              <a:t>ＳＳ</a:t>
            </a:r>
            <a:r>
              <a:rPr kumimoji="1" lang="ja-JP" altLang="en-US" dirty="0"/>
              <a:t>情報セキュリティ教育</a:t>
            </a:r>
          </a:p>
        </p:txBody>
      </p:sp>
      <p:sp>
        <p:nvSpPr>
          <p:cNvPr id="3" name="サブタイトル 2"/>
          <p:cNvSpPr>
            <a:spLocks noGrp="1"/>
          </p:cNvSpPr>
          <p:nvPr>
            <p:ph type="subTitle" idx="1"/>
          </p:nvPr>
        </p:nvSpPr>
        <p:spPr/>
        <p:txBody>
          <a:bodyPr/>
          <a:lstStyle/>
          <a:p>
            <a:r>
              <a:rPr kumimoji="1" lang="en-US" altLang="ja-JP" dirty="0"/>
              <a:t>2020/10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日立殿</a:t>
            </a:r>
            <a:br>
              <a:rPr lang="ja-JP" altLang="en-US" dirty="0"/>
            </a:br>
            <a:r>
              <a:rPr lang="ja-JP" altLang="en-US" dirty="0"/>
              <a:t> 機密漏洩防止３原則の厳守 </a:t>
            </a:r>
            <a:endParaRPr kumimoji="1" lang="ja-JP" altLang="en-US" dirty="0"/>
          </a:p>
        </p:txBody>
      </p:sp>
      <p:sp>
        <p:nvSpPr>
          <p:cNvPr id="5" name="スライド番号プレースホルダ 4"/>
          <p:cNvSpPr>
            <a:spLocks noGrp="1"/>
          </p:cNvSpPr>
          <p:nvPr>
            <p:ph type="sldNum" sz="quarter" idx="12"/>
          </p:nvPr>
        </p:nvSpPr>
        <p:spPr/>
        <p:txBody>
          <a:bodyPr>
            <a:normAutofit/>
          </a:bodyPr>
          <a:lstStyle/>
          <a:p>
            <a:fld id="{0823D72F-F65F-402E-B595-97935B5E420C}" type="slidenum">
              <a:rPr kumimoji="1" lang="ja-JP" altLang="en-US" smtClean="0"/>
              <a:pPr/>
              <a:t>2</a:t>
            </a:fld>
            <a:endParaRPr kumimoji="1" lang="ja-JP" altLang="en-US"/>
          </a:p>
        </p:txBody>
      </p:sp>
      <p:sp>
        <p:nvSpPr>
          <p:cNvPr id="3" name="コンテンツ プレースホルダ 2"/>
          <p:cNvSpPr>
            <a:spLocks noGrp="1"/>
          </p:cNvSpPr>
          <p:nvPr>
            <p:ph sz="quarter" idx="1"/>
          </p:nvPr>
        </p:nvSpPr>
        <p:spPr>
          <a:xfrm>
            <a:off x="251520" y="1196752"/>
            <a:ext cx="8640960" cy="4525963"/>
          </a:xfrm>
        </p:spPr>
        <p:txBody>
          <a:bodyPr>
            <a:normAutofit lnSpcReduction="10000"/>
          </a:bodyPr>
          <a:lstStyle/>
          <a:p>
            <a:endParaRPr lang="ja-JP" altLang="en-US" dirty="0"/>
          </a:p>
          <a:p>
            <a:pPr>
              <a:buNone/>
            </a:pPr>
            <a:r>
              <a:rPr lang="ja-JP" altLang="en-US" dirty="0"/>
              <a:t> （１）機密情報については、原則、作業場所から持ち出しません。 </a:t>
            </a:r>
            <a:endParaRPr lang="en-US" altLang="ja-JP" dirty="0"/>
          </a:p>
          <a:p>
            <a:pPr>
              <a:buNone/>
            </a:pPr>
            <a:endParaRPr lang="ja-JP" altLang="en-US" dirty="0"/>
          </a:p>
          <a:p>
            <a:pPr>
              <a:buNone/>
            </a:pPr>
            <a:r>
              <a:rPr lang="ja-JP" altLang="en-US" dirty="0"/>
              <a:t>（２）機密情報を持ち出す場合は、必ず上長の承認を得ます。 </a:t>
            </a:r>
          </a:p>
          <a:p>
            <a:pPr>
              <a:buNone/>
            </a:pPr>
            <a:r>
              <a:rPr lang="ja-JP" altLang="en-US" dirty="0"/>
              <a:t>　・承認にあたっては、顧客との契約内容を確認します。 </a:t>
            </a:r>
          </a:p>
          <a:p>
            <a:pPr>
              <a:buNone/>
            </a:pPr>
            <a:r>
              <a:rPr lang="ja-JP" altLang="en-US" dirty="0"/>
              <a:t>　・契約内容から判断できない場合は顧客に確認をします。 </a:t>
            </a:r>
          </a:p>
          <a:p>
            <a:pPr>
              <a:buNone/>
            </a:pPr>
            <a:endParaRPr lang="en-US" altLang="ja-JP" dirty="0"/>
          </a:p>
          <a:p>
            <a:pPr>
              <a:buNone/>
            </a:pPr>
            <a:r>
              <a:rPr lang="ja-JP" altLang="en-US" dirty="0"/>
              <a:t>（３）機密情報をモバイル</a:t>
            </a:r>
            <a:r>
              <a:rPr lang="en-US" altLang="ja-JP" dirty="0"/>
              <a:t>PC</a:t>
            </a:r>
            <a:r>
              <a:rPr lang="ja-JP" altLang="en-US" dirty="0"/>
              <a:t>等に保存し、持ち出す場合はセキュリティ対策を行います。 </a:t>
            </a:r>
            <a:endParaRPr kumimoji="1" lang="ja-JP" altLang="en-US" dirty="0"/>
          </a:p>
        </p:txBody>
      </p:sp>
      <p:sp>
        <p:nvSpPr>
          <p:cNvPr id="4" name="正方形/長方形 3"/>
          <p:cNvSpPr/>
          <p:nvPr/>
        </p:nvSpPr>
        <p:spPr>
          <a:xfrm>
            <a:off x="323528" y="1340768"/>
            <a:ext cx="8496944" cy="4248472"/>
          </a:xfrm>
          <a:prstGeom prst="rect">
            <a:avLst/>
          </a:prstGeom>
          <a:noFill/>
          <a:ln w="38100" cmpd="sng">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 </a:t>
            </a:r>
            <a:r>
              <a:rPr lang="en-US" altLang="ja-JP" dirty="0"/>
              <a:t>【</a:t>
            </a:r>
            <a:r>
              <a:rPr lang="ja-JP" altLang="en-US" dirty="0"/>
              <a:t>重要周知</a:t>
            </a:r>
            <a:r>
              <a:rPr lang="en-US" altLang="ja-JP" dirty="0"/>
              <a:t>】</a:t>
            </a:r>
            <a:br>
              <a:rPr lang="en-US" altLang="ja-JP" dirty="0"/>
            </a:br>
            <a:r>
              <a:rPr lang="en-US" altLang="ja-JP" dirty="0"/>
              <a:t>2012_9_8</a:t>
            </a:r>
            <a:r>
              <a:rPr lang="ja-JP" altLang="en-US" dirty="0"/>
              <a:t>発生セキュリティ事故について</a:t>
            </a:r>
            <a:endParaRPr kumimoji="1" lang="ja-JP" altLang="en-US" dirty="0"/>
          </a:p>
        </p:txBody>
      </p:sp>
      <p:sp>
        <p:nvSpPr>
          <p:cNvPr id="4" name="スライド番号プレースホルダ 3"/>
          <p:cNvSpPr>
            <a:spLocks noGrp="1"/>
          </p:cNvSpPr>
          <p:nvPr>
            <p:ph type="sldNum" sz="quarter" idx="12"/>
          </p:nvPr>
        </p:nvSpPr>
        <p:spPr/>
        <p:txBody>
          <a:bodyPr>
            <a:normAutofit/>
          </a:bodyPr>
          <a:lstStyle/>
          <a:p>
            <a:fld id="{0823D72F-F65F-402E-B595-97935B5E420C}" type="slidenum">
              <a:rPr kumimoji="1" lang="ja-JP" altLang="en-US" smtClean="0"/>
              <a:pPr/>
              <a:t>3</a:t>
            </a:fld>
            <a:endParaRPr kumimoji="1" lang="ja-JP" altLang="en-US" dirty="0"/>
          </a:p>
        </p:txBody>
      </p:sp>
      <p:sp>
        <p:nvSpPr>
          <p:cNvPr id="3" name="コンテンツ プレースホルダ 2"/>
          <p:cNvSpPr>
            <a:spLocks noGrp="1"/>
          </p:cNvSpPr>
          <p:nvPr>
            <p:ph sz="quarter" idx="1"/>
          </p:nvPr>
        </p:nvSpPr>
        <p:spPr>
          <a:xfrm>
            <a:off x="612648" y="1600200"/>
            <a:ext cx="8351840" cy="4493096"/>
          </a:xfrm>
        </p:spPr>
        <p:txBody>
          <a:bodyPr>
            <a:normAutofit fontScale="47500" lnSpcReduction="20000"/>
          </a:bodyPr>
          <a:lstStyle/>
          <a:p>
            <a:pPr>
              <a:buNone/>
            </a:pPr>
            <a:r>
              <a:rPr lang="ja-JP" altLang="en-US" sz="3600" b="1" dirty="0"/>
              <a:t>周知依頼事項については下記になります。</a:t>
            </a:r>
          </a:p>
          <a:p>
            <a:pPr>
              <a:buNone/>
            </a:pPr>
            <a:r>
              <a:rPr lang="ja-JP" altLang="en-US" sz="3600" b="1" dirty="0"/>
              <a:t>　</a:t>
            </a:r>
            <a:r>
              <a:rPr lang="en-US" altLang="ja-JP" sz="3600" b="1" dirty="0"/>
              <a:t>------------------------------------------------------------</a:t>
            </a:r>
          </a:p>
          <a:p>
            <a:pPr>
              <a:buNone/>
            </a:pPr>
            <a:r>
              <a:rPr lang="ja-JP" altLang="en-US" sz="3600" b="1" dirty="0">
                <a:solidFill>
                  <a:srgbClr val="FF0000"/>
                </a:solidFill>
              </a:rPr>
              <a:t>　・セキュリティ事故が発生した場合</a:t>
            </a:r>
            <a:r>
              <a:rPr lang="en-US" altLang="ja-JP" sz="3600" b="1" dirty="0">
                <a:solidFill>
                  <a:srgbClr val="FF0000"/>
                </a:solidFill>
              </a:rPr>
              <a:t>(</a:t>
            </a:r>
            <a:r>
              <a:rPr lang="ja-JP" altLang="en-US" sz="3600" b="1" dirty="0">
                <a:solidFill>
                  <a:srgbClr val="FF0000"/>
                </a:solidFill>
              </a:rPr>
              <a:t>可能性の段階でも</a:t>
            </a:r>
            <a:r>
              <a:rPr lang="en-US" altLang="ja-JP" sz="3600" b="1" dirty="0">
                <a:solidFill>
                  <a:srgbClr val="FF0000"/>
                </a:solidFill>
              </a:rPr>
              <a:t>)</a:t>
            </a:r>
            <a:r>
              <a:rPr lang="ja-JP" altLang="en-US" sz="3600" b="1" dirty="0">
                <a:solidFill>
                  <a:srgbClr val="FF0000"/>
                </a:solidFill>
              </a:rPr>
              <a:t>は、速やかに</a:t>
            </a:r>
          </a:p>
          <a:p>
            <a:pPr>
              <a:buNone/>
            </a:pPr>
            <a:r>
              <a:rPr lang="ja-JP" altLang="en-US" sz="3600" b="1" dirty="0">
                <a:solidFill>
                  <a:srgbClr val="FF0000"/>
                </a:solidFill>
              </a:rPr>
              <a:t>　　管理者</a:t>
            </a:r>
            <a:r>
              <a:rPr lang="en-US" altLang="ja-JP" sz="3600" b="1" dirty="0">
                <a:solidFill>
                  <a:srgbClr val="FF0000"/>
                </a:solidFill>
              </a:rPr>
              <a:t>(PM,</a:t>
            </a:r>
            <a:r>
              <a:rPr lang="ja-JP" altLang="en-US" sz="3600" b="1" dirty="0">
                <a:solidFill>
                  <a:srgbClr val="FF0000"/>
                </a:solidFill>
              </a:rPr>
              <a:t>上長</a:t>
            </a:r>
            <a:r>
              <a:rPr lang="en-US" altLang="ja-JP" sz="3600" b="1" dirty="0">
                <a:solidFill>
                  <a:srgbClr val="FF0000"/>
                </a:solidFill>
              </a:rPr>
              <a:t>)</a:t>
            </a:r>
            <a:r>
              <a:rPr lang="ja-JP" altLang="en-US" sz="3600" b="1" dirty="0">
                <a:solidFill>
                  <a:srgbClr val="FF0000"/>
                </a:solidFill>
              </a:rPr>
              <a:t>に報告し、交番に届出をする事。</a:t>
            </a:r>
            <a:endParaRPr lang="en-US" altLang="ja-JP" sz="3600" b="1" dirty="0">
              <a:solidFill>
                <a:srgbClr val="FF0000"/>
              </a:solidFill>
            </a:endParaRPr>
          </a:p>
          <a:p>
            <a:pPr>
              <a:buNone/>
            </a:pPr>
            <a:endParaRPr lang="ja-JP" altLang="en-US" sz="3600" b="1" dirty="0">
              <a:solidFill>
                <a:srgbClr val="FF0000"/>
              </a:solidFill>
            </a:endParaRPr>
          </a:p>
          <a:p>
            <a:pPr>
              <a:buNone/>
            </a:pPr>
            <a:r>
              <a:rPr lang="ja-JP" altLang="en-US" sz="3600" b="1" dirty="0">
                <a:solidFill>
                  <a:srgbClr val="FF0000"/>
                </a:solidFill>
              </a:rPr>
              <a:t>　・飲酒時は資料、デバッグ</a:t>
            </a:r>
            <a:r>
              <a:rPr lang="en-US" altLang="ja-JP" sz="3600" b="1" dirty="0">
                <a:solidFill>
                  <a:srgbClr val="FF0000"/>
                </a:solidFill>
              </a:rPr>
              <a:t>PC</a:t>
            </a:r>
            <a:r>
              <a:rPr lang="ja-JP" altLang="en-US" sz="3600" b="1" dirty="0">
                <a:solidFill>
                  <a:srgbClr val="FF0000"/>
                </a:solidFill>
              </a:rPr>
              <a:t>を持たない事はもちろん、顧客入館カード</a:t>
            </a:r>
          </a:p>
          <a:p>
            <a:pPr>
              <a:buNone/>
            </a:pPr>
            <a:r>
              <a:rPr lang="ja-JP" altLang="en-US" sz="3600" b="1" dirty="0">
                <a:solidFill>
                  <a:srgbClr val="FF0000"/>
                </a:solidFill>
              </a:rPr>
              <a:t>　　も事務所に置く等により携帯しないようにする事。</a:t>
            </a:r>
          </a:p>
          <a:p>
            <a:pPr>
              <a:buNone/>
            </a:pPr>
            <a:r>
              <a:rPr lang="ja-JP" altLang="en-US" sz="3600" b="1" dirty="0"/>
              <a:t>　</a:t>
            </a:r>
            <a:r>
              <a:rPr lang="en-US" altLang="ja-JP" sz="3600" b="1" dirty="0"/>
              <a:t>------------------------------------------------------------</a:t>
            </a:r>
          </a:p>
          <a:p>
            <a:pPr>
              <a:buNone/>
            </a:pPr>
            <a:r>
              <a:rPr lang="ja-JP" altLang="en-US" sz="3600" b="1" dirty="0"/>
              <a:t>顧客入館カードの扱いについては、メンバによっては運用が難しいという</a:t>
            </a:r>
          </a:p>
          <a:p>
            <a:pPr>
              <a:buNone/>
            </a:pPr>
            <a:r>
              <a:rPr lang="ja-JP" altLang="en-US" sz="3600" b="1" dirty="0"/>
              <a:t>事も想定されますが、今後セキュリティ事故を防止するという観点で運用</a:t>
            </a:r>
          </a:p>
          <a:p>
            <a:pPr>
              <a:buNone/>
            </a:pPr>
            <a:r>
              <a:rPr lang="ja-JP" altLang="en-US" sz="3600" b="1" dirty="0"/>
              <a:t>を各自工夫する等してご対応頂きたくお願いいたします。</a:t>
            </a:r>
            <a:endParaRPr lang="en-US" altLang="ja-JP" sz="3600" b="1" dirty="0"/>
          </a:p>
          <a:p>
            <a:pPr>
              <a:buNone/>
            </a:pPr>
            <a:endParaRPr lang="en-US" altLang="ja-JP" sz="3600" b="1" dirty="0"/>
          </a:p>
          <a:p>
            <a:pPr>
              <a:buNone/>
            </a:pPr>
            <a:r>
              <a:rPr lang="ja-JP" altLang="en-US" sz="3600" b="1" dirty="0"/>
              <a:t>また、今回の事例について言えば、</a:t>
            </a:r>
            <a:r>
              <a:rPr lang="en-US" altLang="ja-JP" sz="3600" b="1" dirty="0"/>
              <a:t>SPC</a:t>
            </a:r>
            <a:r>
              <a:rPr lang="ja-JP" altLang="en-US" sz="3600" b="1" dirty="0" err="1"/>
              <a:t>を携</a:t>
            </a:r>
            <a:r>
              <a:rPr lang="ja-JP" altLang="en-US" sz="3600" b="1" dirty="0"/>
              <a:t>帯して飲酒する事そのものは</a:t>
            </a:r>
          </a:p>
          <a:p>
            <a:pPr>
              <a:buNone/>
            </a:pPr>
            <a:r>
              <a:rPr lang="ja-JP" altLang="en-US" sz="3600" b="1" dirty="0"/>
              <a:t>ルール違反ではございませんが、</a:t>
            </a:r>
            <a:r>
              <a:rPr lang="en-US" altLang="ja-JP" sz="3600" b="1" dirty="0"/>
              <a:t>SPC</a:t>
            </a:r>
            <a:r>
              <a:rPr lang="ja-JP" altLang="en-US" sz="3600" b="1" dirty="0"/>
              <a:t>携帯時はそれを意識して飲み方の程</a:t>
            </a:r>
          </a:p>
          <a:p>
            <a:pPr>
              <a:buNone/>
            </a:pPr>
            <a:r>
              <a:rPr lang="ja-JP" altLang="en-US" sz="3600" b="1" dirty="0"/>
              <a:t>度にも気をつけて頂きたくお願い致します。</a:t>
            </a:r>
            <a:r>
              <a:rPr lang="en-US" altLang="ja-JP" sz="3600" b="1" dirty="0">
                <a:solidFill>
                  <a:srgbClr val="FF0000"/>
                </a:solidFill>
              </a:rPr>
              <a:t>(※</a:t>
            </a:r>
            <a:r>
              <a:rPr lang="ja-JP" altLang="en-US" sz="3600" b="1" dirty="0">
                <a:solidFill>
                  <a:srgbClr val="FF0000"/>
                </a:solidFill>
              </a:rPr>
              <a:t>現在はルール違反なので注意！</a:t>
            </a:r>
            <a:r>
              <a:rPr lang="en-US" altLang="ja-JP" sz="3600" b="1" dirty="0">
                <a:solidFill>
                  <a:srgbClr val="FF0000"/>
                </a:solidFill>
              </a:rPr>
              <a:t>)</a:t>
            </a:r>
          </a:p>
          <a:p>
            <a:pPr>
              <a:buNone/>
            </a:pPr>
            <a:endParaRPr lang="ja-JP" altLang="en-US" sz="3600" b="1" dirty="0"/>
          </a:p>
          <a:p>
            <a:pPr>
              <a:buNone/>
            </a:pPr>
            <a:endParaRPr lang="en-US" altLang="ja-JP" sz="36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t>
            </a:r>
            <a:r>
              <a:rPr lang="ja-JP" altLang="en-US" dirty="0"/>
              <a:t>重要周知２</a:t>
            </a:r>
            <a:r>
              <a:rPr lang="en-US" altLang="ja-JP" dirty="0"/>
              <a:t>】</a:t>
            </a:r>
            <a:br>
              <a:rPr lang="en-US" altLang="ja-JP" dirty="0"/>
            </a:br>
            <a:r>
              <a:rPr lang="ja-JP" altLang="en-US" dirty="0"/>
              <a:t>メール誤送信について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823D72F-F65F-402E-B595-97935B5E420C}" type="slidenum">
              <a:rPr kumimoji="1" lang="ja-JP" altLang="en-US" smtClean="0"/>
              <a:pPr/>
              <a:t>4</a:t>
            </a:fld>
            <a:endParaRPr kumimoji="1" lang="ja-JP" altLang="en-US"/>
          </a:p>
        </p:txBody>
      </p:sp>
      <p:sp>
        <p:nvSpPr>
          <p:cNvPr id="4" name="コンテンツ プレースホルダー 3"/>
          <p:cNvSpPr>
            <a:spLocks noGrp="1"/>
          </p:cNvSpPr>
          <p:nvPr>
            <p:ph sz="quarter" idx="1"/>
          </p:nvPr>
        </p:nvSpPr>
        <p:spPr>
          <a:xfrm>
            <a:off x="457200" y="1219200"/>
            <a:ext cx="8229600" cy="5090120"/>
          </a:xfrm>
        </p:spPr>
        <p:txBody>
          <a:bodyPr>
            <a:normAutofit fontScale="77500" lnSpcReduction="20000"/>
          </a:bodyPr>
          <a:lstStyle/>
          <a:p>
            <a:r>
              <a:rPr lang="en-US" altLang="ja-JP" sz="2000" dirty="0"/>
              <a:t>2015/10/28</a:t>
            </a:r>
            <a:r>
              <a:rPr lang="ja-JP" altLang="en-US" sz="2000" dirty="0"/>
              <a:t>に</a:t>
            </a:r>
            <a:r>
              <a:rPr lang="en-US" altLang="ja-JP" sz="2000" dirty="0"/>
              <a:t>(OS</a:t>
            </a:r>
            <a:r>
              <a:rPr lang="ja-JP" altLang="en-US" sz="2000" dirty="0"/>
              <a:t>部</a:t>
            </a:r>
            <a:r>
              <a:rPr lang="en-US" altLang="ja-JP" sz="2000" dirty="0"/>
              <a:t>)</a:t>
            </a:r>
            <a:r>
              <a:rPr lang="ja-JP" altLang="en-US" sz="2000" dirty="0"/>
              <a:t>で メール誤送信のヒヤリハット事例発生</a:t>
            </a:r>
          </a:p>
          <a:p>
            <a:pPr marL="0" indent="0">
              <a:buNone/>
            </a:pPr>
            <a:r>
              <a:rPr lang="ja-JP" altLang="en-US" sz="1400" dirty="0"/>
              <a:t>　　　　↓周知されたにも関わらず</a:t>
            </a:r>
            <a:r>
              <a:rPr lang="en-US" altLang="ja-JP" sz="1400" dirty="0"/>
              <a:t>NS</a:t>
            </a:r>
            <a:r>
              <a:rPr lang="ja-JP" altLang="en-US" sz="1400" dirty="0"/>
              <a:t>部で事例発生</a:t>
            </a:r>
          </a:p>
          <a:p>
            <a:r>
              <a:rPr lang="en-US" altLang="ja-JP" sz="2000" dirty="0"/>
              <a:t>2015/10/30</a:t>
            </a:r>
            <a:r>
              <a:rPr lang="ja-JP" altLang="en-US" sz="2000" dirty="0"/>
              <a:t>に</a:t>
            </a:r>
            <a:r>
              <a:rPr lang="en-US" altLang="ja-JP" sz="2000" dirty="0"/>
              <a:t>(NS</a:t>
            </a:r>
            <a:r>
              <a:rPr lang="ja-JP" altLang="en-US" sz="2000" dirty="0"/>
              <a:t>部</a:t>
            </a:r>
            <a:r>
              <a:rPr lang="en-US" altLang="ja-JP" sz="2000" dirty="0"/>
              <a:t>NS</a:t>
            </a:r>
            <a:r>
              <a:rPr lang="ja-JP" altLang="en-US" sz="2000" dirty="0"/>
              <a:t>１課</a:t>
            </a:r>
            <a:r>
              <a:rPr lang="en-US" altLang="ja-JP" sz="2000" dirty="0"/>
              <a:t>)</a:t>
            </a:r>
            <a:r>
              <a:rPr lang="ja-JP" altLang="en-US" sz="2000" dirty="0"/>
              <a:t>で メール誤送信のヒヤリハット事例発生</a:t>
            </a:r>
          </a:p>
          <a:p>
            <a:pPr marL="0" indent="0">
              <a:buNone/>
            </a:pPr>
            <a:r>
              <a:rPr lang="ja-JP" altLang="en-US" sz="1400" dirty="0"/>
              <a:t>　　　　↓再発防止を含め</a:t>
            </a:r>
            <a:r>
              <a:rPr lang="ja-JP" altLang="en-US" sz="1400" b="1" dirty="0">
                <a:solidFill>
                  <a:srgbClr val="FF0000"/>
                </a:solidFill>
              </a:rPr>
              <a:t>再度</a:t>
            </a:r>
            <a:r>
              <a:rPr lang="ja-JP" altLang="en-US" sz="1400" dirty="0"/>
              <a:t>周知されたにも関わらず</a:t>
            </a:r>
            <a:r>
              <a:rPr lang="en-US" altLang="ja-JP" sz="1400" dirty="0"/>
              <a:t>NS</a:t>
            </a:r>
            <a:r>
              <a:rPr lang="ja-JP" altLang="en-US" sz="1400" dirty="0"/>
              <a:t>部で事例発生</a:t>
            </a:r>
          </a:p>
          <a:p>
            <a:r>
              <a:rPr lang="en-US" altLang="ja-JP" sz="2000" dirty="0"/>
              <a:t>2016/03/16</a:t>
            </a:r>
            <a:r>
              <a:rPr lang="ja-JP" altLang="en-US" sz="2000" dirty="0"/>
              <a:t>に</a:t>
            </a:r>
            <a:r>
              <a:rPr lang="en-US" altLang="ja-JP" sz="2000" dirty="0"/>
              <a:t>(NS</a:t>
            </a:r>
            <a:r>
              <a:rPr lang="ja-JP" altLang="en-US" sz="2000" dirty="0"/>
              <a:t>部</a:t>
            </a:r>
            <a:r>
              <a:rPr lang="en-US" altLang="ja-JP" sz="2000" dirty="0"/>
              <a:t>PT</a:t>
            </a:r>
            <a:r>
              <a:rPr lang="ja-JP" altLang="en-US" sz="2000" dirty="0"/>
              <a:t>課</a:t>
            </a:r>
            <a:r>
              <a:rPr lang="en-US" altLang="ja-JP" sz="2000" dirty="0"/>
              <a:t>)</a:t>
            </a:r>
            <a:r>
              <a:rPr lang="ja-JP" altLang="en-US" sz="2000" dirty="0"/>
              <a:t>で メール誤送信のヒヤリハット事例発生</a:t>
            </a:r>
            <a:endParaRPr lang="en-US" altLang="ja-JP" sz="2000" b="1" dirty="0">
              <a:solidFill>
                <a:srgbClr val="FF0000"/>
              </a:solidFill>
            </a:endParaRPr>
          </a:p>
          <a:p>
            <a:pPr marL="0" indent="0">
              <a:buNone/>
            </a:pPr>
            <a:endParaRPr lang="en-US" altLang="ja-JP" sz="2000" b="1" dirty="0">
              <a:solidFill>
                <a:srgbClr val="FF0000"/>
              </a:solidFill>
            </a:endParaRPr>
          </a:p>
          <a:p>
            <a:pPr marL="0" indent="0">
              <a:buNone/>
            </a:pPr>
            <a:r>
              <a:rPr lang="en-US" altLang="ja-JP" sz="2000" b="1" dirty="0">
                <a:solidFill>
                  <a:srgbClr val="FF0000"/>
                </a:solidFill>
              </a:rPr>
              <a:t>【</a:t>
            </a:r>
            <a:r>
              <a:rPr lang="ja-JP" altLang="en-US" sz="2000" b="1" dirty="0">
                <a:solidFill>
                  <a:srgbClr val="FF0000"/>
                </a:solidFill>
              </a:rPr>
              <a:t>再発防止</a:t>
            </a:r>
            <a:r>
              <a:rPr lang="en-US" altLang="ja-JP" sz="2000" b="1" dirty="0">
                <a:solidFill>
                  <a:srgbClr val="FF0000"/>
                </a:solidFill>
              </a:rPr>
              <a:t>】</a:t>
            </a:r>
            <a:endParaRPr lang="ja-JP" altLang="en-US" sz="2000" b="1" dirty="0">
              <a:solidFill>
                <a:srgbClr val="FF0000"/>
              </a:solidFill>
            </a:endParaRPr>
          </a:p>
          <a:p>
            <a:pPr marL="457200" indent="-457200">
              <a:buFont typeface="+mj-lt"/>
              <a:buAutoNum type="arabicPeriod"/>
            </a:pPr>
            <a:r>
              <a:rPr lang="ja-JP" altLang="en-US" sz="2000" b="1" dirty="0">
                <a:solidFill>
                  <a:srgbClr val="FF0000"/>
                </a:solidFill>
              </a:rPr>
              <a:t>割り込み作業の禁止</a:t>
            </a:r>
            <a:endParaRPr lang="en-US" altLang="ja-JP" sz="2000" b="1" dirty="0">
              <a:solidFill>
                <a:srgbClr val="FF0000"/>
              </a:solidFill>
            </a:endParaRPr>
          </a:p>
          <a:p>
            <a:pPr lvl="1"/>
            <a:r>
              <a:rPr lang="ja-JP" altLang="en-US" sz="2100" dirty="0">
                <a:solidFill>
                  <a:schemeClr val="tx1"/>
                </a:solidFill>
              </a:rPr>
              <a:t>メール送信等セキュリティ事故に結びつくような作業については、一連の操作・処理を同一の時間帯に実施完了できるように時間を確保したうえで対応するように行動します。作業割り込み等、並行作業がどうしても避けられない場合は、一旦メール内容</a:t>
            </a:r>
            <a:r>
              <a:rPr lang="en-US" altLang="ja-JP" sz="2100" dirty="0">
                <a:solidFill>
                  <a:schemeClr val="tx1"/>
                </a:solidFill>
              </a:rPr>
              <a:t>(</a:t>
            </a:r>
            <a:r>
              <a:rPr lang="ja-JP" altLang="en-US" sz="2100" dirty="0">
                <a:solidFill>
                  <a:schemeClr val="tx1"/>
                </a:solidFill>
              </a:rPr>
              <a:t>件名・宛先・内容等</a:t>
            </a:r>
            <a:r>
              <a:rPr lang="en-US" altLang="ja-JP" sz="2100" dirty="0">
                <a:solidFill>
                  <a:schemeClr val="tx1"/>
                </a:solidFill>
              </a:rPr>
              <a:t>)</a:t>
            </a:r>
            <a:r>
              <a:rPr lang="ja-JP" altLang="en-US" sz="2100" dirty="0">
                <a:solidFill>
                  <a:schemeClr val="tx1"/>
                </a:solidFill>
              </a:rPr>
              <a:t>を再度確認した上でメール操作を再開する。</a:t>
            </a:r>
            <a:endParaRPr lang="ja-JP" altLang="en-US" sz="2100" b="1" dirty="0">
              <a:solidFill>
                <a:schemeClr val="tx1"/>
              </a:solidFill>
            </a:endParaRPr>
          </a:p>
          <a:p>
            <a:pPr marL="457200" indent="-457200">
              <a:buFont typeface="+mj-lt"/>
              <a:buAutoNum type="arabicPeriod"/>
            </a:pPr>
            <a:r>
              <a:rPr lang="ja-JP" altLang="en-US" sz="2000" b="1" dirty="0">
                <a:solidFill>
                  <a:srgbClr val="FF0000"/>
                </a:solidFill>
              </a:rPr>
              <a:t>ポップアップによる宛先確認の徹底</a:t>
            </a:r>
            <a:endParaRPr lang="en-US" altLang="ja-JP" sz="2000" b="1" dirty="0">
              <a:solidFill>
                <a:srgbClr val="FF0000"/>
              </a:solidFill>
            </a:endParaRPr>
          </a:p>
          <a:p>
            <a:pPr lvl="1"/>
            <a:r>
              <a:rPr lang="ja-JP" altLang="en-US" sz="2100" dirty="0">
                <a:solidFill>
                  <a:schemeClr val="tx1"/>
                </a:solidFill>
              </a:rPr>
              <a:t>メールにて扱う情報・宛先がどのようなものであっても、必ずダイアログによる宛先の正当性を十分に確認したのちに送信する。</a:t>
            </a:r>
            <a:endParaRPr lang="en-US" altLang="ja-JP" sz="2100" b="1" dirty="0">
              <a:solidFill>
                <a:schemeClr val="tx1"/>
              </a:solidFill>
            </a:endParaRPr>
          </a:p>
          <a:p>
            <a:pPr lvl="1"/>
            <a:r>
              <a:rPr lang="en-US" altLang="ja-JP" sz="2100" dirty="0">
                <a:solidFill>
                  <a:schemeClr val="tx1"/>
                </a:solidFill>
              </a:rPr>
              <a:t>※Outlook</a:t>
            </a:r>
            <a:r>
              <a:rPr lang="ja-JP" altLang="en-US" sz="2100" dirty="0">
                <a:solidFill>
                  <a:schemeClr val="tx1"/>
                </a:solidFill>
              </a:rPr>
              <a:t>によるアカウント情報確認の禁止</a:t>
            </a:r>
            <a:endParaRPr lang="en-US" altLang="ja-JP" sz="2000" b="1" dirty="0">
              <a:solidFill>
                <a:schemeClr val="tx1"/>
              </a:solidFill>
            </a:endParaRPr>
          </a:p>
          <a:p>
            <a:pPr marL="0" indent="0">
              <a:buNone/>
            </a:pPr>
            <a:r>
              <a:rPr lang="en-US" altLang="ja-JP" sz="2000" b="1" dirty="0"/>
              <a:t>【</a:t>
            </a:r>
            <a:r>
              <a:rPr lang="ja-JP" altLang="en-US" sz="2000" b="1" dirty="0"/>
              <a:t>考察</a:t>
            </a:r>
            <a:r>
              <a:rPr lang="en-US" altLang="ja-JP" sz="2000" b="1" dirty="0"/>
              <a:t>】</a:t>
            </a:r>
          </a:p>
          <a:p>
            <a:r>
              <a:rPr lang="ja-JP" altLang="en-US" sz="2000" dirty="0"/>
              <a:t>近年はメール誤送信のヒヤリハットの事象が目立つ</a:t>
            </a:r>
          </a:p>
          <a:p>
            <a:r>
              <a:rPr lang="en-US" altLang="ja-JP" sz="2000" dirty="0"/>
              <a:t>NS</a:t>
            </a:r>
            <a:r>
              <a:rPr lang="ja-JP" altLang="en-US" sz="2000" dirty="0"/>
              <a:t>部の</a:t>
            </a:r>
            <a:r>
              <a:rPr lang="en-US" altLang="ja-JP" sz="2000" dirty="0"/>
              <a:t>2</a:t>
            </a:r>
            <a:r>
              <a:rPr lang="ja-JP" altLang="en-US" sz="2000" dirty="0"/>
              <a:t>件とも長期間同プロジェクトに従事している、シニアの人員が発生させた事例であり、長期作業への慣れと、過信からの気の緩みが大きな要因</a:t>
            </a:r>
            <a:endParaRPr kumimoji="1" lang="ja-JP" altLang="en-US" sz="2000" dirty="0"/>
          </a:p>
        </p:txBody>
      </p:sp>
    </p:spTree>
    <p:extLst>
      <p:ext uri="{BB962C8B-B14F-4D97-AF65-F5344CB8AC3E}">
        <p14:creationId xmlns:p14="http://schemas.microsoft.com/office/powerpoint/2010/main" val="120572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t>
            </a:r>
            <a:r>
              <a:rPr lang="ja-JP" altLang="en-US" dirty="0"/>
              <a:t>重要周知３</a:t>
            </a:r>
            <a:r>
              <a:rPr lang="en-US" altLang="ja-JP" dirty="0"/>
              <a:t>】</a:t>
            </a:r>
            <a:br>
              <a:rPr lang="en-US" altLang="ja-JP" dirty="0"/>
            </a:br>
            <a:r>
              <a:rPr lang="ja-JP" altLang="en-US" dirty="0"/>
              <a:t>メール誤送信について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823D72F-F65F-402E-B595-97935B5E420C}" type="slidenum">
              <a:rPr kumimoji="1" lang="ja-JP" altLang="en-US" smtClean="0"/>
              <a:pPr/>
              <a:t>5</a:t>
            </a:fld>
            <a:endParaRPr kumimoji="1" lang="ja-JP" altLang="en-US"/>
          </a:p>
        </p:txBody>
      </p:sp>
      <p:sp>
        <p:nvSpPr>
          <p:cNvPr id="4" name="コンテンツ プレースホルダー 3"/>
          <p:cNvSpPr>
            <a:spLocks noGrp="1"/>
          </p:cNvSpPr>
          <p:nvPr>
            <p:ph sz="quarter" idx="1"/>
          </p:nvPr>
        </p:nvSpPr>
        <p:spPr>
          <a:xfrm>
            <a:off x="467544" y="1124744"/>
            <a:ext cx="8229600" cy="5544616"/>
          </a:xfrm>
        </p:spPr>
        <p:txBody>
          <a:bodyPr>
            <a:normAutofit lnSpcReduction="10000"/>
          </a:bodyPr>
          <a:lstStyle/>
          <a:p>
            <a:r>
              <a:rPr lang="en-US" altLang="ja-JP" sz="1600" dirty="0"/>
              <a:t>2016/09/21</a:t>
            </a:r>
            <a:r>
              <a:rPr lang="ja-JP" altLang="en-US" sz="1600" dirty="0"/>
              <a:t>に</a:t>
            </a:r>
            <a:r>
              <a:rPr lang="en-US" altLang="ja-JP" sz="1600" dirty="0"/>
              <a:t>(SSD SS4 </a:t>
            </a:r>
            <a:r>
              <a:rPr lang="ja-JP" altLang="en-US" sz="1600" dirty="0"/>
              <a:t>課</a:t>
            </a:r>
            <a:r>
              <a:rPr lang="en-US" altLang="ja-JP" sz="1600" dirty="0"/>
              <a:t>)</a:t>
            </a:r>
            <a:r>
              <a:rPr lang="ja-JP" altLang="en-US" sz="1600" dirty="0"/>
              <a:t>で メール誤送信のヒヤリハット事例発生</a:t>
            </a:r>
            <a:endParaRPr lang="en-US" altLang="ja-JP" sz="1600" dirty="0"/>
          </a:p>
          <a:p>
            <a:pPr marL="0" indent="0">
              <a:buNone/>
            </a:pPr>
            <a:endParaRPr lang="en-US" altLang="ja-JP" sz="2000" b="1" dirty="0">
              <a:solidFill>
                <a:srgbClr val="FF0000"/>
              </a:solidFill>
            </a:endParaRPr>
          </a:p>
          <a:p>
            <a:pPr marL="0" indent="0">
              <a:buNone/>
            </a:pPr>
            <a:r>
              <a:rPr lang="en-US" altLang="ja-JP" sz="1600" b="1" dirty="0">
                <a:solidFill>
                  <a:srgbClr val="FF0000"/>
                </a:solidFill>
              </a:rPr>
              <a:t>【</a:t>
            </a:r>
            <a:r>
              <a:rPr lang="ja-JP" altLang="en-US" sz="1600" b="1" dirty="0">
                <a:solidFill>
                  <a:srgbClr val="FF0000"/>
                </a:solidFill>
              </a:rPr>
              <a:t>再発防止</a:t>
            </a:r>
            <a:r>
              <a:rPr lang="en-US" altLang="ja-JP" sz="1600" b="1" dirty="0">
                <a:solidFill>
                  <a:srgbClr val="FF0000"/>
                </a:solidFill>
              </a:rPr>
              <a:t>】</a:t>
            </a:r>
            <a:endParaRPr lang="ja-JP" altLang="en-US" sz="1600" b="1" dirty="0">
              <a:solidFill>
                <a:srgbClr val="FF0000"/>
              </a:solidFill>
            </a:endParaRPr>
          </a:p>
          <a:p>
            <a:pPr marL="342900" indent="-342900">
              <a:buFont typeface="+mj-lt"/>
              <a:buAutoNum type="arabicPeriod"/>
            </a:pPr>
            <a:r>
              <a:rPr lang="ja-JP" altLang="ja-JP" sz="1600" b="1" dirty="0">
                <a:solidFill>
                  <a:srgbClr val="FF0000"/>
                </a:solidFill>
              </a:rPr>
              <a:t>メーリングリスト送信時の注意事項の再周知と部内教育実施</a:t>
            </a:r>
            <a:endParaRPr lang="en-US" altLang="ja-JP" sz="1600" b="1" dirty="0">
              <a:solidFill>
                <a:srgbClr val="FF0000"/>
              </a:solidFill>
            </a:endParaRPr>
          </a:p>
          <a:p>
            <a:pPr lvl="1"/>
            <a:r>
              <a:rPr lang="ja-JP" altLang="ja-JP" sz="1600" dirty="0">
                <a:solidFill>
                  <a:schemeClr val="tx1"/>
                </a:solidFill>
              </a:rPr>
              <a:t>「</a:t>
            </a:r>
            <a:r>
              <a:rPr lang="en-US" altLang="ja-JP" sz="1600" dirty="0">
                <a:solidFill>
                  <a:schemeClr val="tx1"/>
                </a:solidFill>
              </a:rPr>
              <a:t>owner-</a:t>
            </a:r>
            <a:r>
              <a:rPr lang="ja-JP" altLang="ja-JP" sz="1600" dirty="0">
                <a:solidFill>
                  <a:schemeClr val="tx1"/>
                </a:solidFill>
              </a:rPr>
              <a:t>」が先頭についたメーリングリストへの送信時注意事項の再周知とメーリングリストに関する部内教育を再度実施する。</a:t>
            </a:r>
          </a:p>
          <a:p>
            <a:pPr marL="342900" indent="-342900">
              <a:buFont typeface="+mj-lt"/>
              <a:buAutoNum type="arabicPeriod"/>
            </a:pPr>
            <a:r>
              <a:rPr lang="ja-JP" altLang="ja-JP" sz="1600" b="1" dirty="0">
                <a:solidFill>
                  <a:srgbClr val="FF0000"/>
                </a:solidFill>
              </a:rPr>
              <a:t>セキュリティ事故に対する意識向上</a:t>
            </a:r>
            <a:endParaRPr lang="en-US" altLang="ja-JP" sz="1600" b="1" dirty="0">
              <a:solidFill>
                <a:srgbClr val="FF0000"/>
              </a:solidFill>
            </a:endParaRPr>
          </a:p>
          <a:p>
            <a:pPr lvl="1"/>
            <a:r>
              <a:rPr lang="ja-JP" altLang="ja-JP" sz="1600" dirty="0">
                <a:solidFill>
                  <a:schemeClr val="tx1"/>
                </a:solidFill>
              </a:rPr>
              <a:t>セキュリティに関わるインシデントは必ず課内責任者に報告を行う。セキュリティ事故かどうか不明な場合も、必ず課内責任者に相談し判断を仰ぐ。</a:t>
            </a:r>
            <a:endParaRPr lang="en-US" altLang="ja-JP" sz="1600" dirty="0">
              <a:solidFill>
                <a:schemeClr val="tx1"/>
              </a:solidFill>
            </a:endParaRPr>
          </a:p>
          <a:p>
            <a:pPr marL="342900" indent="-342900">
              <a:buFont typeface="+mj-lt"/>
              <a:buAutoNum type="arabicPeriod" startAt="3"/>
            </a:pPr>
            <a:r>
              <a:rPr lang="ja-JP" altLang="ja-JP" sz="1600" b="1" dirty="0">
                <a:solidFill>
                  <a:srgbClr val="FF0000"/>
                </a:solidFill>
              </a:rPr>
              <a:t>登録アドレスチェック</a:t>
            </a:r>
            <a:endParaRPr lang="en-US" altLang="ja-JP" sz="1600" b="1" dirty="0">
              <a:solidFill>
                <a:srgbClr val="FF0000"/>
              </a:solidFill>
            </a:endParaRPr>
          </a:p>
          <a:p>
            <a:pPr lvl="1"/>
            <a:r>
              <a:rPr lang="ja-JP" altLang="ja-JP" sz="1600" dirty="0">
                <a:solidFill>
                  <a:schemeClr val="tx1"/>
                </a:solidFill>
              </a:rPr>
              <a:t>アドレス帳に登録されているメールアドレスに</a:t>
            </a:r>
            <a:r>
              <a:rPr lang="en-US" altLang="ja-JP" sz="1600" dirty="0">
                <a:solidFill>
                  <a:schemeClr val="tx1"/>
                </a:solidFill>
              </a:rPr>
              <a:t> owner </a:t>
            </a:r>
            <a:r>
              <a:rPr lang="ja-JP" altLang="ja-JP" sz="1600" dirty="0">
                <a:solidFill>
                  <a:schemeClr val="tx1"/>
                </a:solidFill>
              </a:rPr>
              <a:t>付のものが登録されていないか、部内全メンバーに対して実施する。利用する可能性のある</a:t>
            </a:r>
            <a:r>
              <a:rPr lang="en-US" altLang="ja-JP" sz="1600" dirty="0">
                <a:solidFill>
                  <a:schemeClr val="tx1"/>
                </a:solidFill>
              </a:rPr>
              <a:t> CIJ ML </a:t>
            </a:r>
            <a:r>
              <a:rPr lang="ja-JP" altLang="ja-JP" sz="1600" dirty="0">
                <a:solidFill>
                  <a:schemeClr val="tx1"/>
                </a:solidFill>
              </a:rPr>
              <a:t>は事前に登録しチェックを実施する。</a:t>
            </a:r>
            <a:endParaRPr lang="en-US" altLang="ja-JP" sz="1600" dirty="0">
              <a:solidFill>
                <a:schemeClr val="tx1"/>
              </a:solidFill>
            </a:endParaRPr>
          </a:p>
          <a:p>
            <a:pPr marL="342900" indent="-342900">
              <a:buFont typeface="+mj-lt"/>
              <a:buAutoNum type="arabicPeriod" startAt="3"/>
            </a:pPr>
            <a:r>
              <a:rPr lang="ja-JP" altLang="ja-JP" sz="1600" b="1" dirty="0">
                <a:solidFill>
                  <a:srgbClr val="FF0000"/>
                </a:solidFill>
              </a:rPr>
              <a:t>実績ある連絡先の配布</a:t>
            </a:r>
            <a:endParaRPr lang="en-US" altLang="ja-JP" sz="1600" dirty="0"/>
          </a:p>
          <a:p>
            <a:pPr lvl="1"/>
            <a:r>
              <a:rPr lang="ja-JP" altLang="en-US" sz="1600" dirty="0">
                <a:solidFill>
                  <a:schemeClr val="tx1"/>
                </a:solidFill>
              </a:rPr>
              <a:t>すでに実績のある</a:t>
            </a:r>
            <a:r>
              <a:rPr lang="ja-JP" altLang="ja-JP" sz="1600" dirty="0">
                <a:solidFill>
                  <a:schemeClr val="tx1"/>
                </a:solidFill>
              </a:rPr>
              <a:t>送信先をアドレス帳に登録する場合は、送信実績があるメンバーから連絡先の情報を入手し登録を行う。</a:t>
            </a:r>
            <a:endParaRPr lang="en-US" altLang="ja-JP" sz="1600" dirty="0">
              <a:solidFill>
                <a:schemeClr val="tx1"/>
              </a:solidFill>
            </a:endParaRPr>
          </a:p>
          <a:p>
            <a:pPr marL="342900" indent="-342900">
              <a:buFont typeface="+mj-lt"/>
              <a:buAutoNum type="arabicPeriod" startAt="3"/>
            </a:pPr>
            <a:r>
              <a:rPr lang="ja-JP" altLang="ja-JP" sz="1600" b="1" dirty="0">
                <a:solidFill>
                  <a:srgbClr val="FF0000"/>
                </a:solidFill>
              </a:rPr>
              <a:t>初回送信時のチェック</a:t>
            </a:r>
            <a:r>
              <a:rPr lang="en-US" altLang="ja-JP" sz="1600" b="1" dirty="0">
                <a:solidFill>
                  <a:srgbClr val="FF0000"/>
                </a:solidFill>
              </a:rPr>
              <a:t>(</a:t>
            </a:r>
            <a:r>
              <a:rPr lang="ja-JP" altLang="ja-JP" sz="1600" b="1" dirty="0">
                <a:solidFill>
                  <a:srgbClr val="FF0000"/>
                </a:solidFill>
              </a:rPr>
              <a:t>新人</a:t>
            </a:r>
            <a:r>
              <a:rPr lang="en-US" altLang="ja-JP" sz="1600" b="1" dirty="0">
                <a:solidFill>
                  <a:srgbClr val="FF0000"/>
                </a:solidFill>
              </a:rPr>
              <a:t>&amp;</a:t>
            </a:r>
            <a:r>
              <a:rPr lang="ja-JP" altLang="ja-JP" sz="1600" b="1" dirty="0">
                <a:solidFill>
                  <a:srgbClr val="FF0000"/>
                </a:solidFill>
              </a:rPr>
              <a:t>新規メンバー</a:t>
            </a:r>
            <a:r>
              <a:rPr lang="en-US" altLang="ja-JP" sz="1600" b="1" dirty="0">
                <a:solidFill>
                  <a:srgbClr val="FF0000"/>
                </a:solidFill>
              </a:rPr>
              <a:t>)</a:t>
            </a:r>
            <a:r>
              <a:rPr lang="ja-JP" altLang="ja-JP" sz="1600" dirty="0"/>
              <a:t> 　</a:t>
            </a:r>
            <a:endParaRPr lang="en-US" altLang="ja-JP" sz="1600" dirty="0"/>
          </a:p>
          <a:p>
            <a:pPr lvl="1"/>
            <a:r>
              <a:rPr lang="ja-JP" altLang="ja-JP" sz="1600" dirty="0">
                <a:solidFill>
                  <a:schemeClr val="tx1"/>
                </a:solidFill>
              </a:rPr>
              <a:t>アドレス帳に登録したメールアドレスへの初回送信時は送信先を、先輩等他メンバーに宛先を確認して頂き登録されているアドレスが意図したものであるかの確認を行う。</a:t>
            </a:r>
          </a:p>
          <a:p>
            <a:pPr marL="342900" indent="-342900">
              <a:buFont typeface="+mj-lt"/>
              <a:buAutoNum type="arabicPeriod" startAt="5"/>
            </a:pPr>
            <a:endParaRPr lang="ja-JP" altLang="ja-JP" sz="1600" b="1" dirty="0">
              <a:solidFill>
                <a:srgbClr val="FF0000"/>
              </a:solidFill>
            </a:endParaRPr>
          </a:p>
        </p:txBody>
      </p:sp>
    </p:spTree>
    <p:extLst>
      <p:ext uri="{BB962C8B-B14F-4D97-AF65-F5344CB8AC3E}">
        <p14:creationId xmlns:p14="http://schemas.microsoft.com/office/powerpoint/2010/main" val="377753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t>
            </a:r>
            <a:r>
              <a:rPr lang="ja-JP" altLang="en-US" dirty="0"/>
              <a:t>重要周知４</a:t>
            </a:r>
            <a:r>
              <a:rPr lang="en-US" altLang="ja-JP" dirty="0"/>
              <a:t>】</a:t>
            </a:r>
            <a:br>
              <a:rPr lang="en-US" altLang="ja-JP" dirty="0"/>
            </a:br>
            <a:r>
              <a:rPr lang="ja-JP" altLang="en-US" dirty="0"/>
              <a:t>エスカレーション判断誤りについて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823D72F-F65F-402E-B595-97935B5E420C}" type="slidenum">
              <a:rPr kumimoji="1" lang="ja-JP" altLang="en-US" smtClean="0"/>
              <a:pPr/>
              <a:t>6</a:t>
            </a:fld>
            <a:endParaRPr kumimoji="1" lang="ja-JP" altLang="en-US"/>
          </a:p>
        </p:txBody>
      </p:sp>
      <p:sp>
        <p:nvSpPr>
          <p:cNvPr id="4" name="コンテンツ プレースホルダー 3"/>
          <p:cNvSpPr>
            <a:spLocks noGrp="1"/>
          </p:cNvSpPr>
          <p:nvPr>
            <p:ph sz="quarter" idx="1"/>
          </p:nvPr>
        </p:nvSpPr>
        <p:spPr/>
        <p:txBody>
          <a:bodyPr>
            <a:normAutofit/>
          </a:bodyPr>
          <a:lstStyle/>
          <a:p>
            <a:r>
              <a:rPr lang="en-US" altLang="ja-JP" sz="1600" dirty="0"/>
              <a:t>2016/09/21</a:t>
            </a:r>
            <a:r>
              <a:rPr lang="ja-JP" altLang="en-US" sz="1600" dirty="0"/>
              <a:t>に</a:t>
            </a:r>
            <a:r>
              <a:rPr lang="en-US" altLang="ja-JP" sz="1600" dirty="0"/>
              <a:t>(SSD SS4 </a:t>
            </a:r>
            <a:r>
              <a:rPr lang="ja-JP" altLang="en-US" sz="1600" dirty="0"/>
              <a:t>課</a:t>
            </a:r>
            <a:r>
              <a:rPr lang="en-US" altLang="ja-JP" sz="1600" dirty="0"/>
              <a:t>)</a:t>
            </a:r>
            <a:r>
              <a:rPr lang="ja-JP" altLang="en-US" sz="1600" dirty="0"/>
              <a:t>で エスカレーション判断誤り事例発生</a:t>
            </a:r>
            <a:endParaRPr lang="en-US" altLang="ja-JP" sz="1600" dirty="0"/>
          </a:p>
          <a:p>
            <a:endParaRPr lang="en-US" altLang="ja-JP" sz="1600" b="1" dirty="0">
              <a:solidFill>
                <a:srgbClr val="FF0000"/>
              </a:solidFill>
            </a:endParaRPr>
          </a:p>
          <a:p>
            <a:pPr marL="0" indent="0">
              <a:buNone/>
            </a:pPr>
            <a:r>
              <a:rPr lang="en-US" altLang="ja-JP" sz="1600" b="1" dirty="0">
                <a:solidFill>
                  <a:srgbClr val="FF0000"/>
                </a:solidFill>
              </a:rPr>
              <a:t>【</a:t>
            </a:r>
            <a:r>
              <a:rPr lang="ja-JP" altLang="en-US" sz="1600" b="1" dirty="0">
                <a:solidFill>
                  <a:srgbClr val="FF0000"/>
                </a:solidFill>
              </a:rPr>
              <a:t>再発防止</a:t>
            </a:r>
            <a:r>
              <a:rPr lang="en-US" altLang="ja-JP" sz="1600" b="1" dirty="0">
                <a:solidFill>
                  <a:srgbClr val="FF0000"/>
                </a:solidFill>
              </a:rPr>
              <a:t>】</a:t>
            </a:r>
            <a:endParaRPr lang="ja-JP" altLang="en-US" sz="1600" b="1" dirty="0">
              <a:solidFill>
                <a:srgbClr val="FF0000"/>
              </a:solidFill>
            </a:endParaRPr>
          </a:p>
          <a:p>
            <a:pPr marL="457200" indent="-457200">
              <a:buFont typeface="+mj-lt"/>
              <a:buAutoNum type="arabicPeriod"/>
            </a:pPr>
            <a:r>
              <a:rPr lang="ja-JP" altLang="ja-JP" sz="1600" b="1" dirty="0">
                <a:solidFill>
                  <a:srgbClr val="FF0000"/>
                </a:solidFill>
              </a:rPr>
              <a:t>エスカレーションに対する意識向上</a:t>
            </a:r>
            <a:endParaRPr lang="en-US" altLang="ja-JP" sz="1600" b="1" dirty="0">
              <a:solidFill>
                <a:srgbClr val="FF0000"/>
              </a:solidFill>
            </a:endParaRPr>
          </a:p>
          <a:p>
            <a:pPr lvl="1"/>
            <a:r>
              <a:rPr lang="ja-JP" altLang="en-US" sz="1600" dirty="0">
                <a:solidFill>
                  <a:schemeClr val="tx1"/>
                </a:solidFill>
              </a:rPr>
              <a:t>社内</a:t>
            </a:r>
            <a:r>
              <a:rPr lang="ja-JP" altLang="ja-JP" sz="1600" dirty="0"/>
              <a:t>・</a:t>
            </a:r>
            <a:r>
              <a:rPr lang="ja-JP" altLang="ja-JP" sz="1600" dirty="0">
                <a:solidFill>
                  <a:schemeClr val="tx1"/>
                </a:solidFill>
              </a:rPr>
              <a:t>社外宛て、メールの内容に関わらず、誤送信かどうか不明な場合であっても、勝手な判断をせず必ず部内もしくは課内責任者にエスカレーションし、判断を仰ぐように徹底します。また、部内のセキュリティ教育ではエスカレーションに関する項目を追加し、部内メンバーの意識向上を図</a:t>
            </a:r>
            <a:r>
              <a:rPr lang="ja-JP" altLang="en-US" sz="1600" dirty="0">
                <a:solidFill>
                  <a:schemeClr val="tx1"/>
                </a:solidFill>
              </a:rPr>
              <a:t>る。</a:t>
            </a:r>
            <a:endParaRPr lang="en-US" altLang="ja-JP" sz="1600" dirty="0">
              <a:solidFill>
                <a:schemeClr val="tx1"/>
              </a:solidFill>
            </a:endParaRPr>
          </a:p>
          <a:p>
            <a:pPr marL="457200" indent="-457200">
              <a:buFont typeface="+mj-lt"/>
              <a:buAutoNum type="arabicPeriod"/>
            </a:pPr>
            <a:r>
              <a:rPr lang="ja-JP" altLang="ja-JP" sz="1900" b="1" dirty="0">
                <a:solidFill>
                  <a:srgbClr val="FF0000"/>
                </a:solidFill>
              </a:rPr>
              <a:t>周知事項に関する認知・理解チェック</a:t>
            </a:r>
            <a:endParaRPr lang="en-US" altLang="ja-JP" sz="1900" b="1" dirty="0">
              <a:solidFill>
                <a:srgbClr val="FF0000"/>
              </a:solidFill>
            </a:endParaRPr>
          </a:p>
          <a:p>
            <a:pPr lvl="1"/>
            <a:r>
              <a:rPr lang="ja-JP" altLang="en-US" sz="1600" dirty="0">
                <a:solidFill>
                  <a:schemeClr val="tx1"/>
                </a:solidFill>
              </a:rPr>
              <a:t>セキュリティに関する周知</a:t>
            </a:r>
            <a:r>
              <a:rPr lang="ja-JP" altLang="ja-JP" sz="1600" dirty="0">
                <a:solidFill>
                  <a:schemeClr val="tx1"/>
                </a:solidFill>
              </a:rPr>
              <a:t>事項が展開された際には未認知者や理解不足を防ぐために、周知内容を理解したことを上長に連絡する</a:t>
            </a:r>
            <a:r>
              <a:rPr lang="ja-JP" altLang="en-US" sz="1600" dirty="0">
                <a:solidFill>
                  <a:schemeClr val="tx1"/>
                </a:solidFill>
              </a:rPr>
              <a:t>。</a:t>
            </a:r>
          </a:p>
        </p:txBody>
      </p:sp>
    </p:spTree>
    <p:extLst>
      <p:ext uri="{BB962C8B-B14F-4D97-AF65-F5344CB8AC3E}">
        <p14:creationId xmlns:p14="http://schemas.microsoft.com/office/powerpoint/2010/main" val="412200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t>
            </a:r>
            <a:r>
              <a:rPr lang="ja-JP" altLang="en-US" dirty="0"/>
              <a:t>重要周知</a:t>
            </a:r>
            <a:r>
              <a:rPr lang="en-US" altLang="ja-JP" dirty="0"/>
              <a:t>5】</a:t>
            </a:r>
            <a:br>
              <a:rPr lang="en-US" altLang="ja-JP" dirty="0"/>
            </a:br>
            <a:r>
              <a:rPr lang="ja-JP" altLang="en-US" dirty="0"/>
              <a:t>メール誤送信について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823D72F-F65F-402E-B595-97935B5E420C}" type="slidenum">
              <a:rPr kumimoji="1" lang="ja-JP" altLang="en-US" smtClean="0"/>
              <a:pPr/>
              <a:t>7</a:t>
            </a:fld>
            <a:endParaRPr kumimoji="1" lang="ja-JP" altLang="en-US"/>
          </a:p>
        </p:txBody>
      </p:sp>
      <p:sp>
        <p:nvSpPr>
          <p:cNvPr id="4" name="コンテンツ プレースホルダー 3"/>
          <p:cNvSpPr>
            <a:spLocks noGrp="1"/>
          </p:cNvSpPr>
          <p:nvPr>
            <p:ph sz="quarter" idx="1"/>
          </p:nvPr>
        </p:nvSpPr>
        <p:spPr>
          <a:xfrm>
            <a:off x="467544" y="1124744"/>
            <a:ext cx="8229600" cy="5544616"/>
          </a:xfrm>
        </p:spPr>
        <p:txBody>
          <a:bodyPr>
            <a:normAutofit/>
          </a:bodyPr>
          <a:lstStyle/>
          <a:p>
            <a:r>
              <a:rPr lang="en-US" altLang="ja-JP" sz="1600" dirty="0"/>
              <a:t>2018/10/01</a:t>
            </a:r>
            <a:r>
              <a:rPr lang="ja-JP" altLang="en-US" sz="1600" dirty="0"/>
              <a:t>に</a:t>
            </a:r>
            <a:r>
              <a:rPr lang="en-US" altLang="ja-JP" sz="1600" dirty="0"/>
              <a:t>(SSD SS4 </a:t>
            </a:r>
            <a:r>
              <a:rPr lang="ja-JP" altLang="en-US" sz="1600" dirty="0"/>
              <a:t>課</a:t>
            </a:r>
            <a:r>
              <a:rPr lang="en-US" altLang="ja-JP" sz="1600" dirty="0"/>
              <a:t>)</a:t>
            </a:r>
            <a:r>
              <a:rPr lang="ja-JP" altLang="en-US" sz="1600" dirty="0"/>
              <a:t>で メール誤送信事例発生</a:t>
            </a:r>
            <a:endParaRPr lang="en-US" altLang="ja-JP" sz="1600" dirty="0"/>
          </a:p>
          <a:p>
            <a:pPr marL="0" indent="0">
              <a:buNone/>
            </a:pPr>
            <a:endParaRPr lang="en-US" altLang="ja-JP" sz="2000" b="1" dirty="0">
              <a:solidFill>
                <a:srgbClr val="FF0000"/>
              </a:solidFill>
            </a:endParaRPr>
          </a:p>
          <a:p>
            <a:pPr marL="0" indent="0">
              <a:buNone/>
            </a:pPr>
            <a:r>
              <a:rPr lang="en-US" altLang="ja-JP" sz="1600" b="1" dirty="0">
                <a:solidFill>
                  <a:srgbClr val="FF0000"/>
                </a:solidFill>
              </a:rPr>
              <a:t>【</a:t>
            </a:r>
            <a:r>
              <a:rPr lang="ja-JP" altLang="en-US" sz="1600" b="1" dirty="0">
                <a:solidFill>
                  <a:srgbClr val="FF0000"/>
                </a:solidFill>
              </a:rPr>
              <a:t>再発防止</a:t>
            </a:r>
            <a:r>
              <a:rPr lang="en-US" altLang="ja-JP" sz="1600" b="1" dirty="0">
                <a:solidFill>
                  <a:srgbClr val="FF0000"/>
                </a:solidFill>
              </a:rPr>
              <a:t>】</a:t>
            </a:r>
            <a:endParaRPr lang="ja-JP" altLang="en-US" sz="1600" b="1" dirty="0">
              <a:solidFill>
                <a:srgbClr val="FF0000"/>
              </a:solidFill>
            </a:endParaRPr>
          </a:p>
          <a:p>
            <a:pPr marL="342900" indent="-342900">
              <a:buFont typeface="+mj-lt"/>
              <a:buAutoNum type="arabicPeriod"/>
            </a:pPr>
            <a:r>
              <a:rPr lang="ja-JP" altLang="en-US" sz="1600" b="1" dirty="0">
                <a:solidFill>
                  <a:srgbClr val="FF0000"/>
                </a:solidFill>
              </a:rPr>
              <a:t>メーラの連絡帳を宛先ごとにグループ分け</a:t>
            </a:r>
            <a:endParaRPr lang="en-US" altLang="ja-JP" sz="1600" b="1" dirty="0">
              <a:solidFill>
                <a:srgbClr val="FF0000"/>
              </a:solidFill>
            </a:endParaRPr>
          </a:p>
          <a:p>
            <a:pPr lvl="1"/>
            <a:r>
              <a:rPr lang="ja-JP" altLang="en-US" sz="1600" dirty="0">
                <a:solidFill>
                  <a:schemeClr val="tx1"/>
                </a:solidFill>
              </a:rPr>
              <a:t>メーラーの連絡帳を宛先ごとにグループ分け</a:t>
            </a:r>
            <a:r>
              <a:rPr lang="en-US" altLang="ja-JP" sz="1600" dirty="0">
                <a:solidFill>
                  <a:schemeClr val="tx1"/>
                </a:solidFill>
              </a:rPr>
              <a:t>(CIJ ML</a:t>
            </a:r>
            <a:r>
              <a:rPr lang="ja-JP" altLang="en-US" sz="1600" dirty="0">
                <a:solidFill>
                  <a:schemeClr val="tx1"/>
                </a:solidFill>
              </a:rPr>
              <a:t>、顧客</a:t>
            </a:r>
            <a:r>
              <a:rPr lang="en-US" altLang="ja-JP" sz="1600" dirty="0">
                <a:solidFill>
                  <a:schemeClr val="tx1"/>
                </a:solidFill>
              </a:rPr>
              <a:t>ML</a:t>
            </a:r>
            <a:r>
              <a:rPr lang="ja-JP" altLang="en-US" sz="1600" dirty="0">
                <a:solidFill>
                  <a:schemeClr val="tx1"/>
                </a:solidFill>
              </a:rPr>
              <a:t>、</a:t>
            </a:r>
            <a:r>
              <a:rPr lang="en-US" altLang="ja-JP" sz="1600" dirty="0">
                <a:solidFill>
                  <a:schemeClr val="tx1"/>
                </a:solidFill>
              </a:rPr>
              <a:t>CIJ </a:t>
            </a:r>
            <a:r>
              <a:rPr lang="ja-JP" altLang="en-US" sz="1600" dirty="0">
                <a:solidFill>
                  <a:schemeClr val="tx1"/>
                </a:solidFill>
              </a:rPr>
              <a:t>メンバーなど</a:t>
            </a:r>
            <a:r>
              <a:rPr lang="en-US" altLang="ja-JP" sz="1600" dirty="0">
                <a:solidFill>
                  <a:schemeClr val="tx1"/>
                </a:solidFill>
              </a:rPr>
              <a:t>)</a:t>
            </a:r>
            <a:r>
              <a:rPr lang="ja-JP" altLang="en-US" sz="1600" dirty="0">
                <a:solidFill>
                  <a:schemeClr val="tx1"/>
                </a:solidFill>
              </a:rPr>
              <a:t>を行う</a:t>
            </a:r>
            <a:r>
              <a:rPr lang="ja-JP" altLang="ja-JP" sz="1600" dirty="0">
                <a:solidFill>
                  <a:schemeClr val="tx1"/>
                </a:solidFill>
              </a:rPr>
              <a:t>。</a:t>
            </a:r>
            <a:r>
              <a:rPr lang="ja-JP" altLang="en-US" sz="1600" dirty="0">
                <a:solidFill>
                  <a:schemeClr val="tx1"/>
                </a:solidFill>
              </a:rPr>
              <a:t>未整理で別の宛先を誤って指定しないようにする。</a:t>
            </a:r>
            <a:endParaRPr lang="ja-JP" altLang="ja-JP" sz="1600" dirty="0">
              <a:solidFill>
                <a:schemeClr val="tx1"/>
              </a:solidFill>
            </a:endParaRPr>
          </a:p>
          <a:p>
            <a:pPr marL="342900" indent="-342900">
              <a:buFont typeface="+mj-lt"/>
              <a:buAutoNum type="arabicPeriod"/>
            </a:pPr>
            <a:r>
              <a:rPr lang="ja-JP" altLang="en-US" sz="1600" b="1" dirty="0">
                <a:solidFill>
                  <a:srgbClr val="FF0000"/>
                </a:solidFill>
              </a:rPr>
              <a:t>連絡帳への登録の際、フルネーム、会社名、種別</a:t>
            </a:r>
            <a:r>
              <a:rPr lang="en-US" altLang="ja-JP" sz="1600" b="1" dirty="0">
                <a:solidFill>
                  <a:srgbClr val="FF0000"/>
                </a:solidFill>
              </a:rPr>
              <a:t>(</a:t>
            </a:r>
            <a:r>
              <a:rPr lang="ja-JP" altLang="en-US" sz="1600" b="1" dirty="0">
                <a:solidFill>
                  <a:srgbClr val="FF0000"/>
                </a:solidFill>
              </a:rPr>
              <a:t>携帯、会社</a:t>
            </a:r>
            <a:r>
              <a:rPr lang="en-US" altLang="ja-JP" sz="1600" b="1" dirty="0">
                <a:solidFill>
                  <a:srgbClr val="FF0000"/>
                </a:solidFill>
              </a:rPr>
              <a:t>)</a:t>
            </a:r>
            <a:r>
              <a:rPr lang="ja-JP" altLang="en-US" sz="1600" b="1" dirty="0">
                <a:solidFill>
                  <a:srgbClr val="FF0000"/>
                </a:solidFill>
              </a:rPr>
              <a:t>などの情報も併せて登録</a:t>
            </a:r>
            <a:endParaRPr lang="en-US" altLang="ja-JP" sz="1600" b="1" dirty="0">
              <a:solidFill>
                <a:srgbClr val="FF0000"/>
              </a:solidFill>
            </a:endParaRPr>
          </a:p>
          <a:p>
            <a:pPr lvl="1"/>
            <a:r>
              <a:rPr lang="ja-JP" altLang="en-US" sz="1600" dirty="0">
                <a:solidFill>
                  <a:schemeClr val="tx1"/>
                </a:solidFill>
              </a:rPr>
              <a:t>同姓同名による間違い、同一人物でも異なる宛先</a:t>
            </a:r>
            <a:r>
              <a:rPr lang="en-US" altLang="ja-JP" sz="1600" dirty="0">
                <a:solidFill>
                  <a:schemeClr val="tx1"/>
                </a:solidFill>
              </a:rPr>
              <a:t>(</a:t>
            </a:r>
            <a:r>
              <a:rPr lang="ja-JP" altLang="en-US" sz="1600" dirty="0">
                <a:solidFill>
                  <a:schemeClr val="tx1"/>
                </a:solidFill>
              </a:rPr>
              <a:t>会社のアドレスを指定しようと思ったら携帯だったなど</a:t>
            </a:r>
            <a:r>
              <a:rPr lang="en-US" altLang="ja-JP" sz="1600" dirty="0">
                <a:solidFill>
                  <a:schemeClr val="tx1"/>
                </a:solidFill>
              </a:rPr>
              <a:t>)</a:t>
            </a:r>
            <a:r>
              <a:rPr lang="ja-JP" altLang="en-US" sz="1600" dirty="0">
                <a:solidFill>
                  <a:schemeClr val="tx1"/>
                </a:solidFill>
              </a:rPr>
              <a:t>を防ぐために、宛先を判別できる情報を付与し登録をする</a:t>
            </a:r>
            <a:endParaRPr lang="en-US" altLang="ja-JP" sz="1600" dirty="0">
              <a:solidFill>
                <a:schemeClr val="tx1"/>
              </a:solidFill>
            </a:endParaRPr>
          </a:p>
        </p:txBody>
      </p:sp>
    </p:spTree>
    <p:extLst>
      <p:ext uri="{BB962C8B-B14F-4D97-AF65-F5344CB8AC3E}">
        <p14:creationId xmlns:p14="http://schemas.microsoft.com/office/powerpoint/2010/main" val="8810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t>
            </a:r>
            <a:r>
              <a:rPr lang="ja-JP" altLang="en-US" dirty="0"/>
              <a:t>重要周知</a:t>
            </a:r>
            <a:r>
              <a:rPr lang="en-US" altLang="ja-JP" dirty="0"/>
              <a:t>】</a:t>
            </a:r>
            <a:br>
              <a:rPr lang="en-US" altLang="ja-JP" dirty="0"/>
            </a:br>
            <a:r>
              <a:rPr lang="ja-JP" altLang="en-US" dirty="0"/>
              <a:t>メール環境のまとめ</a:t>
            </a:r>
            <a:endParaRPr kumimoji="1" lang="ja-JP" altLang="en-US" dirty="0"/>
          </a:p>
        </p:txBody>
      </p:sp>
      <p:sp>
        <p:nvSpPr>
          <p:cNvPr id="3" name="スライド番号プレースホルダー 2"/>
          <p:cNvSpPr>
            <a:spLocks noGrp="1"/>
          </p:cNvSpPr>
          <p:nvPr>
            <p:ph type="sldNum" sz="quarter" idx="12"/>
          </p:nvPr>
        </p:nvSpPr>
        <p:spPr/>
        <p:txBody>
          <a:bodyPr/>
          <a:lstStyle/>
          <a:p>
            <a:fld id="{0823D72F-F65F-402E-B595-97935B5E420C}" type="slidenum">
              <a:rPr kumimoji="1" lang="ja-JP" altLang="en-US" smtClean="0"/>
              <a:pPr/>
              <a:t>8</a:t>
            </a:fld>
            <a:endParaRPr kumimoji="1" lang="ja-JP" altLang="en-US"/>
          </a:p>
        </p:txBody>
      </p:sp>
      <p:sp>
        <p:nvSpPr>
          <p:cNvPr id="4" name="コンテンツ プレースホルダー 3"/>
          <p:cNvSpPr>
            <a:spLocks noGrp="1"/>
          </p:cNvSpPr>
          <p:nvPr>
            <p:ph sz="quarter" idx="1"/>
          </p:nvPr>
        </p:nvSpPr>
        <p:spPr>
          <a:xfrm>
            <a:off x="467544" y="1124744"/>
            <a:ext cx="8229600" cy="5544616"/>
          </a:xfrm>
        </p:spPr>
        <p:txBody>
          <a:bodyPr>
            <a:normAutofit/>
          </a:bodyPr>
          <a:lstStyle/>
          <a:p>
            <a:pPr marL="342900" indent="-342900">
              <a:buFont typeface="+mj-lt"/>
              <a:buAutoNum type="arabicPeriod"/>
            </a:pPr>
            <a:endParaRPr lang="en-US" altLang="ja-JP" sz="20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2000" dirty="0">
                <a:latin typeface="Meiryo UI" panose="020B0604030504040204" pitchFamily="50" charset="-128"/>
                <a:ea typeface="Meiryo UI" panose="020B0604030504040204" pitchFamily="50" charset="-128"/>
              </a:rPr>
              <a:t>送信先はアドレス帳から選択する</a:t>
            </a:r>
            <a:endParaRPr lang="en-US" altLang="ja-JP" sz="2000" dirty="0">
              <a:latin typeface="Meiryo UI" panose="020B0604030504040204" pitchFamily="50" charset="-128"/>
              <a:ea typeface="Meiryo UI" panose="020B0604030504040204" pitchFamily="50" charset="-128"/>
            </a:endParaRPr>
          </a:p>
          <a:p>
            <a:pPr lvl="1">
              <a:buFont typeface="Wingdings" panose="05000000000000000000" pitchFamily="2" charset="2"/>
              <a:buChar char="Ø"/>
            </a:pPr>
            <a:r>
              <a:rPr lang="en-US" altLang="ja-JP" sz="2000" dirty="0">
                <a:solidFill>
                  <a:schemeClr val="tx1"/>
                </a:solidFill>
                <a:latin typeface="Meiryo UI" panose="020B0604030504040204" pitchFamily="50" charset="-128"/>
                <a:ea typeface="Meiryo UI" panose="020B0604030504040204" pitchFamily="50" charset="-128"/>
              </a:rPr>
              <a:t>owner</a:t>
            </a:r>
            <a:r>
              <a:rPr lang="ja-JP" altLang="en-US" sz="2000" dirty="0">
                <a:solidFill>
                  <a:schemeClr val="tx1"/>
                </a:solidFill>
                <a:latin typeface="Meiryo UI" panose="020B0604030504040204" pitchFamily="50" charset="-128"/>
                <a:ea typeface="Meiryo UI" panose="020B0604030504040204" pitchFamily="50" charset="-128"/>
              </a:rPr>
              <a:t>付アドレスへの送信防止、実績のあるアドレスへの送信を担保</a:t>
            </a:r>
            <a:endParaRPr lang="en-US" altLang="ja-JP" sz="2000" dirty="0">
              <a:solidFill>
                <a:schemeClr val="tx1"/>
              </a:solidFill>
              <a:latin typeface="Meiryo UI" panose="020B0604030504040204" pitchFamily="50" charset="-128"/>
              <a:ea typeface="Meiryo UI" panose="020B0604030504040204" pitchFamily="50" charset="-128"/>
            </a:endParaRPr>
          </a:p>
          <a:p>
            <a:pPr lvl="1">
              <a:buFont typeface="Wingdings" panose="05000000000000000000" pitchFamily="2" charset="2"/>
              <a:buChar char="Ø"/>
            </a:pPr>
            <a:r>
              <a:rPr lang="ja-JP" altLang="en-US" sz="2000" dirty="0">
                <a:solidFill>
                  <a:schemeClr val="tx1"/>
                </a:solidFill>
                <a:latin typeface="Meiryo UI" panose="020B0604030504040204" pitchFamily="50" charset="-128"/>
                <a:ea typeface="Meiryo UI" panose="020B0604030504040204" pitchFamily="50" charset="-128"/>
              </a:rPr>
              <a:t>アドレス帳を共有できるのであれば、実績のあるものを入手し登録</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2000" dirty="0">
                <a:latin typeface="Meiryo UI" panose="020B0604030504040204" pitchFamily="50" charset="-128"/>
                <a:ea typeface="Meiryo UI" panose="020B0604030504040204" pitchFamily="50" charset="-128"/>
              </a:rPr>
              <a:t>アドレス帳には分類分けし登録する</a:t>
            </a:r>
            <a:endParaRPr lang="en-US" altLang="ja-JP" sz="2000" dirty="0">
              <a:latin typeface="Meiryo UI" panose="020B0604030504040204" pitchFamily="50" charset="-128"/>
              <a:ea typeface="Meiryo UI" panose="020B0604030504040204" pitchFamily="50" charset="-128"/>
            </a:endParaRPr>
          </a:p>
          <a:p>
            <a:pPr lvl="1">
              <a:buFont typeface="Wingdings" panose="05000000000000000000" pitchFamily="2" charset="2"/>
              <a:buChar char="Ø"/>
            </a:pPr>
            <a:r>
              <a:rPr lang="ja-JP" altLang="en-US" sz="2000" dirty="0">
                <a:solidFill>
                  <a:schemeClr val="tx1"/>
                </a:solidFill>
                <a:latin typeface="Meiryo UI" panose="020B0604030504040204" pitchFamily="50" charset="-128"/>
                <a:ea typeface="Meiryo UI" panose="020B0604030504040204" pitchFamily="50" charset="-128"/>
              </a:rPr>
              <a:t>メンバ、</a:t>
            </a:r>
            <a:r>
              <a:rPr lang="en-US" altLang="ja-JP" sz="2000" dirty="0">
                <a:solidFill>
                  <a:schemeClr val="tx1"/>
                </a:solidFill>
                <a:latin typeface="Meiryo UI" panose="020B0604030504040204" pitchFamily="50" charset="-128"/>
                <a:ea typeface="Meiryo UI" panose="020B0604030504040204" pitchFamily="50" charset="-128"/>
              </a:rPr>
              <a:t>CIJ ML</a:t>
            </a:r>
            <a:r>
              <a:rPr lang="ja-JP" altLang="en-US" sz="2000" dirty="0">
                <a:solidFill>
                  <a:schemeClr val="tx1"/>
                </a:solidFill>
                <a:latin typeface="Meiryo UI" panose="020B0604030504040204" pitchFamily="50" charset="-128"/>
                <a:ea typeface="Meiryo UI" panose="020B0604030504040204" pitchFamily="50" charset="-128"/>
              </a:rPr>
              <a:t>、顧客先 </a:t>
            </a:r>
            <a:r>
              <a:rPr lang="en-US" altLang="ja-JP" sz="2000" dirty="0">
                <a:solidFill>
                  <a:schemeClr val="tx1"/>
                </a:solidFill>
                <a:latin typeface="Meiryo UI" panose="020B0604030504040204" pitchFamily="50" charset="-128"/>
                <a:ea typeface="Meiryo UI" panose="020B0604030504040204" pitchFamily="50" charset="-128"/>
              </a:rPr>
              <a:t>ML</a:t>
            </a:r>
            <a:r>
              <a:rPr lang="ja-JP" altLang="en-US" sz="2000" dirty="0">
                <a:solidFill>
                  <a:schemeClr val="tx1"/>
                </a:solidFill>
                <a:latin typeface="Meiryo UI" panose="020B0604030504040204" pitchFamily="50" charset="-128"/>
                <a:ea typeface="Meiryo UI" panose="020B0604030504040204" pitchFamily="50" charset="-128"/>
              </a:rPr>
              <a:t>など分類分けを実施</a:t>
            </a:r>
            <a:endParaRPr lang="en-US" altLang="ja-JP" sz="2000" dirty="0">
              <a:solidFill>
                <a:schemeClr val="tx1"/>
              </a:solidFill>
              <a:latin typeface="Meiryo UI" panose="020B0604030504040204" pitchFamily="50" charset="-128"/>
              <a:ea typeface="Meiryo UI" panose="020B0604030504040204" pitchFamily="50" charset="-128"/>
            </a:endParaRPr>
          </a:p>
          <a:p>
            <a:pPr lvl="1">
              <a:buFont typeface="Wingdings" panose="05000000000000000000" pitchFamily="2" charset="2"/>
              <a:buChar char="Ø"/>
            </a:pPr>
            <a:r>
              <a:rPr lang="ja-JP" altLang="en-US" sz="2000" dirty="0">
                <a:solidFill>
                  <a:schemeClr val="tx1"/>
                </a:solidFill>
                <a:latin typeface="Meiryo UI" panose="020B0604030504040204" pitchFamily="50" charset="-128"/>
                <a:ea typeface="Meiryo UI" panose="020B0604030504040204" pitchFamily="50" charset="-128"/>
              </a:rPr>
              <a:t>アドレス選択ミスを予防</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2000" dirty="0">
                <a:latin typeface="Meiryo UI" panose="020B0604030504040204" pitchFamily="50" charset="-128"/>
                <a:ea typeface="Meiryo UI" panose="020B0604030504040204" pitchFamily="50" charset="-128"/>
              </a:rPr>
              <a:t>割り込み作業、余裕のない状況下でのメール送信禁止</a:t>
            </a:r>
            <a:endParaRPr lang="en-US" altLang="ja-JP" sz="20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2000" dirty="0">
                <a:latin typeface="Meiryo UI" panose="020B0604030504040204" pitchFamily="50" charset="-128"/>
                <a:ea typeface="Meiryo UI" panose="020B0604030504040204" pitchFamily="50" charset="-128"/>
              </a:rPr>
              <a:t>宛先確認ツールによる、確認の徹底</a:t>
            </a:r>
            <a:endParaRPr lang="en-US" altLang="ja-JP" sz="20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2000" dirty="0">
                <a:latin typeface="Meiryo UI" panose="020B0604030504040204" pitchFamily="50" charset="-128"/>
                <a:ea typeface="Meiryo UI" panose="020B0604030504040204" pitchFamily="50" charset="-128"/>
              </a:rPr>
              <a:t>初回送信時のチェック</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新人</a:t>
            </a:r>
            <a:r>
              <a:rPr lang="en-US" altLang="ja-JP" sz="2000" dirty="0">
                <a:latin typeface="Meiryo UI" panose="020B0604030504040204" pitchFamily="50" charset="-128"/>
                <a:ea typeface="Meiryo UI" panose="020B0604030504040204" pitchFamily="50" charset="-128"/>
              </a:rPr>
              <a:t>&amp;</a:t>
            </a:r>
            <a:r>
              <a:rPr lang="ja-JP" altLang="en-US" sz="2000" dirty="0">
                <a:latin typeface="Meiryo UI" panose="020B0604030504040204" pitchFamily="50" charset="-128"/>
                <a:ea typeface="Meiryo UI" panose="020B0604030504040204" pitchFamily="50" charset="-128"/>
              </a:rPr>
              <a:t>新規メンバ</a:t>
            </a:r>
            <a:r>
              <a:rPr lang="en-US" altLang="ja-JP" sz="2000" dirty="0">
                <a:latin typeface="Meiryo UI" panose="020B0604030504040204" pitchFamily="50" charset="-128"/>
                <a:ea typeface="Meiryo UI" panose="020B0604030504040204" pitchFamily="50" charset="-128"/>
              </a:rPr>
              <a:t>)</a:t>
            </a:r>
          </a:p>
          <a:p>
            <a:pPr lvl="1">
              <a:buFont typeface="Wingdings" panose="05000000000000000000" pitchFamily="2" charset="2"/>
              <a:buChar char="Ø"/>
            </a:pPr>
            <a:r>
              <a:rPr lang="ja-JP" altLang="en-US" sz="2000" dirty="0">
                <a:latin typeface="Meiryo UI" panose="020B0604030504040204" pitchFamily="50" charset="-128"/>
                <a:ea typeface="Meiryo UI" panose="020B0604030504040204" pitchFamily="50" charset="-128"/>
              </a:rPr>
              <a:t>初回送信時は宛先が正しい事を他メンバーにチェックしてもらう</a:t>
            </a:r>
            <a:endParaRPr lang="en-US" altLang="ja-JP" sz="2000" dirty="0"/>
          </a:p>
          <a:p>
            <a:pPr marL="274320" lvl="1" indent="0">
              <a:buNone/>
            </a:pPr>
            <a:endParaRPr lang="en-US" altLang="ja-JP" sz="1600" dirty="0">
              <a:solidFill>
                <a:schemeClr val="tx1"/>
              </a:solidFill>
            </a:endParaRPr>
          </a:p>
        </p:txBody>
      </p:sp>
    </p:spTree>
    <p:extLst>
      <p:ext uri="{BB962C8B-B14F-4D97-AF65-F5344CB8AC3E}">
        <p14:creationId xmlns:p14="http://schemas.microsoft.com/office/powerpoint/2010/main" val="123103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顧客貸与物</a:t>
            </a:r>
            <a:endParaRPr kumimoji="1" lang="ja-JP" altLang="en-US" dirty="0"/>
          </a:p>
        </p:txBody>
      </p:sp>
      <p:sp>
        <p:nvSpPr>
          <p:cNvPr id="4" name="スライド番号プレースホルダ 3"/>
          <p:cNvSpPr>
            <a:spLocks noGrp="1"/>
          </p:cNvSpPr>
          <p:nvPr>
            <p:ph type="sldNum" sz="quarter" idx="12"/>
          </p:nvPr>
        </p:nvSpPr>
        <p:spPr/>
        <p:txBody>
          <a:bodyPr>
            <a:normAutofit/>
          </a:bodyPr>
          <a:lstStyle/>
          <a:p>
            <a:fld id="{0823D72F-F65F-402E-B595-97935B5E420C}" type="slidenum">
              <a:rPr kumimoji="1" lang="ja-JP" altLang="en-US" smtClean="0"/>
              <a:pPr/>
              <a:t>9</a:t>
            </a:fld>
            <a:endParaRPr kumimoji="1" lang="ja-JP" altLang="en-US"/>
          </a:p>
        </p:txBody>
      </p:sp>
      <p:sp>
        <p:nvSpPr>
          <p:cNvPr id="3" name="コンテンツ プレースホルダ 2"/>
          <p:cNvSpPr>
            <a:spLocks noGrp="1"/>
          </p:cNvSpPr>
          <p:nvPr>
            <p:ph sz="quarter" idx="1"/>
          </p:nvPr>
        </p:nvSpPr>
        <p:spPr/>
        <p:txBody>
          <a:bodyPr/>
          <a:lstStyle/>
          <a:p>
            <a:r>
              <a:rPr kumimoji="1" lang="ja-JP" altLang="en-US" dirty="0"/>
              <a:t>入館カード</a:t>
            </a:r>
            <a:endParaRPr kumimoji="1" lang="en-US" altLang="ja-JP" dirty="0"/>
          </a:p>
          <a:p>
            <a:r>
              <a:rPr kumimoji="1" lang="en-US" altLang="ja-JP" dirty="0"/>
              <a:t>PC(</a:t>
            </a:r>
            <a:r>
              <a:rPr kumimoji="1" lang="ja-JP" altLang="en-US" dirty="0"/>
              <a:t>電源ケーブル、マウス、他付属品</a:t>
            </a:r>
            <a:r>
              <a:rPr kumimoji="1" lang="en-US" altLang="ja-JP" dirty="0"/>
              <a:t>)</a:t>
            </a:r>
          </a:p>
          <a:p>
            <a:r>
              <a:rPr lang="ja-JP" altLang="en-US" dirty="0"/>
              <a:t>モニタ</a:t>
            </a:r>
            <a:endParaRPr kumimoji="1" lang="en-US" altLang="ja-JP" dirty="0"/>
          </a:p>
          <a:p>
            <a:r>
              <a:rPr lang="en-US" altLang="ja-JP" dirty="0"/>
              <a:t>SPC</a:t>
            </a:r>
          </a:p>
          <a:p>
            <a:r>
              <a:rPr lang="en-US" altLang="ja-JP" dirty="0"/>
              <a:t>OTP</a:t>
            </a:r>
            <a:r>
              <a:rPr lang="ja-JP" altLang="en-US" dirty="0"/>
              <a:t>トークン</a:t>
            </a:r>
            <a:endParaRPr kumimoji="1" lang="en-US" altLang="ja-JP" dirty="0"/>
          </a:p>
          <a:p>
            <a:r>
              <a:rPr kumimoji="1" lang="ja-JP" altLang="en-US" dirty="0"/>
              <a:t>携帯電話</a:t>
            </a:r>
            <a:r>
              <a:rPr kumimoji="1" lang="en-US" altLang="ja-JP" dirty="0"/>
              <a:t>(</a:t>
            </a:r>
            <a:r>
              <a:rPr kumimoji="1" lang="ja-JP" altLang="en-US" dirty="0"/>
              <a:t>試験端末</a:t>
            </a:r>
            <a:r>
              <a:rPr kumimoji="1" lang="en-US" altLang="ja-JP" dirty="0"/>
              <a:t>)</a:t>
            </a:r>
          </a:p>
          <a:p>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SD情報セキュリティ教育_201610_t2">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52B7F897D8B7245B9F7E093EC53A5C8" ma:contentTypeVersion="8" ma:contentTypeDescription="新しいドキュメントを作成します。" ma:contentTypeScope="" ma:versionID="81b0a46bb8c94c20ed56787c5a29c0bf">
  <xsd:schema xmlns:xsd="http://www.w3.org/2001/XMLSchema" xmlns:xs="http://www.w3.org/2001/XMLSchema" xmlns:p="http://schemas.microsoft.com/office/2006/metadata/properties" xmlns:ns2="33206869-c98d-411b-b373-df36a01edaf7" targetNamespace="http://schemas.microsoft.com/office/2006/metadata/properties" ma:root="true" ma:fieldsID="d7ae611f24ed99a53a960212a8ec6919" ns2:_="">
    <xsd:import namespace="33206869-c98d-411b-b373-df36a01edaf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06869-c98d-411b-b373-df36a01ed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6D2F2E-498F-470B-9620-CA9004B2FD31}">
  <ds:schemaRefs>
    <ds:schemaRef ds:uri="http://purl.org/dc/terms/"/>
    <ds:schemaRef ds:uri="http://schemas.openxmlformats.org/package/2006/metadata/core-properties"/>
    <ds:schemaRef ds:uri="33206869-c98d-411b-b373-df36a01edaf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A838AC9-C022-4148-B73F-707E224FE30F}">
  <ds:schemaRefs>
    <ds:schemaRef ds:uri="http://schemas.microsoft.com/sharepoint/v3/contenttype/forms"/>
  </ds:schemaRefs>
</ds:datastoreItem>
</file>

<file path=customXml/itemProps3.xml><?xml version="1.0" encoding="utf-8"?>
<ds:datastoreItem xmlns:ds="http://schemas.openxmlformats.org/officeDocument/2006/customXml" ds:itemID="{36F85714-AB6F-49CB-9963-071068C435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206869-c98d-411b-b373-df36a01eda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SSD情報セキュリティ教育_201610_t2</Template>
  <TotalTime>357</TotalTime>
  <Words>1248</Words>
  <Application>Microsoft Office PowerPoint</Application>
  <PresentationFormat>画面に合わせる (4:3)</PresentationFormat>
  <Paragraphs>104</Paragraphs>
  <Slides>9</Slides>
  <Notes>4</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Meiryo UI</vt:lpstr>
      <vt:lpstr>Bookman Old Style</vt:lpstr>
      <vt:lpstr>Calibri</vt:lpstr>
      <vt:lpstr>Gill Sans MT</vt:lpstr>
      <vt:lpstr>Wingdings</vt:lpstr>
      <vt:lpstr>Wingdings 3</vt:lpstr>
      <vt:lpstr>SSD情報セキュリティ教育_201610_t2</vt:lpstr>
      <vt:lpstr>1ＳＳ情報セキュリティ教育</vt:lpstr>
      <vt:lpstr>日立殿  機密漏洩防止３原則の厳守 </vt:lpstr>
      <vt:lpstr> 【重要周知】 2012_9_8発生セキュリティ事故について</vt:lpstr>
      <vt:lpstr>【重要周知２】 メール誤送信について</vt:lpstr>
      <vt:lpstr>【重要周知３】 メール誤送信について</vt:lpstr>
      <vt:lpstr>【重要周知４】 エスカレーション判断誤りについて</vt:lpstr>
      <vt:lpstr>【重要周知5】 メール誤送信について</vt:lpstr>
      <vt:lpstr>【重要周知】 メール環境のまとめ</vt:lpstr>
      <vt:lpstr>顧客貸与物</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ＳＳＤ情報セキュリティ教育</dc:title>
  <dc:creator>cij ushijima</dc:creator>
  <cp:lastModifiedBy>小清水太一 / KOSHIMIZU，TAICHI</cp:lastModifiedBy>
  <cp:revision>16</cp:revision>
  <dcterms:created xsi:type="dcterms:W3CDTF">2016-10-14T01:25:07Z</dcterms:created>
  <dcterms:modified xsi:type="dcterms:W3CDTF">2020-10-05T08:14:14Z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0x010100852B7F897D8B7245B9F7E093EC53A5C8</vt:lpwstr>
  </property>
</Properties>
</file>