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4"/>
  </p:sldMasterIdLst>
  <p:notesMasterIdLst>
    <p:notesMasterId r:id="rId21"/>
  </p:notesMasterIdLst>
  <p:sldIdLst>
    <p:sldId id="266" r:id="rId5"/>
    <p:sldId id="298" r:id="rId6"/>
    <p:sldId id="264" r:id="rId7"/>
    <p:sldId id="299" r:id="rId8"/>
    <p:sldId id="269" r:id="rId9"/>
    <p:sldId id="294" r:id="rId10"/>
    <p:sldId id="300" r:id="rId11"/>
    <p:sldId id="270" r:id="rId12"/>
    <p:sldId id="290" r:id="rId13"/>
    <p:sldId id="301" r:id="rId14"/>
    <p:sldId id="291" r:id="rId15"/>
    <p:sldId id="302" r:id="rId16"/>
    <p:sldId id="283" r:id="rId17"/>
    <p:sldId id="296" r:id="rId18"/>
    <p:sldId id="284" r:id="rId19"/>
    <p:sldId id="288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97D1D-EA51-41EF-BA45-6A1AADCC1769}" v="8" dt="2020-10-05T08:17:3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2" autoAdjust="0"/>
    <p:restoredTop sz="94660"/>
  </p:normalViewPr>
  <p:slideViewPr>
    <p:cSldViewPr>
      <p:cViewPr varScale="1">
        <p:scale>
          <a:sx n="79" d="100"/>
          <a:sy n="79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清水太一 / KOSHIMIZU，TAICHI" userId="5f65d481-b266-40b6-8728-bea9168e6c1b" providerId="ADAL" clId="{D57353B1-133D-4BF7-A780-B7E3E56DC5A1}"/>
    <pc:docChg chg="undo custSel delSld modSld">
      <pc:chgData name="小清水太一 / KOSHIMIZU，TAICHI" userId="5f65d481-b266-40b6-8728-bea9168e6c1b" providerId="ADAL" clId="{D57353B1-133D-4BF7-A780-B7E3E56DC5A1}" dt="2020-09-23T02:37:05.403" v="88"/>
      <pc:docMkLst>
        <pc:docMk/>
      </pc:docMkLst>
      <pc:sldChg chg="modSp mod">
        <pc:chgData name="小清水太一 / KOSHIMIZU，TAICHI" userId="5f65d481-b266-40b6-8728-bea9168e6c1b" providerId="ADAL" clId="{D57353B1-133D-4BF7-A780-B7E3E56DC5A1}" dt="2020-09-23T02:36:10.166" v="65"/>
        <pc:sldMkLst>
          <pc:docMk/>
          <pc:sldMk cId="0" sldId="269"/>
        </pc:sldMkLst>
        <pc:spChg chg="mod">
          <ac:chgData name="小清水太一 / KOSHIMIZU，TAICHI" userId="5f65d481-b266-40b6-8728-bea9168e6c1b" providerId="ADAL" clId="{D57353B1-133D-4BF7-A780-B7E3E56DC5A1}" dt="2020-09-23T02:36:10.166" v="65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D57353B1-133D-4BF7-A780-B7E3E56DC5A1}" dt="2020-09-23T02:35:36.617" v="56" actId="113"/>
        <pc:sldMkLst>
          <pc:docMk/>
          <pc:sldMk cId="0" sldId="270"/>
        </pc:sldMkLst>
        <pc:spChg chg="mod">
          <ac:chgData name="小清水太一 / KOSHIMIZU，TAICHI" userId="5f65d481-b266-40b6-8728-bea9168e6c1b" providerId="ADAL" clId="{D57353B1-133D-4BF7-A780-B7E3E56DC5A1}" dt="2020-09-23T02:35:36.617" v="56" actId="113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小清水太一 / KOSHIMIZU，TAICHI" userId="5f65d481-b266-40b6-8728-bea9168e6c1b" providerId="ADAL" clId="{D57353B1-133D-4BF7-A780-B7E3E56DC5A1}" dt="2020-09-23T02:36:39.304" v="75" actId="2696"/>
        <pc:sldMkLst>
          <pc:docMk/>
          <pc:sldMk cId="0" sldId="271"/>
        </pc:sldMkLst>
      </pc:sldChg>
      <pc:sldChg chg="modSp mod">
        <pc:chgData name="小清水太一 / KOSHIMIZU，TAICHI" userId="5f65d481-b266-40b6-8728-bea9168e6c1b" providerId="ADAL" clId="{D57353B1-133D-4BF7-A780-B7E3E56DC5A1}" dt="2020-09-23T02:36:18.885" v="74"/>
        <pc:sldMkLst>
          <pc:docMk/>
          <pc:sldMk cId="0" sldId="283"/>
        </pc:sldMkLst>
        <pc:spChg chg="mod">
          <ac:chgData name="小清水太一 / KOSHIMIZU，TAICHI" userId="5f65d481-b266-40b6-8728-bea9168e6c1b" providerId="ADAL" clId="{D57353B1-133D-4BF7-A780-B7E3E56DC5A1}" dt="2020-09-23T02:36:18.885" v="74"/>
          <ac:spMkLst>
            <pc:docMk/>
            <pc:sldMk cId="0" sldId="283"/>
            <ac:spMk id="5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D57353B1-133D-4BF7-A780-B7E3E56DC5A1}" dt="2020-09-23T02:37:05.403" v="88"/>
        <pc:sldMkLst>
          <pc:docMk/>
          <pc:sldMk cId="0" sldId="288"/>
        </pc:sldMkLst>
        <pc:spChg chg="mod">
          <ac:chgData name="小清水太一 / KOSHIMIZU，TAICHI" userId="5f65d481-b266-40b6-8728-bea9168e6c1b" providerId="ADAL" clId="{D57353B1-133D-4BF7-A780-B7E3E56DC5A1}" dt="2020-09-23T02:37:05.403" v="88"/>
          <ac:spMkLst>
            <pc:docMk/>
            <pc:sldMk cId="0" sldId="288"/>
            <ac:spMk id="3" creationId="{00000000-0000-0000-0000-000000000000}"/>
          </ac:spMkLst>
        </pc:spChg>
      </pc:sldChg>
    </pc:docChg>
  </pc:docChgLst>
  <pc:docChgLst>
    <pc:chgData name="小清水太一 / KOSHIMIZU，TAICHI" userId="5f65d481-b266-40b6-8728-bea9168e6c1b" providerId="ADAL" clId="{1DC8324E-B0B1-4C68-B1A8-4DFF8B2493BC}"/>
    <pc:docChg chg="modSld">
      <pc:chgData name="小清水太一 / KOSHIMIZU，TAICHI" userId="5f65d481-b266-40b6-8728-bea9168e6c1b" providerId="ADAL" clId="{1DC8324E-B0B1-4C68-B1A8-4DFF8B2493BC}" dt="2020-09-09T09:05:49.049" v="6" actId="20577"/>
      <pc:docMkLst>
        <pc:docMk/>
      </pc:docMkLst>
      <pc:sldChg chg="modSp mod">
        <pc:chgData name="小清水太一 / KOSHIMIZU，TAICHI" userId="5f65d481-b266-40b6-8728-bea9168e6c1b" providerId="ADAL" clId="{1DC8324E-B0B1-4C68-B1A8-4DFF8B2493BC}" dt="2020-09-09T09:05:49.049" v="6" actId="20577"/>
        <pc:sldMkLst>
          <pc:docMk/>
          <pc:sldMk cId="0" sldId="266"/>
        </pc:sldMkLst>
        <pc:spChg chg="mod">
          <ac:chgData name="小清水太一 / KOSHIMIZU，TAICHI" userId="5f65d481-b266-40b6-8728-bea9168e6c1b" providerId="ADAL" clId="{1DC8324E-B0B1-4C68-B1A8-4DFF8B2493BC}" dt="2020-09-09T09:05:49.049" v="6" actId="20577"/>
          <ac:spMkLst>
            <pc:docMk/>
            <pc:sldMk cId="0" sldId="266"/>
            <ac:spMk id="4" creationId="{00000000-0000-0000-0000-000000000000}"/>
          </ac:spMkLst>
        </pc:spChg>
      </pc:sldChg>
    </pc:docChg>
  </pc:docChgLst>
  <pc:docChgLst>
    <pc:chgData name="小清水太一 / KOSHIMIZU，TAICHI" userId="5f65d481-b266-40b6-8728-bea9168e6c1b" providerId="ADAL" clId="{A4097D1D-EA51-41EF-BA45-6A1AADCC1769}"/>
    <pc:docChg chg="custSel modSld">
      <pc:chgData name="小清水太一 / KOSHIMIZU，TAICHI" userId="5f65d481-b266-40b6-8728-bea9168e6c1b" providerId="ADAL" clId="{A4097D1D-EA51-41EF-BA45-6A1AADCC1769}" dt="2020-10-05T08:17:38.173" v="55"/>
      <pc:docMkLst>
        <pc:docMk/>
      </pc:docMkLst>
      <pc:sldChg chg="modSp mod">
        <pc:chgData name="小清水太一 / KOSHIMIZU，TAICHI" userId="5f65d481-b266-40b6-8728-bea9168e6c1b" providerId="ADAL" clId="{A4097D1D-EA51-41EF-BA45-6A1AADCC1769}" dt="2020-10-05T08:16:28.354" v="3" actId="20577"/>
        <pc:sldMkLst>
          <pc:docMk/>
          <pc:sldMk cId="0" sldId="266"/>
        </pc:sldMkLst>
        <pc:spChg chg="mod">
          <ac:chgData name="小清水太一 / KOSHIMIZU，TAICHI" userId="5f65d481-b266-40b6-8728-bea9168e6c1b" providerId="ADAL" clId="{A4097D1D-EA51-41EF-BA45-6A1AADCC1769}" dt="2020-10-05T08:16:28.354" v="3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A4097D1D-EA51-41EF-BA45-6A1AADCC1769}" dt="2020-10-05T08:16:43.968" v="37"/>
        <pc:sldMkLst>
          <pc:docMk/>
          <pc:sldMk cId="0" sldId="269"/>
        </pc:sldMkLst>
        <pc:spChg chg="mod">
          <ac:chgData name="小清水太一 / KOSHIMIZU，TAICHI" userId="5f65d481-b266-40b6-8728-bea9168e6c1b" providerId="ADAL" clId="{A4097D1D-EA51-41EF-BA45-6A1AADCC1769}" dt="2020-10-05T08:16:43.968" v="37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A4097D1D-EA51-41EF-BA45-6A1AADCC1769}" dt="2020-10-05T08:17:38.173" v="55"/>
        <pc:sldMkLst>
          <pc:docMk/>
          <pc:sldMk cId="0" sldId="283"/>
        </pc:sldMkLst>
        <pc:spChg chg="mod">
          <ac:chgData name="小清水太一 / KOSHIMIZU，TAICHI" userId="5f65d481-b266-40b6-8728-bea9168e6c1b" providerId="ADAL" clId="{A4097D1D-EA51-41EF-BA45-6A1AADCC1769}" dt="2020-10-05T08:17:38.173" v="55"/>
          <ac:spMkLst>
            <pc:docMk/>
            <pc:sldMk cId="0" sldId="283"/>
            <ac:spMk id="5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A4097D1D-EA51-41EF-BA45-6A1AADCC1769}" dt="2020-10-05T08:17:25.662" v="46" actId="255"/>
        <pc:sldMkLst>
          <pc:docMk/>
          <pc:sldMk cId="0" sldId="291"/>
        </pc:sldMkLst>
        <pc:spChg chg="mod">
          <ac:chgData name="小清水太一 / KOSHIMIZU，TAICHI" userId="5f65d481-b266-40b6-8728-bea9168e6c1b" providerId="ADAL" clId="{A4097D1D-EA51-41EF-BA45-6A1AADCC1769}" dt="2020-10-05T08:17:25.662" v="46" actId="255"/>
          <ac:spMkLst>
            <pc:docMk/>
            <pc:sldMk cId="0" sldId="291"/>
            <ac:spMk id="4" creationId="{00000000-0000-0000-0000-000000000000}"/>
          </ac:spMkLst>
        </pc:spChg>
      </pc:sldChg>
      <pc:sldChg chg="modSp mod">
        <pc:chgData name="小清水太一 / KOSHIMIZU，TAICHI" userId="5f65d481-b266-40b6-8728-bea9168e6c1b" providerId="ADAL" clId="{A4097D1D-EA51-41EF-BA45-6A1AADCC1769}" dt="2020-10-05T08:16:54.264" v="45"/>
        <pc:sldMkLst>
          <pc:docMk/>
          <pc:sldMk cId="0" sldId="294"/>
        </pc:sldMkLst>
        <pc:spChg chg="mod">
          <ac:chgData name="小清水太一 / KOSHIMIZU，TAICHI" userId="5f65d481-b266-40b6-8728-bea9168e6c1b" providerId="ADAL" clId="{A4097D1D-EA51-41EF-BA45-6A1AADCC1769}" dt="2020-10-05T08:16:54.264" v="45"/>
          <ac:spMkLst>
            <pc:docMk/>
            <pc:sldMk cId="0" sldId="29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72460-B2F2-4881-BC2E-655DFDDE0E92}" type="datetimeFigureOut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2B59-09C4-4001-861E-BCBE721A55D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31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目的：新人に知ってもらうこと。最近誤りが多いから注意しましょう。の二つ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2B59-09C4-4001-861E-BCBE721A55D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23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36E81C3-506F-4CA9-852A-1D2725A60B3F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73DD-7F96-4244-AC02-1A5CC34E5B65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0010-DEA0-4EDC-8CF6-0C35CA093E25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AE56-6F77-45D3-8E69-D8FDB103482E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6F0E48C-63C8-4482-B86C-8CB2EC65A8D5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1BD-E9F5-498E-B1C2-67504D286144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50D1-C7B0-457C-8A57-BF629028ABAB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38CA-70FD-4C86-BF80-67EBC0A427DE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8378-2FCD-4404-B207-6060BEB860A6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6570-B623-4B47-A019-6E913AE263CC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7F80-D4AB-415E-9C90-4FB6CF393C2C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1D4439-9D62-405E-B178-515CB392B6FC}" type="datetime1">
              <a:rPr kumimoji="1" lang="ja-JP" altLang="en-US" smtClean="0"/>
              <a:pPr/>
              <a:t>2020/10/5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23D72F-F65F-402E-B595-97935B5E420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ＰＣ持出しフロー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(OP</a:t>
            </a:r>
            <a:r>
              <a:rPr kumimoji="1" lang="ja-JP" altLang="en-US" dirty="0"/>
              <a:t>事</a:t>
            </a:r>
            <a:r>
              <a:rPr kumimoji="1" lang="en-US" altLang="ja-JP" dirty="0"/>
              <a:t>)(1</a:t>
            </a:r>
            <a:r>
              <a:rPr lang="en-US" altLang="ja-JP" dirty="0"/>
              <a:t>SS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lang="en-US" altLang="ja-JP" dirty="0"/>
              <a:t>020.10</a:t>
            </a:r>
            <a:r>
              <a:rPr lang="ja-JP" altLang="en-US" dirty="0"/>
              <a:t>現在</a:t>
            </a:r>
            <a:endParaRPr lang="en-US" altLang="ja-JP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ＰＣ持出しフロー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95536" y="1556792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メールにて持出し連絡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467544" y="2804930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ＰＣ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運搬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46856" y="405306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noProof="0" dirty="0">
                <a:solidFill>
                  <a:srgbClr val="FF0000"/>
                </a:solidFill>
              </a:rPr>
              <a:t>現物確認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467544" y="530120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メールにて持込み</a:t>
            </a:r>
            <a:r>
              <a:rPr lang="ja-JP" altLang="en-US" sz="2600" noProof="0" dirty="0">
                <a:solidFill>
                  <a:schemeClr val="bg1">
                    <a:lumMod val="85000"/>
                  </a:schemeClr>
                </a:solidFill>
              </a:rPr>
              <a:t>完了連絡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55976" y="2277649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55976" y="3525787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4355976" y="4773925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5" descr="C:\Users\11337946\AppData\Local\Microsoft\Windows\Temporary Internet Files\Content.IE5\6W6VO5PZ\MC90015007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71800" y="2636912"/>
            <a:ext cx="1072191" cy="858094"/>
          </a:xfrm>
          <a:prstGeom prst="rect">
            <a:avLst/>
          </a:prstGeom>
          <a:noFill/>
        </p:spPr>
      </p:pic>
      <p:grpSp>
        <p:nvGrpSpPr>
          <p:cNvPr id="12" name="グループ化 11"/>
          <p:cNvGrpSpPr/>
          <p:nvPr/>
        </p:nvGrpSpPr>
        <p:grpSpPr>
          <a:xfrm>
            <a:off x="5724128" y="4437112"/>
            <a:ext cx="3168352" cy="2232248"/>
            <a:chOff x="5724128" y="4437112"/>
            <a:chExt cx="3168352" cy="2232248"/>
          </a:xfrm>
        </p:grpSpPr>
        <p:sp>
          <p:nvSpPr>
            <p:cNvPr id="15" name="雲形吹き出し 14"/>
            <p:cNvSpPr/>
            <p:nvPr/>
          </p:nvSpPr>
          <p:spPr>
            <a:xfrm>
              <a:off x="5724128" y="4437112"/>
              <a:ext cx="3168352" cy="2232248"/>
            </a:xfrm>
            <a:prstGeom prst="cloudCallout">
              <a:avLst>
                <a:gd name="adj1" fmla="val -62906"/>
                <a:gd name="adj2" fmla="val -53995"/>
              </a:avLst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/>
                <a:t>PC</a:t>
              </a:r>
              <a:r>
                <a:rPr lang="ja-JP" altLang="en-US" dirty="0"/>
                <a:t>本体、電源</a:t>
              </a:r>
              <a:endParaRPr lang="en-US" altLang="ja-JP" dirty="0"/>
            </a:p>
            <a:p>
              <a:r>
                <a:rPr lang="ja-JP" altLang="en-US" dirty="0"/>
                <a:t>などの有無</a:t>
              </a:r>
              <a:endParaRPr kumimoji="1" lang="ja-JP" altLang="en-US" dirty="0"/>
            </a:p>
          </p:txBody>
        </p:sp>
        <p:pic>
          <p:nvPicPr>
            <p:cNvPr id="18" name="Picture 4" descr="C:\Users\11337946\AppData\Local\Microsoft\Windows\Temporary Internet Files\Content.IE5\6W6VO5PZ\MC900428957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24328" y="5013176"/>
              <a:ext cx="1070198" cy="10330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68369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現地に到着したら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73008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持ち出したものが</a:t>
            </a:r>
            <a:r>
              <a:rPr kumimoji="1" lang="ja-JP" altLang="en-US" sz="6000" dirty="0"/>
              <a:t>全て</a:t>
            </a:r>
            <a:r>
              <a:rPr kumimoji="1" lang="ja-JP" altLang="en-US" dirty="0"/>
              <a:t>あるか確認</a:t>
            </a:r>
            <a:endParaRPr kumimoji="1" lang="en-US" altLang="ja-JP" dirty="0"/>
          </a:p>
          <a:p>
            <a:endParaRPr lang="en-US" altLang="ja-JP" dirty="0"/>
          </a:p>
          <a:p>
            <a:pPr>
              <a:buNone/>
            </a:pPr>
            <a:r>
              <a:rPr kumimoji="1" lang="ja-JP" altLang="en-US" dirty="0"/>
              <a:t>□</a:t>
            </a:r>
            <a:r>
              <a:rPr kumimoji="1" lang="en-US" altLang="ja-JP" dirty="0"/>
              <a:t>PC or SPC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pPr>
              <a:buNone/>
            </a:pPr>
            <a:r>
              <a:rPr lang="ja-JP" altLang="en-US" dirty="0"/>
              <a:t>□</a:t>
            </a:r>
            <a:r>
              <a:rPr lang="en-US" altLang="ja-JP" dirty="0"/>
              <a:t>OTP</a:t>
            </a:r>
            <a:r>
              <a:rPr lang="ja-JP" altLang="en-US" dirty="0"/>
              <a:t>トークン</a:t>
            </a:r>
            <a:endParaRPr lang="en-US" altLang="ja-JP" dirty="0"/>
          </a:p>
          <a:p>
            <a:pPr>
              <a:buNone/>
            </a:pPr>
            <a:r>
              <a:rPr kumimoji="1" lang="ja-JP" altLang="en-US" dirty="0"/>
              <a:t>□電源ケーブル</a:t>
            </a:r>
            <a:endParaRPr kumimoji="1" lang="en-US" altLang="ja-JP" dirty="0"/>
          </a:p>
          <a:p>
            <a:pPr>
              <a:buNone/>
            </a:pPr>
            <a:r>
              <a:rPr kumimoji="1" lang="ja-JP" altLang="en-US" dirty="0"/>
              <a:t>□マウス</a:t>
            </a:r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ＰＣ持出しフロー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95536" y="1556792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メールにて持出し連絡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467544" y="2804930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ＰＣ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運搬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46856" y="405306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noProof="0" dirty="0">
                <a:solidFill>
                  <a:schemeClr val="bg1">
                    <a:lumMod val="75000"/>
                  </a:schemeClr>
                </a:solidFill>
              </a:rPr>
              <a:t>現物確認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467544" y="530120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rgbClr val="FF0000"/>
                </a:solidFill>
              </a:rPr>
              <a:t>メールにて持込み</a:t>
            </a:r>
            <a:r>
              <a:rPr lang="ja-JP" altLang="en-US" sz="2600" noProof="0" dirty="0">
                <a:solidFill>
                  <a:srgbClr val="FF0000"/>
                </a:solidFill>
              </a:rPr>
              <a:t>完了連絡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55976" y="2277649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55976" y="3525787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4355976" y="4773925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5" descr="C:\Users\11337946\AppData\Local\Microsoft\Windows\Temporary Internet Files\Content.IE5\6W6VO5PZ\MC90015007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71800" y="2636912"/>
            <a:ext cx="1072191" cy="858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306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03848" y="332656"/>
            <a:ext cx="5688632" cy="6048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>
                <a:latin typeface="HGS明朝E" pitchFamily="18" charset="-128"/>
                <a:ea typeface="HGS明朝E" pitchFamily="18" charset="-128"/>
              </a:rPr>
              <a:t>To: (</a:t>
            </a:r>
            <a:r>
              <a:rPr lang="ja-JP" altLang="en-US" dirty="0">
                <a:latin typeface="HGS明朝E" pitchFamily="18" charset="-128"/>
                <a:ea typeface="HGS明朝E" pitchFamily="18" charset="-128"/>
              </a:rPr>
              <a:t>マエ</a:t>
            </a:r>
            <a:r>
              <a:rPr lang="en-US" altLang="ja-JP" dirty="0">
                <a:latin typeface="HGS明朝E" pitchFamily="18" charset="-128"/>
                <a:ea typeface="HGS明朝E" pitchFamily="18" charset="-128"/>
              </a:rPr>
              <a:t>)(</a:t>
            </a:r>
            <a:r>
              <a:rPr lang="ja-JP" altLang="en-US" dirty="0">
                <a:latin typeface="HGS明朝E" pitchFamily="18" charset="-128"/>
                <a:ea typeface="HGS明朝E" pitchFamily="18" charset="-128"/>
              </a:rPr>
              <a:t>ヨコ</a:t>
            </a:r>
            <a:r>
              <a:rPr lang="en-US" altLang="ja-JP" dirty="0">
                <a:latin typeface="HGS明朝E" pitchFamily="18" charset="-128"/>
                <a:ea typeface="HGS明朝E" pitchFamily="18" charset="-128"/>
              </a:rPr>
              <a:t>)(</a:t>
            </a:r>
            <a:r>
              <a:rPr lang="ja-JP" altLang="en-US" dirty="0">
                <a:latin typeface="HGS明朝E" pitchFamily="18" charset="-128"/>
                <a:ea typeface="HGS明朝E" pitchFamily="18" charset="-128"/>
              </a:rPr>
              <a:t>フル</a:t>
            </a:r>
            <a:r>
              <a:rPr lang="en-US" altLang="ja-JP" dirty="0">
                <a:latin typeface="HGS明朝E" pitchFamily="18" charset="-128"/>
                <a:ea typeface="HGS明朝E" pitchFamily="18" charset="-128"/>
              </a:rPr>
              <a:t>)</a:t>
            </a:r>
          </a:p>
          <a:p>
            <a:endParaRPr lang="ja-JP" altLang="en-US" dirty="0"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HGS明朝E" pitchFamily="18" charset="-128"/>
                <a:ea typeface="HGS明朝E" pitchFamily="18" charset="-128"/>
              </a:rPr>
              <a:t>現地に到着し、現物確認が完了致しました。</a:t>
            </a:r>
          </a:p>
          <a:p>
            <a:endParaRPr lang="ja-JP" altLang="en-US" dirty="0"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latin typeface="HGS明朝E" pitchFamily="18" charset="-128"/>
                <a:ea typeface="HGS明朝E" pitchFamily="18" charset="-128"/>
              </a:rPr>
              <a:t>以上、よろしくお願い致します。</a:t>
            </a:r>
          </a:p>
          <a:p>
            <a:endParaRPr lang="ja-JP" altLang="en-US" dirty="0">
              <a:latin typeface="HGS明朝E" pitchFamily="18" charset="-128"/>
              <a:ea typeface="HGS明朝E" pitchFamily="18" charset="-128"/>
            </a:endParaRPr>
          </a:p>
          <a:p>
            <a:r>
              <a:rPr lang="en-US" altLang="ja-JP" dirty="0">
                <a:latin typeface="HGS明朝E" pitchFamily="18" charset="-128"/>
                <a:ea typeface="HGS明朝E" pitchFamily="18" charset="-128"/>
              </a:rPr>
              <a:t>----</a:t>
            </a:r>
            <a:endParaRPr lang="ja-JP" altLang="en-US" dirty="0"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latin typeface="HGS明朝E" pitchFamily="18" charset="-128"/>
                <a:ea typeface="HGS明朝E" pitchFamily="18" charset="-128"/>
              </a:rPr>
              <a:t>○○</a:t>
            </a:r>
            <a:endParaRPr lang="en-US" altLang="ja-JP" dirty="0">
              <a:latin typeface="HGS明朝E" pitchFamily="18" charset="-128"/>
              <a:ea typeface="HGS明朝E" pitchFamily="18" charset="-128"/>
            </a:endParaRPr>
          </a:p>
          <a:p>
            <a:endParaRPr lang="en-US" altLang="ja-JP" dirty="0">
              <a:latin typeface="HGS明朝E" pitchFamily="18" charset="-128"/>
              <a:ea typeface="HGS明朝E" pitchFamily="18" charset="-128"/>
            </a:endParaRP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To: (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マエ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)(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ヨコ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)(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フル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)</a:t>
            </a: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</a:t>
            </a: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標題の件、移動にともない、持ち出し申請を行います。</a:t>
            </a: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</a:t>
            </a:r>
            <a:endParaRPr lang="ja-JP" altLang="en-US" sz="1400" dirty="0">
              <a:latin typeface="HGS明朝E" pitchFamily="18" charset="-128"/>
              <a:ea typeface="HGS明朝E" pitchFamily="18" charset="-128"/>
            </a:endParaRP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----------------------------------------------------------</a:t>
            </a: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氏名：小清水太一</a:t>
            </a: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持出先：大森</a:t>
            </a:r>
          </a:p>
          <a:p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&gt; 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持出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(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移動元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)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：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2018-08-16 15:45    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・自宅経由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(■ :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なし   □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:</a:t>
            </a:r>
            <a:r>
              <a:rPr lang="ja-JP" altLang="en-US" sz="1400" dirty="0">
                <a:latin typeface="HGS明朝E" pitchFamily="18" charset="-128"/>
                <a:ea typeface="HGS明朝E" pitchFamily="18" charset="-128"/>
              </a:rPr>
              <a:t>あり</a:t>
            </a:r>
            <a:r>
              <a:rPr lang="en-US" altLang="ja-JP" sz="1400" dirty="0">
                <a:latin typeface="HGS明朝E" pitchFamily="18" charset="-128"/>
                <a:ea typeface="HGS明朝E" pitchFamily="18" charset="-128"/>
              </a:rPr>
              <a:t>)</a:t>
            </a:r>
          </a:p>
          <a:p>
            <a:endParaRPr lang="en-US" altLang="ja-JP" dirty="0">
              <a:latin typeface="HGS明朝E" pitchFamily="18" charset="-128"/>
              <a:ea typeface="HGS明朝E" pitchFamily="18" charset="-128"/>
            </a:endParaRPr>
          </a:p>
          <a:p>
            <a:pPr algn="ctr"/>
            <a:r>
              <a:rPr lang="ja-JP" altLang="en-US" dirty="0">
                <a:latin typeface="HGS明朝E" pitchFamily="18" charset="-128"/>
                <a:ea typeface="HGS明朝E" pitchFamily="18" charset="-128"/>
              </a:rPr>
              <a:t>～略～</a:t>
            </a: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179512" y="332656"/>
            <a:ext cx="2880320" cy="259228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ja-JP" altLang="en-US" sz="2400" dirty="0"/>
              <a:t>現物確認・管理票への記入が完了したことを連絡する</a:t>
            </a:r>
            <a:endParaRPr lang="en-US" altLang="ja-JP" sz="24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altLang="ja-JP" sz="24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ja-JP" altLang="en-US" sz="2400" dirty="0"/>
              <a:t>持出連絡メールに返信する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179512" y="4509120"/>
            <a:ext cx="2952328" cy="1368152"/>
          </a:xfrm>
          <a:prstGeom prst="rect">
            <a:avLst/>
          </a:prstGeom>
        </p:spPr>
        <p:txBody>
          <a:bodyPr/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現物確認・実績記入が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完了したら</a:t>
            </a:r>
            <a:r>
              <a:rPr lang="ja-JP" altLang="en-US" sz="2000" dirty="0">
                <a:solidFill>
                  <a:srgbClr val="FF0000"/>
                </a:solidFill>
              </a:rPr>
              <a:t>、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速やかに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メールを送信する！！</a:t>
            </a:r>
          </a:p>
        </p:txBody>
      </p:sp>
      <p:pic>
        <p:nvPicPr>
          <p:cNvPr id="4098" name="Picture 2" descr="C:\Users\11337946\AppData\Local\Microsoft\Windows\Temporary Internet Files\Content.IE5\N411I92Y\MM900283575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717032"/>
            <a:ext cx="847725" cy="895350"/>
          </a:xfrm>
          <a:prstGeom prst="rect">
            <a:avLst/>
          </a:prstGeom>
          <a:noFill/>
        </p:spPr>
      </p:pic>
      <p:sp>
        <p:nvSpPr>
          <p:cNvPr id="7" name="角丸四角形 6"/>
          <p:cNvSpPr/>
          <p:nvPr/>
        </p:nvSpPr>
        <p:spPr>
          <a:xfrm>
            <a:off x="6876256" y="476672"/>
            <a:ext cx="1800200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メール本文例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11337946\AppData\Local\Microsoft\Windows\Temporary Internet Files\Content.IE5\NCA8V5KF\MC90043159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221088"/>
            <a:ext cx="1828800" cy="1828800"/>
          </a:xfrm>
          <a:prstGeom prst="rect">
            <a:avLst/>
          </a:prstGeom>
          <a:noFill/>
        </p:spPr>
      </p:pic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51520" y="1484784"/>
            <a:ext cx="8640960" cy="2160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latin typeface="+mj-lt"/>
                <a:ea typeface="+mj-ea"/>
                <a:cs typeface="+mj-cs"/>
              </a:rPr>
              <a:t>□メールの主題が省略されていないか？</a:t>
            </a:r>
            <a:endParaRPr lang="en-US" altLang="ja-JP" sz="2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ja-JP" sz="2800" dirty="0">
                <a:latin typeface="+mj-lt"/>
                <a:ea typeface="+mj-ea"/>
                <a:cs typeface="+mj-cs"/>
              </a:rPr>
              <a:t>   Re:【</a:t>
            </a:r>
            <a:r>
              <a:rPr lang="ja-JP" altLang="en-US" sz="2800" dirty="0">
                <a:latin typeface="+mj-lt"/>
                <a:ea typeface="+mj-ea"/>
                <a:cs typeface="+mj-cs"/>
              </a:rPr>
              <a:t>持出</a:t>
            </a:r>
            <a:r>
              <a:rPr lang="en-US" altLang="ja-JP" sz="2800" dirty="0">
                <a:latin typeface="+mj-lt"/>
                <a:ea typeface="+mj-ea"/>
                <a:cs typeface="+mj-cs"/>
              </a:rPr>
              <a:t>】(mm/</a:t>
            </a:r>
            <a:r>
              <a:rPr lang="en-US" altLang="ja-JP" sz="2800" dirty="0" err="1">
                <a:latin typeface="+mj-lt"/>
                <a:ea typeface="+mj-ea"/>
                <a:cs typeface="+mj-cs"/>
              </a:rPr>
              <a:t>dd</a:t>
            </a:r>
            <a:r>
              <a:rPr lang="en-US" altLang="ja-JP" sz="2800" dirty="0">
                <a:latin typeface="+mj-lt"/>
                <a:ea typeface="+mj-ea"/>
                <a:cs typeface="+mj-cs"/>
              </a:rPr>
              <a:t>)(</a:t>
            </a:r>
            <a:r>
              <a:rPr lang="ja-JP" altLang="en-US" sz="2800" dirty="0">
                <a:latin typeface="+mj-lt"/>
                <a:ea typeface="+mj-ea"/>
                <a:cs typeface="+mj-cs"/>
              </a:rPr>
              <a:t>名字</a:t>
            </a:r>
            <a:r>
              <a:rPr lang="en-US" altLang="ja-JP" sz="2800" dirty="0">
                <a:latin typeface="+mj-lt"/>
                <a:ea typeface="+mj-ea"/>
                <a:cs typeface="+mj-cs"/>
              </a:rPr>
              <a:t>) </a:t>
            </a:r>
            <a:r>
              <a:rPr lang="ja-JP" altLang="en-US" sz="2800" dirty="0">
                <a:latin typeface="+mj-lt"/>
                <a:ea typeface="+mj-ea"/>
                <a:cs typeface="+mj-cs"/>
              </a:rPr>
              <a:t>持出元⇒持出先</a:t>
            </a:r>
            <a:endParaRPr lang="en-US" altLang="ja-JP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23528" y="4941168"/>
            <a:ext cx="8229600" cy="504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上記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チェックして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OK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なら送信して完了！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251520" y="-171400"/>
            <a:ext cx="8136904" cy="1573758"/>
            <a:chOff x="251520" y="-171400"/>
            <a:chExt cx="8136904" cy="1573758"/>
          </a:xfrm>
        </p:grpSpPr>
        <p:sp>
          <p:nvSpPr>
            <p:cNvPr id="3" name="タイトル 1"/>
            <p:cNvSpPr txBox="1">
              <a:spLocks/>
            </p:cNvSpPr>
            <p:nvPr/>
          </p:nvSpPr>
          <p:spPr>
            <a:xfrm>
              <a:off x="1907704" y="332656"/>
              <a:ext cx="6480720" cy="684312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noProof="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メール</a:t>
              </a:r>
              <a:r>
                <a: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を書いたら以下をチェック</a:t>
              </a:r>
            </a:p>
          </p:txBody>
        </p:sp>
        <p:pic>
          <p:nvPicPr>
            <p:cNvPr id="5122" name="Picture 2" descr="C:\Users\11337946\AppData\Local\Microsoft\Windows\Temporary Internet Files\Content.IE5\NCA8V5KF\MC90043266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-171400"/>
              <a:ext cx="1573758" cy="157375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爆発 2 4"/>
          <p:cNvSpPr/>
          <p:nvPr/>
        </p:nvSpPr>
        <p:spPr>
          <a:xfrm>
            <a:off x="1763688" y="1412776"/>
            <a:ext cx="5400600" cy="3168352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紛失してしまったら・・・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395536" y="2492896"/>
            <a:ext cx="8229600" cy="14401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kumimoji="1" lang="ja-JP" altLang="en-US" sz="4000" dirty="0"/>
              <a:t>紛失時・盗難時は</a:t>
            </a:r>
            <a:r>
              <a:rPr kumimoji="1" lang="ja-JP" altLang="en-US" sz="4000" dirty="0">
                <a:solidFill>
                  <a:srgbClr val="FF0000"/>
                </a:solidFill>
              </a:rPr>
              <a:t>速やかに</a:t>
            </a:r>
            <a:r>
              <a:rPr kumimoji="1" lang="ja-JP" altLang="en-US" sz="4000" dirty="0"/>
              <a:t>上長に連絡をする</a:t>
            </a:r>
            <a:endParaRPr kumimoji="1" lang="en-US" altLang="ja-JP" sz="4000" dirty="0"/>
          </a:p>
        </p:txBody>
      </p:sp>
      <p:pic>
        <p:nvPicPr>
          <p:cNvPr id="6150" name="Picture 6" descr="C:\Users\11337946\AppData\Local\Microsoft\Windows\Temporary Internet Files\Content.IE5\WQIABTEK\MC9003838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005064"/>
            <a:ext cx="2088232" cy="2052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467544" y="1988840"/>
            <a:ext cx="8229600" cy="26642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機密情報を漏えいしないために</a:t>
            </a:r>
            <a:endParaRPr kumimoji="1" lang="en-US" altLang="ja-JP" sz="4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正しい管理・運搬</a:t>
            </a:r>
            <a:r>
              <a:rPr kumimoji="1" lang="ja-JP" altLang="en-US" sz="4400" b="1" i="0" u="none" strike="noStrike" kern="1200" cap="none" spc="0" normalizeH="0" baseline="0" noProof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を実施しましょう！</a:t>
            </a:r>
            <a:br>
              <a:rPr kumimoji="1" lang="ja-JP" altLang="en-US" sz="32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:\Users\11337946\AppData\Local\Microsoft\Windows\Temporary Internet Files\Content.IE5\6W6VO5PZ\MC9004316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077072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PC</a:t>
            </a:r>
            <a:r>
              <a:rPr kumimoji="1" lang="ja-JP" altLang="en-US" dirty="0"/>
              <a:t>持出し申請の目的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8229600" cy="1489720"/>
          </a:xfrm>
        </p:spPr>
        <p:txBody>
          <a:bodyPr/>
          <a:lstStyle/>
          <a:p>
            <a:r>
              <a:rPr lang="ja-JP" altLang="en-US" sz="3200" dirty="0"/>
              <a:t>各種チェック事項を持ち出し直前に実施し、対応の漏れや問題発生を未然に防ぐこと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ＰＣ持出しフロー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95536" y="1556792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/>
              <a:t>メールにて持出し連絡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467544" y="2804930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/>
              <a:t>ＰＣ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運搬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46856" y="405306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noProof="0" dirty="0"/>
              <a:t>現物確認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467544" y="530120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/>
              <a:t>メールにて持込み</a:t>
            </a:r>
            <a:r>
              <a:rPr lang="ja-JP" altLang="en-US" sz="2600" noProof="0" dirty="0"/>
              <a:t>完了連絡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55976" y="2277649"/>
            <a:ext cx="360040" cy="36004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55976" y="3525787"/>
            <a:ext cx="360040" cy="36004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4355976" y="4773925"/>
            <a:ext cx="360040" cy="360040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7" name="Picture 5" descr="C:\Users\11337946\AppData\Local\Microsoft\Windows\Temporary Internet Files\Content.IE5\6W6VO5PZ\MC9001500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61480"/>
            <a:ext cx="1072191" cy="858094"/>
          </a:xfrm>
          <a:prstGeom prst="rect">
            <a:avLst/>
          </a:prstGeom>
          <a:noFill/>
        </p:spPr>
      </p:pic>
      <p:sp>
        <p:nvSpPr>
          <p:cNvPr id="21" name="右中かっこ 20"/>
          <p:cNvSpPr/>
          <p:nvPr/>
        </p:nvSpPr>
        <p:spPr>
          <a:xfrm>
            <a:off x="6786578" y="1513772"/>
            <a:ext cx="500066" cy="511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500958" y="1340768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持ち出す前</a:t>
            </a:r>
            <a:endParaRPr lang="en-US" altLang="ja-JP" dirty="0"/>
          </a:p>
          <a:p>
            <a:pPr algn="ctr"/>
            <a:r>
              <a:rPr kumimoji="1" lang="ja-JP" altLang="en-US" dirty="0"/>
              <a:t>に実施</a:t>
            </a:r>
          </a:p>
        </p:txBody>
      </p:sp>
      <p:sp>
        <p:nvSpPr>
          <p:cNvPr id="23" name="右中かっこ 22"/>
          <p:cNvSpPr/>
          <p:nvPr/>
        </p:nvSpPr>
        <p:spPr>
          <a:xfrm>
            <a:off x="6786578" y="4149080"/>
            <a:ext cx="500066" cy="17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7500958" y="4572008"/>
            <a:ext cx="142876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現地到着後</a:t>
            </a:r>
            <a:endParaRPr kumimoji="1" lang="en-US" altLang="ja-JP" dirty="0"/>
          </a:p>
          <a:p>
            <a:pPr algn="ctr"/>
            <a:r>
              <a:rPr lang="ja-JP" altLang="en-US" dirty="0"/>
              <a:t>に実施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ＰＣ持出しフロー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95536" y="1556792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rgbClr val="FF0000"/>
                </a:solidFill>
              </a:rPr>
              <a:t>メールにて持出し連絡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467544" y="2804930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ＰＣ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運搬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46856" y="405306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noProof="0" dirty="0">
                <a:solidFill>
                  <a:schemeClr val="bg1">
                    <a:lumMod val="85000"/>
                  </a:schemeClr>
                </a:solidFill>
              </a:rPr>
              <a:t>現物確認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467544" y="530120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メールにて持込み</a:t>
            </a:r>
            <a:r>
              <a:rPr lang="ja-JP" altLang="en-US" sz="2600" noProof="0" dirty="0">
                <a:solidFill>
                  <a:schemeClr val="bg1">
                    <a:lumMod val="85000"/>
                  </a:schemeClr>
                </a:solidFill>
              </a:rPr>
              <a:t>完了連絡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55976" y="2277649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55976" y="3525787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4355976" y="4773925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5" descr="C:\Users\11337946\AppData\Local\Microsoft\Windows\Temporary Internet Files\Content.IE5\6W6VO5PZ\MC900150076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71800" y="2636912"/>
            <a:ext cx="1072191" cy="858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900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79512" y="332656"/>
            <a:ext cx="8964488" cy="6048672"/>
            <a:chOff x="179512" y="332656"/>
            <a:chExt cx="8964488" cy="6048672"/>
          </a:xfrm>
        </p:grpSpPr>
        <p:sp>
          <p:nvSpPr>
            <p:cNvPr id="5" name="正方形/長方形 4"/>
            <p:cNvSpPr/>
            <p:nvPr/>
          </p:nvSpPr>
          <p:spPr>
            <a:xfrm>
              <a:off x="179512" y="332656"/>
              <a:ext cx="6264696" cy="60486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To: (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マエ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)(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ヨコ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)(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フル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)</a:t>
              </a:r>
            </a:p>
            <a:p>
              <a:endParaRPr lang="en-US" altLang="ja-JP" sz="1200" dirty="0">
                <a:latin typeface="HGS明朝E" pitchFamily="18" charset="-128"/>
                <a:ea typeface="HGS明朝E" pitchFamily="18" charset="-128"/>
              </a:endParaRP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標題の件、移動にともない、持ち出し申請を行います。</a:t>
              </a:r>
            </a:p>
            <a:p>
              <a:endParaRPr lang="ja-JP" altLang="en-US" sz="1200" dirty="0">
                <a:latin typeface="HGS明朝E" pitchFamily="18" charset="-128"/>
                <a:ea typeface="HGS明朝E" pitchFamily="18" charset="-128"/>
              </a:endParaRPr>
            </a:p>
            <a:p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------------------------------------------------------------------</a:t>
              </a: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氏名：小清水太一</a:t>
              </a: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持出先：大森</a:t>
              </a: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持出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(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移動元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)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：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2018-08-16 15:45    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・自宅経由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(■ :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なし   □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: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あり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)</a:t>
              </a: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持込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(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移動先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)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予定：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2018-08-16 16:30</a:t>
              </a: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管理番号： 小清水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(B)</a:t>
              </a:r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、小清水</a:t>
              </a:r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(G) </a:t>
              </a: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持出理由：自社戻り</a:t>
              </a:r>
            </a:p>
            <a:p>
              <a:endParaRPr lang="ja-JP" altLang="en-US" sz="1200" dirty="0">
                <a:latin typeface="HGS明朝E" pitchFamily="18" charset="-128"/>
                <a:ea typeface="HGS明朝E" pitchFamily="18" charset="-128"/>
              </a:endParaRP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以下のルールを守って持出運用を行います。</a:t>
              </a:r>
            </a:p>
            <a:p>
              <a:endParaRPr lang="ja-JP" altLang="en-US" sz="1200" dirty="0">
                <a:latin typeface="HGS明朝E" pitchFamily="18" charset="-128"/>
                <a:ea typeface="HGS明朝E" pitchFamily="18" charset="-128"/>
              </a:endParaRP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※私は、以下のルールを守って持出運用を行います。</a:t>
              </a: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　■</a:t>
              </a:r>
              <a:r>
                <a:rPr lang="en-US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    </a:t>
              </a:r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基本原則として、作業拠点から</a:t>
              </a:r>
              <a:r>
                <a:rPr lang="en-US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SPC/PC</a:t>
              </a:r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等機器の持出は行いません。（不必要な持出ではありません）</a:t>
              </a: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　■</a:t>
              </a:r>
              <a:r>
                <a:rPr lang="en-US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    </a:t>
              </a:r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やむを得ず持出す際は、移動する範囲も最小限にとどめ、飲酒等せず、拠点間移動のみ行います。</a:t>
              </a: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　■</a:t>
              </a:r>
              <a:r>
                <a:rPr lang="en-US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    </a:t>
              </a:r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持出は、肩かけ可能な鞄等に格納し施錠の上、持ち運び時肩ひもはたすきがけして運搬します。</a:t>
              </a: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　</a:t>
              </a:r>
              <a:r>
                <a:rPr lang="en-US" altLang="ja-JP" sz="1200" kern="100" dirty="0">
                  <a:solidFill>
                    <a:srgbClr val="FF0000"/>
                  </a:solidFill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■    </a:t>
              </a:r>
              <a:r>
                <a:rPr lang="ja-JP" altLang="ja-JP" sz="1200" kern="100" dirty="0">
                  <a:solidFill>
                    <a:srgbClr val="FF0000"/>
                  </a:solidFill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運搬時は、機器を格納した鞄を手放しません</a:t>
              </a:r>
              <a:r>
                <a:rPr lang="en-US" altLang="ja-JP" sz="1200" kern="100" dirty="0">
                  <a:solidFill>
                    <a:srgbClr val="FF0000"/>
                  </a:solidFill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(</a:t>
              </a:r>
              <a:r>
                <a:rPr lang="ja-JP" altLang="ja-JP" sz="1200" kern="100" dirty="0">
                  <a:solidFill>
                    <a:srgbClr val="FF0000"/>
                  </a:solidFill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網棚に置く等はしない</a:t>
              </a:r>
              <a:r>
                <a:rPr lang="en-US" altLang="ja-JP" sz="1200" kern="100" dirty="0">
                  <a:solidFill>
                    <a:srgbClr val="FF0000"/>
                  </a:solidFill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)</a:t>
              </a:r>
              <a:endParaRPr lang="ja-JP" altLang="ja-JP" sz="1200" kern="100" dirty="0">
                <a:solidFill>
                  <a:srgbClr val="FF0000"/>
                </a:solidFill>
                <a:effectLst/>
                <a:latin typeface="HGS明朝E" panose="02020900000000000000" pitchFamily="18" charset="-128"/>
                <a:ea typeface="HGS明朝E" panose="02020900000000000000" pitchFamily="18" charset="-128"/>
                <a:cs typeface="Courier New" panose="02070309020205020404" pitchFamily="49" charset="0"/>
              </a:endParaRP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　■</a:t>
              </a:r>
              <a:r>
                <a:rPr lang="en-US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    </a:t>
              </a:r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出張で宿泊する時は、宿泊場所到着時に現物確認を行います。</a:t>
              </a:r>
            </a:p>
            <a:p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　■</a:t>
              </a:r>
              <a:r>
                <a:rPr lang="en-US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    </a:t>
              </a:r>
              <a:r>
                <a:rPr lang="ja-JP" altLang="ja-JP" sz="1200" kern="1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Courier New" panose="02070309020205020404" pitchFamily="49" charset="0"/>
                </a:rPr>
                <a:t>出張など拠点外での保管が必要な場合は、施錠出来る場所にて保管します。</a:t>
              </a:r>
            </a:p>
            <a:p>
              <a:r>
                <a:rPr lang="ja-JP" altLang="ja-JP" sz="12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Times New Roman" panose="02020603050405020304" pitchFamily="18" charset="0"/>
                </a:rPr>
                <a:t>　■</a:t>
              </a:r>
              <a:r>
                <a:rPr lang="en-US" altLang="ja-JP" sz="12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Times New Roman" panose="02020603050405020304" pitchFamily="18" charset="0"/>
                </a:rPr>
                <a:t>    </a:t>
              </a:r>
              <a:r>
                <a:rPr lang="ja-JP" altLang="ja-JP" sz="1200" dirty="0">
                  <a:effectLst/>
                  <a:latin typeface="HGS明朝E" panose="02020900000000000000" pitchFamily="18" charset="-128"/>
                  <a:ea typeface="HGS明朝E" panose="02020900000000000000" pitchFamily="18" charset="-128"/>
                  <a:cs typeface="Times New Roman" panose="02020603050405020304" pitchFamily="18" charset="0"/>
                </a:rPr>
                <a:t>紛失・盗難時は速やかに顧客担当部署並びに、弊社担当上長に連絡を入れます。</a:t>
              </a:r>
              <a:r>
                <a:rPr lang="ja-JP" altLang="en-US" sz="1200" dirty="0">
                  <a:latin typeface="HGS明朝E" panose="02020900000000000000" pitchFamily="18" charset="-128"/>
                  <a:ea typeface="HGS明朝E" panose="02020900000000000000" pitchFamily="18" charset="-128"/>
                </a:rPr>
                <a:t>。</a:t>
              </a:r>
            </a:p>
            <a:p>
              <a:r>
                <a:rPr lang="en-US" altLang="ja-JP" sz="1200" dirty="0">
                  <a:latin typeface="HGS明朝E" pitchFamily="18" charset="-128"/>
                  <a:ea typeface="HGS明朝E" pitchFamily="18" charset="-128"/>
                </a:rPr>
                <a:t>-----------------------------------------------------------------</a:t>
              </a:r>
            </a:p>
            <a:p>
              <a:endParaRPr lang="en-US" altLang="ja-JP" sz="1200" dirty="0">
                <a:latin typeface="HGS明朝E" pitchFamily="18" charset="-128"/>
                <a:ea typeface="HGS明朝E" pitchFamily="18" charset="-128"/>
              </a:endParaRPr>
            </a:p>
            <a:p>
              <a:r>
                <a:rPr lang="ja-JP" altLang="en-US" sz="1200" dirty="0">
                  <a:latin typeface="HGS明朝E" pitchFamily="18" charset="-128"/>
                  <a:ea typeface="HGS明朝E" pitchFamily="18" charset="-128"/>
                </a:rPr>
                <a:t>以上、宜しくお願い致します。</a:t>
              </a:r>
            </a:p>
          </p:txBody>
        </p:sp>
        <p:sp>
          <p:nvSpPr>
            <p:cNvPr id="9" name="四角形吹き出し 8"/>
            <p:cNvSpPr/>
            <p:nvPr/>
          </p:nvSpPr>
          <p:spPr>
            <a:xfrm>
              <a:off x="6660232" y="5301208"/>
              <a:ext cx="2016224" cy="936104"/>
            </a:xfrm>
            <a:prstGeom prst="wedgeRectCallout">
              <a:avLst>
                <a:gd name="adj1" fmla="val -321450"/>
                <a:gd name="adj2" fmla="val -31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ja-JP" sz="1600" dirty="0"/>
                <a:t>顧客・業務を特定されるようなことは記載しない</a:t>
              </a:r>
              <a:endParaRPr kumimoji="1" lang="ja-JP" altLang="en-US" sz="1600" dirty="0"/>
            </a:p>
          </p:txBody>
        </p:sp>
        <p:sp>
          <p:nvSpPr>
            <p:cNvPr id="10" name="四角形吹き出し 9"/>
            <p:cNvSpPr/>
            <p:nvPr/>
          </p:nvSpPr>
          <p:spPr>
            <a:xfrm>
              <a:off x="6665912" y="4397335"/>
              <a:ext cx="2010544" cy="720080"/>
            </a:xfrm>
            <a:prstGeom prst="wedgeRectCallout">
              <a:avLst>
                <a:gd name="adj1" fmla="val -326034"/>
                <a:gd name="adj2" fmla="val -3727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地区名</a:t>
              </a:r>
              <a:r>
                <a:rPr lang="ja-JP" altLang="en-US" sz="1600" dirty="0"/>
                <a:t>を</a:t>
              </a:r>
              <a:r>
                <a:rPr kumimoji="1" lang="ja-JP" altLang="en-US" sz="1600" dirty="0"/>
                <a:t>記載する</a:t>
              </a:r>
              <a:endParaRPr kumimoji="1" lang="en-US" altLang="ja-JP" sz="1600" dirty="0"/>
            </a:p>
            <a:p>
              <a:pPr algn="ctr"/>
              <a:r>
                <a:rPr lang="en-US" altLang="ja-JP" sz="1600" dirty="0"/>
                <a:t>(</a:t>
              </a:r>
              <a:r>
                <a:rPr lang="ja-JP" altLang="en-US" sz="1600" dirty="0"/>
                <a:t>例</a:t>
              </a:r>
              <a:r>
                <a:rPr lang="en-US" altLang="ja-JP" sz="1600" dirty="0"/>
                <a:t>)×SSC</a:t>
              </a:r>
              <a:r>
                <a:rPr lang="ja-JP" altLang="en-US" sz="1600" dirty="0"/>
                <a:t>○南砂町</a:t>
              </a:r>
              <a:endParaRPr kumimoji="1" lang="ja-JP" altLang="en-US" sz="16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6444208" y="332656"/>
              <a:ext cx="269979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TO:</a:t>
              </a:r>
            </a:p>
            <a:p>
              <a:r>
                <a:rPr lang="en-US" altLang="ja-JP" dirty="0"/>
                <a:t>op-pc-mochidashi@cij.co.jp</a:t>
              </a:r>
            </a:p>
            <a:p>
              <a:endParaRPr kumimoji="1" lang="en-US" altLang="ja-JP" dirty="0"/>
            </a:p>
            <a:p>
              <a:r>
                <a:rPr lang="en-US" altLang="ja-JP" dirty="0">
                  <a:solidFill>
                    <a:srgbClr val="FF0000"/>
                  </a:solidFill>
                </a:rPr>
                <a:t>CC:</a:t>
              </a:r>
            </a:p>
            <a:p>
              <a:r>
                <a:rPr kumimoji="1" lang="ja-JP" altLang="en-US" sz="1400" dirty="0">
                  <a:sym typeface="Wingdings" pitchFamily="2" charset="2"/>
                </a:rPr>
                <a:t>自分の携帯アドレス</a:t>
              </a:r>
              <a:endParaRPr kumimoji="1" lang="en-US" altLang="ja-JP" sz="1400" dirty="0">
                <a:sym typeface="Wingdings" pitchFamily="2" charset="2"/>
              </a:endParaRPr>
            </a:p>
            <a:p>
              <a:endParaRPr lang="en-US" altLang="ja-JP" dirty="0">
                <a:sym typeface="Wingdings" pitchFamily="2" charset="2"/>
              </a:endParaRPr>
            </a:p>
            <a:p>
              <a:r>
                <a:rPr kumimoji="1" lang="ja-JP" altLang="en-US" dirty="0">
                  <a:solidFill>
                    <a:srgbClr val="FF0000"/>
                  </a:solidFill>
                  <a:latin typeface="+mn-ea"/>
                  <a:sym typeface="Wingdings" pitchFamily="2" charset="2"/>
                </a:rPr>
                <a:t>主題：</a:t>
              </a:r>
              <a:endParaRPr kumimoji="1" lang="en-US" altLang="ja-JP" dirty="0">
                <a:solidFill>
                  <a:srgbClr val="FF0000"/>
                </a:solidFill>
                <a:latin typeface="+mn-ea"/>
                <a:sym typeface="Wingdings" pitchFamily="2" charset="2"/>
              </a:endParaRPr>
            </a:p>
            <a:p>
              <a:r>
                <a:rPr lang="en-US" altLang="zh-TW" dirty="0">
                  <a:latin typeface="+mn-ea"/>
                </a:rPr>
                <a:t>【</a:t>
              </a:r>
              <a:r>
                <a:rPr lang="zh-TW" altLang="en-US" dirty="0">
                  <a:latin typeface="+mn-ea"/>
                </a:rPr>
                <a:t>持出</a:t>
              </a:r>
              <a:r>
                <a:rPr lang="en-US" altLang="zh-TW" dirty="0">
                  <a:latin typeface="+mn-ea"/>
                </a:rPr>
                <a:t>】(mm/</a:t>
              </a:r>
              <a:r>
                <a:rPr lang="en-US" altLang="zh-TW" dirty="0" err="1">
                  <a:latin typeface="+mn-ea"/>
                </a:rPr>
                <a:t>dd</a:t>
              </a:r>
              <a:r>
                <a:rPr lang="en-US" altLang="zh-TW" dirty="0">
                  <a:latin typeface="+mn-ea"/>
                </a:rPr>
                <a:t>)(</a:t>
              </a:r>
              <a:r>
                <a:rPr lang="ja-JP" altLang="en-US" dirty="0">
                  <a:latin typeface="+mn-ea"/>
                </a:rPr>
                <a:t>名字</a:t>
              </a:r>
              <a:r>
                <a:rPr lang="en-US" altLang="zh-TW" dirty="0">
                  <a:latin typeface="+mn-ea"/>
                </a:rPr>
                <a:t>) </a:t>
              </a:r>
              <a:r>
                <a:rPr lang="ja-JP" altLang="en-US" dirty="0">
                  <a:latin typeface="+mn-ea"/>
                </a:rPr>
                <a:t>持出元</a:t>
              </a:r>
              <a:r>
                <a:rPr lang="zh-TW" altLang="en-US" dirty="0">
                  <a:latin typeface="+mn-ea"/>
                </a:rPr>
                <a:t>⇒</a:t>
              </a:r>
              <a:r>
                <a:rPr lang="ja-JP" altLang="en-US" dirty="0">
                  <a:latin typeface="+mn-ea"/>
                </a:rPr>
                <a:t>持出先</a:t>
              </a:r>
              <a:endParaRPr kumimoji="1" lang="ja-JP" altLang="en-US" dirty="0">
                <a:latin typeface="+mn-ea"/>
              </a:endParaRPr>
            </a:p>
          </p:txBody>
        </p:sp>
      </p:grpSp>
      <p:sp>
        <p:nvSpPr>
          <p:cNvPr id="8" name="角丸四角形 7"/>
          <p:cNvSpPr/>
          <p:nvPr/>
        </p:nvSpPr>
        <p:spPr>
          <a:xfrm>
            <a:off x="4283968" y="476672"/>
            <a:ext cx="1800200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メール本文例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6660232" y="3396768"/>
            <a:ext cx="2016224" cy="608296"/>
          </a:xfrm>
          <a:prstGeom prst="wedgeRectCallout">
            <a:avLst>
              <a:gd name="adj1" fmla="val -181587"/>
              <a:gd name="adj2" fmla="val -235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自宅経由する場合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はありを■に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11337946\AppData\Local\Microsoft\Windows\Temporary Internet Files\Content.IE5\1XPNF5LV\MC90040402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4725144"/>
            <a:ext cx="1684490" cy="1545084"/>
          </a:xfrm>
          <a:prstGeom prst="rect">
            <a:avLst/>
          </a:prstGeom>
          <a:noFill/>
        </p:spPr>
      </p:pic>
      <p:sp>
        <p:nvSpPr>
          <p:cNvPr id="2" name="スライド番号プレースホル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251520" y="1052736"/>
            <a:ext cx="8640960" cy="4824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latin typeface="+mj-lt"/>
                <a:ea typeface="+mj-ea"/>
                <a:cs typeface="+mj-cs"/>
              </a:rPr>
              <a:t>□宛先の漏れはないか？</a:t>
            </a:r>
            <a:endParaRPr lang="en-US" altLang="ja-JP" sz="28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dirty="0">
                <a:latin typeface="+mj-lt"/>
                <a:ea typeface="+mj-ea"/>
                <a:cs typeface="+mj-cs"/>
              </a:rPr>
              <a:t>   CC</a:t>
            </a:r>
            <a:r>
              <a:rPr lang="ja-JP" altLang="en-US" sz="2800" dirty="0">
                <a:latin typeface="+mj-lt"/>
                <a:ea typeface="+mj-ea"/>
                <a:cs typeface="+mj-cs"/>
              </a:rPr>
              <a:t>に自分の携帯アドレスが入っているか？</a:t>
            </a:r>
            <a:endParaRPr lang="en-US" altLang="ja-JP" sz="28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8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□持出元・持出先を顧客の拠点がわかってしまう名称にしていないか？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ja-JP" altLang="en-US" sz="2800" dirty="0">
                <a:latin typeface="+mj-ea"/>
                <a:ea typeface="+mj-ea"/>
              </a:rPr>
              <a:t>□日付や持出先などに誤りはないか？</a:t>
            </a:r>
            <a:endParaRPr lang="en-US" altLang="ja-JP" sz="2800" dirty="0">
              <a:latin typeface="+mj-ea"/>
              <a:ea typeface="+mj-ea"/>
            </a:endParaRPr>
          </a:p>
          <a:p>
            <a:pPr lvl="0">
              <a:spcBef>
                <a:spcPct val="0"/>
              </a:spcBef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ja-JP" altLang="en-US" sz="2800" dirty="0">
                <a:latin typeface="+mj-lt"/>
                <a:ea typeface="+mj-ea"/>
                <a:cs typeface="+mj-cs"/>
              </a:rPr>
              <a:t>□メールは持ち出す直前に送信をすること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323528" y="5661248"/>
            <a:ext cx="8229600" cy="504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上記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チェックして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OK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なら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PC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運搬に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！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251520" y="-243408"/>
            <a:ext cx="8352928" cy="1446113"/>
            <a:chOff x="251520" y="-243408"/>
            <a:chExt cx="8352928" cy="1446113"/>
          </a:xfrm>
        </p:grpSpPr>
        <p:sp>
          <p:nvSpPr>
            <p:cNvPr id="3" name="タイトル 1"/>
            <p:cNvSpPr txBox="1">
              <a:spLocks/>
            </p:cNvSpPr>
            <p:nvPr/>
          </p:nvSpPr>
          <p:spPr>
            <a:xfrm>
              <a:off x="1691680" y="260648"/>
              <a:ext cx="6912768" cy="684312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3200" dirty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メール</a:t>
              </a:r>
              <a:r>
                <a:rPr kumimoji="1" lang="ja-JP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を書いたら以下を再チェック</a:t>
              </a:r>
            </a:p>
          </p:txBody>
        </p:sp>
        <p:pic>
          <p:nvPicPr>
            <p:cNvPr id="2050" name="Picture 2" descr="C:\Users\11337946\AppData\Local\Microsoft\Windows\Temporary Internet Files\Content.IE5\6W6VO5PZ\MC90043266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-243408"/>
              <a:ext cx="1446113" cy="14461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ＰＣ持出しフロー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95536" y="1556792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メールにて持出し連絡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467544" y="2804930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rgbClr val="FF0000"/>
                </a:solidFill>
              </a:rPr>
              <a:t>ＰＣ</a:t>
            </a:r>
            <a:r>
              <a:rPr kumimoji="1" lang="ja-JP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運搬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46856" y="405306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noProof="0" dirty="0">
                <a:solidFill>
                  <a:schemeClr val="bg1">
                    <a:lumMod val="85000"/>
                  </a:schemeClr>
                </a:solidFill>
              </a:rPr>
              <a:t>現物確認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467544" y="5301208"/>
            <a:ext cx="8229600" cy="5536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ja-JP" altLang="en-US" sz="2600" dirty="0">
                <a:solidFill>
                  <a:schemeClr val="bg1">
                    <a:lumMod val="85000"/>
                  </a:schemeClr>
                </a:solidFill>
              </a:rPr>
              <a:t>メールにて持込み</a:t>
            </a:r>
            <a:r>
              <a:rPr lang="ja-JP" altLang="en-US" sz="2600" noProof="0" dirty="0">
                <a:solidFill>
                  <a:schemeClr val="bg1">
                    <a:lumMod val="85000"/>
                  </a:schemeClr>
                </a:solidFill>
              </a:rPr>
              <a:t>完了連絡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4355976" y="2277649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4355976" y="3525787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>
            <a:off x="4355976" y="4773925"/>
            <a:ext cx="360040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 descr="C:\Users\11337946\AppData\Local\Microsoft\Windows\Temporary Internet Files\Content.IE5\6W6VO5PZ\MC9001500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661480"/>
            <a:ext cx="1072191" cy="858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68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ＰＣ</a:t>
            </a:r>
            <a:r>
              <a:rPr lang="ja-JP" altLang="en-US" dirty="0"/>
              <a:t>運搬時のルール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1560" y="1268760"/>
            <a:ext cx="7819802" cy="4525963"/>
          </a:xfrm>
        </p:spPr>
        <p:txBody>
          <a:bodyPr/>
          <a:lstStyle/>
          <a:p>
            <a:r>
              <a:rPr lang="ja-JP" altLang="en-US" sz="2800" dirty="0"/>
              <a:t>持出しの際は物理的な安全対策を実施する。</a:t>
            </a:r>
            <a:endParaRPr lang="en-US" altLang="ja-JP" sz="2800" dirty="0"/>
          </a:p>
          <a:p>
            <a:pPr marL="971550" lvl="1" indent="-514350">
              <a:buFont typeface="Wingdings" pitchFamily="2" charset="2"/>
              <a:buChar char="Ø"/>
            </a:pPr>
            <a:r>
              <a:rPr kumimoji="1" lang="ja-JP" altLang="en-US" dirty="0"/>
              <a:t>施錠可能な鞄に入れる</a:t>
            </a:r>
            <a:endParaRPr kumimoji="1" lang="en-US" altLang="ja-JP" dirty="0"/>
          </a:p>
          <a:p>
            <a:pPr marL="971550" lvl="1" indent="-514350">
              <a:buFont typeface="Wingdings" pitchFamily="2" charset="2"/>
              <a:buChar char="Ø"/>
            </a:pPr>
            <a:r>
              <a:rPr kumimoji="1" lang="ja-JP" altLang="en-US" dirty="0"/>
              <a:t>肩掛け鞄を使用し、たすき掛けで運搬する</a:t>
            </a:r>
            <a:endParaRPr kumimoji="1" lang="en-US" altLang="ja-JP" dirty="0"/>
          </a:p>
          <a:p>
            <a:pPr marL="971550" lvl="1" indent="-514350">
              <a:buFont typeface="Wingdings" pitchFamily="2" charset="2"/>
              <a:buChar char="Ø"/>
            </a:pPr>
            <a:r>
              <a:rPr kumimoji="1" lang="ja-JP" altLang="en-US" strike="sngStrike" dirty="0"/>
              <a:t>ワイヤーを使用して鞄と体を繋ぐ</a:t>
            </a:r>
            <a:br>
              <a:rPr kumimoji="1" lang="en-US" altLang="ja-JP" strike="sngStrike" dirty="0"/>
            </a:br>
            <a:r>
              <a:rPr kumimoji="1" lang="ja-JP" altLang="en-US" b="1" dirty="0">
                <a:solidFill>
                  <a:srgbClr val="FF0000"/>
                </a:solidFill>
              </a:rPr>
              <a:t>⇒</a:t>
            </a:r>
            <a:r>
              <a:rPr kumimoji="1" lang="en-US" altLang="ja-JP" b="1" dirty="0">
                <a:solidFill>
                  <a:srgbClr val="FF0000"/>
                </a:solidFill>
              </a:rPr>
              <a:t>2020/09</a:t>
            </a:r>
            <a:r>
              <a:rPr kumimoji="1" lang="ja-JP" altLang="en-US" b="1" dirty="0">
                <a:solidFill>
                  <a:srgbClr val="FF0000"/>
                </a:solidFill>
              </a:rPr>
              <a:t>から不要になりました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寄り道をしない。</a:t>
            </a:r>
            <a:endParaRPr lang="en-US" altLang="ja-JP" sz="2800" dirty="0"/>
          </a:p>
          <a:p>
            <a:r>
              <a:rPr lang="ja-JP" altLang="en-US" sz="2800" dirty="0"/>
              <a:t>飲酒をしない。</a:t>
            </a:r>
            <a:endParaRPr kumimoji="1" lang="en-US" altLang="ja-JP" dirty="0"/>
          </a:p>
          <a:p>
            <a:pPr marL="971550" lvl="1" indent="-51435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C:\Users\11337946\AppData\Local\Microsoft\Windows\Temporary Internet Files\Content.IE5\6W6VO5PZ\MC90044188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933056"/>
            <a:ext cx="2200275" cy="1768475"/>
          </a:xfrm>
          <a:prstGeom prst="rect">
            <a:avLst/>
          </a:prstGeom>
          <a:noFill/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1428728" y="4500570"/>
            <a:ext cx="4643470" cy="13573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1" lang="ja-JP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一番だいじなこと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72F-F65F-402E-B595-97935B5E420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"/>
          </p:nvPr>
        </p:nvSpPr>
        <p:spPr>
          <a:xfrm>
            <a:off x="683568" y="1219200"/>
            <a:ext cx="8003232" cy="493776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altLang="ja-JP" sz="6600" dirty="0"/>
          </a:p>
          <a:p>
            <a:pPr lvl="0">
              <a:buNone/>
            </a:pPr>
            <a:r>
              <a:rPr lang="ja-JP" altLang="en-US" sz="6600" dirty="0"/>
              <a:t>体から</a:t>
            </a:r>
            <a:r>
              <a:rPr lang="en-US" altLang="ja-JP" sz="6600" dirty="0"/>
              <a:t>PC</a:t>
            </a:r>
            <a:r>
              <a:rPr lang="ja-JP" altLang="en-US" sz="6600" dirty="0"/>
              <a:t>を</a:t>
            </a:r>
            <a:endParaRPr lang="en-US" altLang="ja-JP" sz="6600" dirty="0"/>
          </a:p>
          <a:p>
            <a:pPr lvl="0">
              <a:buNone/>
            </a:pPr>
            <a:r>
              <a:rPr lang="ja-JP" altLang="en-US" sz="6600" dirty="0"/>
              <a:t>離さない</a:t>
            </a:r>
            <a:endParaRPr lang="en-US" altLang="ja-JP" sz="6600" dirty="0"/>
          </a:p>
        </p:txBody>
      </p:sp>
      <p:pic>
        <p:nvPicPr>
          <p:cNvPr id="3080" name="Picture 8" descr="C:\Users\11337946\AppData\Local\Microsoft\Windows\Temporary Internet Files\Content.IE5\FL7GMK49\MC90039680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132856"/>
            <a:ext cx="2410491" cy="259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ユーザー定義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7030A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52B7F897D8B7245B9F7E093EC53A5C8" ma:contentTypeVersion="8" ma:contentTypeDescription="新しいドキュメントを作成します。" ma:contentTypeScope="" ma:versionID="81b0a46bb8c94c20ed56787c5a29c0bf">
  <xsd:schema xmlns:xsd="http://www.w3.org/2001/XMLSchema" xmlns:xs="http://www.w3.org/2001/XMLSchema" xmlns:p="http://schemas.microsoft.com/office/2006/metadata/properties" xmlns:ns2="33206869-c98d-411b-b373-df36a01edaf7" targetNamespace="http://schemas.microsoft.com/office/2006/metadata/properties" ma:root="true" ma:fieldsID="d7ae611f24ed99a53a960212a8ec6919" ns2:_="">
    <xsd:import namespace="33206869-c98d-411b-b373-df36a01eda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06869-c98d-411b-b373-df36a01ed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F8A106-7632-4B1D-A56B-9B0B3FEDCDC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33206869-c98d-411b-b373-df36a01edaf7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639B71-AAA1-4A20-9BCE-267F2603D3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22AAF-EDE2-4CE5-9821-8B65B3C6E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06869-c98d-411b-b373-df36a01eda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4508</TotalTime>
  <Words>866</Words>
  <Application>Microsoft Office PowerPoint</Application>
  <PresentationFormat>画面に合わせる (4:3)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6" baseType="lpstr">
      <vt:lpstr>HGS明朝E</vt:lpstr>
      <vt:lpstr>HG明朝E</vt:lpstr>
      <vt:lpstr>ＭＳ Ｐゴシック</vt:lpstr>
      <vt:lpstr>新細明體</vt:lpstr>
      <vt:lpstr>Bookman Old Style</vt:lpstr>
      <vt:lpstr>Calibri</vt:lpstr>
      <vt:lpstr>Gill Sans MT</vt:lpstr>
      <vt:lpstr>Wingdings</vt:lpstr>
      <vt:lpstr>Wingdings 3</vt:lpstr>
      <vt:lpstr>アース</vt:lpstr>
      <vt:lpstr>ＰＣ持出しフロー</vt:lpstr>
      <vt:lpstr>PC持出し申請の目的</vt:lpstr>
      <vt:lpstr>ＰＣ持出しフロー</vt:lpstr>
      <vt:lpstr>ＰＣ持出しフロー</vt:lpstr>
      <vt:lpstr>PowerPoint プレゼンテーション</vt:lpstr>
      <vt:lpstr>PowerPoint プレゼンテーション</vt:lpstr>
      <vt:lpstr>ＰＣ持出しフロー</vt:lpstr>
      <vt:lpstr>ＰＣ運搬時のルール</vt:lpstr>
      <vt:lpstr>一番だいじなこと</vt:lpstr>
      <vt:lpstr>ＰＣ持出しフロー</vt:lpstr>
      <vt:lpstr>現地に到着したら</vt:lpstr>
      <vt:lpstr>ＰＣ持出しフロー</vt:lpstr>
      <vt:lpstr>PowerPoint プレゼンテーション</vt:lpstr>
      <vt:lpstr>PowerPoint プレゼンテーション</vt:lpstr>
      <vt:lpstr>紛失してしまったら・・・</vt:lpstr>
      <vt:lpstr>PowerPoint プレゼンテーション</vt:lpstr>
    </vt:vector>
  </TitlesOfParts>
  <Company>（株）日立製作所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NS部情報セキュリティ教育</dc:title>
  <dc:creator>H.Maeda</dc:creator>
  <cp:lastModifiedBy>小清水太一 / KOSHIMIZU，TAICHI</cp:lastModifiedBy>
  <cp:revision>219</cp:revision>
  <dcterms:created xsi:type="dcterms:W3CDTF">2012-09-13T14:28:51Z</dcterms:created>
  <dcterms:modified xsi:type="dcterms:W3CDTF">2020-10-05T08:17:48Z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0x010100852B7F897D8B7245B9F7E093EC53A5C8</vt:lpwstr>
  </property>
</Properties>
</file>