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697" r:id="rId3"/>
    <p:sldId id="701" r:id="rId4"/>
    <p:sldId id="698" r:id="rId5"/>
    <p:sldId id="699" r:id="rId6"/>
    <p:sldId id="725" r:id="rId7"/>
    <p:sldId id="726" r:id="rId8"/>
    <p:sldId id="727" r:id="rId9"/>
    <p:sldId id="680" r:id="rId10"/>
    <p:sldId id="681" r:id="rId11"/>
    <p:sldId id="682" r:id="rId12"/>
    <p:sldId id="683" r:id="rId13"/>
    <p:sldId id="684" r:id="rId14"/>
    <p:sldId id="702" r:id="rId15"/>
    <p:sldId id="685" r:id="rId16"/>
    <p:sldId id="686" r:id="rId17"/>
    <p:sldId id="687" r:id="rId18"/>
    <p:sldId id="688" r:id="rId19"/>
    <p:sldId id="703" r:id="rId20"/>
    <p:sldId id="689" r:id="rId21"/>
    <p:sldId id="706" r:id="rId22"/>
    <p:sldId id="705" r:id="rId23"/>
    <p:sldId id="690" r:id="rId24"/>
    <p:sldId id="693" r:id="rId25"/>
    <p:sldId id="707" r:id="rId26"/>
    <p:sldId id="691" r:id="rId27"/>
    <p:sldId id="724" r:id="rId28"/>
    <p:sldId id="692" r:id="rId29"/>
    <p:sldId id="708" r:id="rId30"/>
    <p:sldId id="710" r:id="rId31"/>
    <p:sldId id="709" r:id="rId32"/>
    <p:sldId id="713" r:id="rId33"/>
    <p:sldId id="711" r:id="rId34"/>
    <p:sldId id="712" r:id="rId35"/>
    <p:sldId id="714" r:id="rId36"/>
    <p:sldId id="715" r:id="rId37"/>
    <p:sldId id="716" r:id="rId38"/>
    <p:sldId id="717" r:id="rId39"/>
    <p:sldId id="718" r:id="rId40"/>
    <p:sldId id="719" r:id="rId41"/>
    <p:sldId id="720" r:id="rId42"/>
    <p:sldId id="721" r:id="rId43"/>
    <p:sldId id="722" r:id="rId44"/>
    <p:sldId id="694" r:id="rId45"/>
    <p:sldId id="695" r:id="rId46"/>
    <p:sldId id="696" r:id="rId47"/>
    <p:sldId id="723" r:id="rId48"/>
    <p:sldId id="728" r:id="rId49"/>
    <p:sldId id="729" r:id="rId50"/>
    <p:sldId id="730" r:id="rId51"/>
    <p:sldId id="731" r:id="rId52"/>
    <p:sldId id="732" r:id="rId53"/>
    <p:sldId id="733" r:id="rId54"/>
    <p:sldId id="734" r:id="rId55"/>
    <p:sldId id="735" r:id="rId56"/>
    <p:sldId id="736" r:id="rId57"/>
    <p:sldId id="737" r:id="rId58"/>
    <p:sldId id="738" r:id="rId59"/>
    <p:sldId id="739" r:id="rId60"/>
    <p:sldId id="740" r:id="rId61"/>
    <p:sldId id="741" r:id="rId62"/>
    <p:sldId id="742" r:id="rId63"/>
    <p:sldId id="743" r:id="rId64"/>
    <p:sldId id="744" r:id="rId65"/>
    <p:sldId id="745" r:id="rId66"/>
    <p:sldId id="746" r:id="rId67"/>
    <p:sldId id="747" r:id="rId68"/>
    <p:sldId id="748" r:id="rId69"/>
    <p:sldId id="749" r:id="rId70"/>
    <p:sldId id="750" r:id="rId71"/>
    <p:sldId id="751" r:id="rId72"/>
    <p:sldId id="752" r:id="rId73"/>
    <p:sldId id="753" r:id="rId74"/>
    <p:sldId id="754" r:id="rId7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4">
          <p15:clr>
            <a:srgbClr val="A4A3A4"/>
          </p15:clr>
        </p15:guide>
        <p15:guide id="2" pos="28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16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224" y="-74"/>
      </p:cViewPr>
      <p:guideLst>
        <p:guide orient="horz" pos="2164"/>
        <p:guide pos="28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474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9688" y="-33338"/>
            <a:ext cx="3082926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7" tIns="0" rIns="19087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-33338"/>
            <a:ext cx="30035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7" tIns="0" rIns="19087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76275"/>
            <a:ext cx="4665662" cy="3498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2025" y="4414838"/>
            <a:ext cx="508635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6" tIns="46130" rIns="92256" bIns="46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9688" y="8859838"/>
            <a:ext cx="3082926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7" tIns="0" rIns="19087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59838"/>
            <a:ext cx="30035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7" tIns="0" rIns="19087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smtClean="0">
                <a:effectLst/>
              </a:defRPr>
            </a:lvl1pPr>
          </a:lstStyle>
          <a:p>
            <a:pPr>
              <a:defRPr/>
            </a:pPr>
            <a:fld id="{1FC3048C-B6E0-457D-8798-841A1D6D2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71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0375" algn="l" defTabSz="9271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20750" algn="l" defTabSz="9271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81125" algn="l" defTabSz="9271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41500" algn="l" defTabSz="9271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BDBC0-F407-4BE4-9BCB-6E07CF687C5E}" type="slidenum">
              <a:rPr lang="en-US"/>
              <a:pPr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22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3048C-B6E0-457D-8798-841A1D6D2C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C3048C-B6E0-457D-8798-841A1D6D2C5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0338" y="0"/>
            <a:ext cx="8982075" cy="6845300"/>
            <a:chOff x="101" y="0"/>
            <a:chExt cx="5658" cy="4312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ltGray">
            <a:xfrm>
              <a:off x="149" y="0"/>
              <a:ext cx="150" cy="4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ltGray">
            <a:xfrm>
              <a:off x="277" y="0"/>
              <a:ext cx="235" cy="345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ltGray">
            <a:xfrm>
              <a:off x="203" y="0"/>
              <a:ext cx="682" cy="21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288" y="0"/>
              <a:ext cx="160" cy="278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373" y="1644"/>
              <a:ext cx="331" cy="76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326" y="1560"/>
              <a:ext cx="5433" cy="8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01" y="1560"/>
              <a:ext cx="56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8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505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655B00-515B-41E5-9CBD-F15F0B41FAB7}" type="datetime1">
              <a:rPr lang="en-US" smtClean="0"/>
              <a:t>2/26/2018</a:t>
            </a:fld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55C281-A469-401D-9614-97950A190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37942-B0C6-4939-A15E-ECD9658E4183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6312-8BD4-4D1F-A20D-44530D8B5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20383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59626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2F7EC-6395-4BE1-91A0-F4FFC2B84729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42DFC-B900-4775-B158-3D22C3F4D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ECFCE-B493-4DF9-82F0-6D1C121EAD9C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746DD-85DA-4956-AEC5-66B4EDF07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4C2E8-749B-4C22-8DC4-4ABE3234DE24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63CC-575A-49EE-A82A-A99F92ECF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B0089-4456-4CC5-9C81-AE10FA2763FD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6617F-1889-4051-B701-255D71600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E91C9-9D88-4746-9B76-676F4FE4A2C7}" type="datetime1">
              <a:rPr lang="en-US" smtClean="0"/>
              <a:t>2/26/2018</a:t>
            </a:fld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52E9-C714-4EEE-B8C0-4B90F68FE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30D82-183A-42FF-9C57-961EBADDA55D}" type="datetime1">
              <a:rPr lang="en-US" smtClean="0"/>
              <a:t>2/26/2018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BC464-AF55-4A1D-B8AE-F5E49573A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C2DF0-3FEF-4D58-9A17-C0E630321900}" type="datetime1">
              <a:rPr lang="en-US" smtClean="0"/>
              <a:t>2/26/2018</a:t>
            </a:fld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5201F-47E7-4719-95D9-00D5FA7A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0472E-BEF6-4770-ABD2-4CF45E510FD7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C28CD-3782-4E8A-9E17-BE3916FFB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E4FEB-444F-43A0-A9C0-127CF2E14FDC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3B7FB-99B0-4BF9-9DBC-225920A7E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9"/>
          <p:cNvGrpSpPr>
            <a:grpSpLocks/>
          </p:cNvGrpSpPr>
          <p:nvPr/>
        </p:nvGrpSpPr>
        <p:grpSpPr bwMode="auto">
          <a:xfrm>
            <a:off x="160338" y="0"/>
            <a:ext cx="8972550" cy="6845300"/>
            <a:chOff x="101" y="0"/>
            <a:chExt cx="5652" cy="4312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ltGray">
            <a:xfrm>
              <a:off x="149" y="0"/>
              <a:ext cx="150" cy="4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ltGray">
            <a:xfrm>
              <a:off x="277" y="0"/>
              <a:ext cx="235" cy="29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ltGray">
            <a:xfrm>
              <a:off x="203" y="0"/>
              <a:ext cx="682" cy="21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ltGray">
            <a:xfrm>
              <a:off x="256" y="0"/>
              <a:ext cx="192" cy="244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ltGray">
            <a:xfrm>
              <a:off x="373" y="924"/>
              <a:ext cx="331" cy="76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ltGray">
            <a:xfrm>
              <a:off x="320" y="888"/>
              <a:ext cx="5433" cy="8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>
              <a:off x="101" y="888"/>
              <a:ext cx="56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724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fld id="{B1319DEB-29FF-4C2F-B247-AE49645EB607}" type="datetime1">
              <a:rPr lang="en-US" smtClean="0"/>
              <a:t>2/26/2018</a:t>
            </a:fld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fld id="{203E14B4-196C-4E52-9089-9C3783239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3200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mtgJNiWyEw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000" dirty="0" smtClean="0"/>
              <a:t>Details for Drawing Packages</a:t>
            </a:r>
            <a:br>
              <a:rPr lang="en-US" sz="4000" dirty="0" smtClean="0"/>
            </a:br>
            <a:r>
              <a:rPr lang="en-US" sz="4000" dirty="0" smtClean="0"/>
              <a:t>(Content and GD&amp;T)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124200"/>
            <a:ext cx="6858000" cy="2133600"/>
          </a:xfrm>
        </p:spPr>
        <p:txBody>
          <a:bodyPr/>
          <a:lstStyle/>
          <a:p>
            <a:pPr algn="l">
              <a:defRPr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Special Topic Lecture</a:t>
            </a:r>
            <a:endParaRPr lang="en-US" sz="2400" dirty="0" smtClean="0"/>
          </a:p>
          <a:p>
            <a:pPr>
              <a:defRPr/>
            </a:pP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February 26, 2018</a:t>
            </a:r>
          </a:p>
          <a:p>
            <a:pPr>
              <a:defRPr/>
            </a:pPr>
            <a:r>
              <a:rPr lang="en-US" sz="2800" dirty="0" smtClean="0"/>
              <a:t>UTSA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8228616" cy="38423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0" y="381000"/>
            <a:ext cx="7239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“New” </a:t>
            </a:r>
            <a:r>
              <a:rPr lang="en-US" sz="3200" dirty="0"/>
              <a:t>Drawing with GD&amp;T*</a:t>
            </a:r>
          </a:p>
          <a:p>
            <a:r>
              <a:rPr lang="en-US" sz="2000" dirty="0"/>
              <a:t>* Geometric Dimensioning and </a:t>
            </a:r>
            <a:r>
              <a:rPr lang="en-US" sz="2000" dirty="0" err="1"/>
              <a:t>Tolerancing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85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95600"/>
            <a:ext cx="8933001" cy="1618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3139"/>
            <a:ext cx="5799675" cy="21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905144"/>
            <a:ext cx="9346947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81000"/>
            <a:ext cx="5715356" cy="26671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276600"/>
            <a:ext cx="383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Questions Answered with “New”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18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9448800" cy="48467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32426"/>
            <a:ext cx="684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Primary, Secondary, and Tertiary</a:t>
            </a:r>
            <a:endParaRPr lang="en-US" sz="3600" dirty="0"/>
          </a:p>
          <a:p>
            <a:pPr algn="ctr"/>
            <a:r>
              <a:rPr lang="en-US" sz="3600" dirty="0" smtClean="0"/>
              <a:t>Datum Planes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33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6960474" cy="4522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09600"/>
            <a:ext cx="7315200" cy="6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70" y="2133600"/>
            <a:ext cx="7570859" cy="3201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26" y="304800"/>
            <a:ext cx="7416603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4626902"/>
            <a:ext cx="3817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Special Fixtures such as highly</a:t>
            </a:r>
          </a:p>
          <a:p>
            <a:r>
              <a:rPr lang="en-US" sz="2000" dirty="0" smtClean="0"/>
              <a:t>Polished  stone or stable metals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26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7" y="1135382"/>
            <a:ext cx="8910486" cy="4884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77" y="503913"/>
            <a:ext cx="7060246" cy="597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200400"/>
            <a:ext cx="5029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Control Frame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C464-AF55-4A1D-B8AE-F5E49573A77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638093" cy="17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8" y="113763"/>
            <a:ext cx="5138882" cy="5744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152400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Taylor Principle</a:t>
            </a:r>
          </a:p>
          <a:p>
            <a:r>
              <a:rPr lang="en-US" sz="2000" dirty="0" smtClean="0"/>
              <a:t>(envelope principle)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81785" y="1066800"/>
            <a:ext cx="3047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you dimension like this,</a:t>
            </a:r>
          </a:p>
          <a:p>
            <a:r>
              <a:rPr lang="en-US" sz="2000" dirty="0" smtClean="0"/>
              <a:t>how is it interpreted?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18" y="6000651"/>
            <a:ext cx="7805882" cy="6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Material Condition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the envelop size or mating size at the maximum material size (largest external dimensions and smallest internal conditions).</a:t>
            </a:r>
          </a:p>
          <a:p>
            <a:r>
              <a:rPr lang="en-US" dirty="0" smtClean="0"/>
              <a:t>This is the “part material state” to which </a:t>
            </a:r>
            <a:r>
              <a:rPr lang="en-US" dirty="0" err="1" smtClean="0"/>
              <a:t>tolerancing</a:t>
            </a:r>
            <a:r>
              <a:rPr lang="en-US" dirty="0" smtClean="0"/>
              <a:t> will be applied.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746DD-85DA-4956-AEC5-66B4EDF07A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600023"/>
            <a:ext cx="838200" cy="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Geometric Dimensioning and </a:t>
            </a:r>
            <a:r>
              <a:rPr lang="en-US" sz="3200" dirty="0" err="1" smtClean="0"/>
              <a:t>Tolerancing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2400" dirty="0" smtClean="0"/>
              <a:t>(enough to get you to a working level, but not an expert)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and Why?</a:t>
            </a:r>
          </a:p>
          <a:p>
            <a:r>
              <a:rPr lang="en-US" dirty="0" smtClean="0"/>
              <a:t>Datum Reference</a:t>
            </a:r>
          </a:p>
          <a:p>
            <a:r>
              <a:rPr lang="en-US" dirty="0" smtClean="0"/>
              <a:t>Feature Control Frame</a:t>
            </a:r>
          </a:p>
          <a:p>
            <a:r>
              <a:rPr lang="en-US" dirty="0" smtClean="0"/>
              <a:t>Material Conditions</a:t>
            </a:r>
          </a:p>
          <a:p>
            <a:r>
              <a:rPr lang="en-US" dirty="0" smtClean="0"/>
              <a:t>Locational Tolerances</a:t>
            </a:r>
          </a:p>
          <a:p>
            <a:r>
              <a:rPr lang="en-US" dirty="0" smtClean="0"/>
              <a:t>Profile/runout/orientation/form </a:t>
            </a:r>
            <a:r>
              <a:rPr lang="en-US" dirty="0" err="1" smtClean="0"/>
              <a:t>tol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Conversion (positional to coordinate)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746DD-85DA-4956-AEC5-66B4EDF07A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048"/>
            <a:ext cx="7189090" cy="6706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093" y="2133600"/>
            <a:ext cx="360789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Material Condition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the envelop size or mating size at the minimum material size (smallest external dimensions and largest internal conditions).</a:t>
            </a:r>
          </a:p>
          <a:p>
            <a:r>
              <a:rPr lang="en-US" dirty="0" smtClean="0"/>
              <a:t>This is the “part material state” to which </a:t>
            </a:r>
            <a:r>
              <a:rPr lang="en-US" dirty="0" err="1" smtClean="0"/>
              <a:t>tolerancing</a:t>
            </a:r>
            <a:r>
              <a:rPr lang="en-US" dirty="0" smtClean="0"/>
              <a:t> will be applied.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746DD-85DA-4956-AEC5-66B4EDF07A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95148"/>
            <a:ext cx="1117845" cy="10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29" y="228600"/>
            <a:ext cx="7011335" cy="61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8800"/>
            <a:ext cx="8967246" cy="36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018041" cy="189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" y="3569275"/>
            <a:ext cx="9119630" cy="250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9" y="1600200"/>
            <a:ext cx="8879141" cy="38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" y="838200"/>
            <a:ext cx="9050224" cy="5518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152400"/>
            <a:ext cx="5613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Positional Tolerance for Holes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41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87" y="1218656"/>
            <a:ext cx="6503825" cy="442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25" y="532317"/>
            <a:ext cx="619934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72" y="1236019"/>
            <a:ext cx="4776247" cy="3531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7483" y="609600"/>
            <a:ext cx="6733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Positional Tolerance for Keyway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7" y="4767488"/>
            <a:ext cx="8535419" cy="14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77376"/>
            <a:ext cx="6249352" cy="5628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"/>
            <a:ext cx="7477554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066" y="3352800"/>
            <a:ext cx="463493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Introduced by Stanly Parker (Scotland, 1930’s)</a:t>
            </a:r>
          </a:p>
          <a:p>
            <a:r>
              <a:rPr lang="en-US" sz="2400" dirty="0" smtClean="0"/>
              <a:t>Use proliferated during WW II because the need of high production quantities from numerous shops</a:t>
            </a:r>
          </a:p>
          <a:p>
            <a:r>
              <a:rPr lang="en-US" sz="2400" dirty="0" smtClean="0"/>
              <a:t>Designer could </a:t>
            </a:r>
            <a:r>
              <a:rPr lang="en-US" sz="2400" dirty="0" smtClean="0">
                <a:solidFill>
                  <a:srgbClr val="FF0000"/>
                </a:solidFill>
              </a:rPr>
              <a:t>discuss</a:t>
            </a:r>
            <a:r>
              <a:rPr lang="en-US" sz="2400" dirty="0" smtClean="0"/>
              <a:t> with manufacturing personnel what features were to be contacted to establish centerlines that were used on drawings to locate features such as holes and keyways, but a system was needed to get it on paper!</a:t>
            </a:r>
          </a:p>
          <a:p>
            <a:r>
              <a:rPr lang="en-US" sz="2400" dirty="0" smtClean="0"/>
              <a:t>Greatly reduced the cost of “make overs” or need for in shop modifications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746DD-85DA-4956-AEC5-66B4EDF07A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8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9" y="1643704"/>
            <a:ext cx="8283039" cy="4585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3574372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33400"/>
            <a:ext cx="7480440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4343400" cy="683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024" y="3275902"/>
            <a:ext cx="4623813" cy="2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4" y="1752600"/>
            <a:ext cx="8849121" cy="4113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609600"/>
            <a:ext cx="3813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Run Out Tolerances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65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909"/>
            <a:ext cx="6826315" cy="6638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40" y="5952140"/>
            <a:ext cx="4468546" cy="481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0036" y="5407773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FIM=full indicator movement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643405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[RFS] (regardless of feature size)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286319" y="6524880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(multiple measurements)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71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7583"/>
            <a:ext cx="7620000" cy="6342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28998"/>
            <a:ext cx="3511077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7029" y="6079123"/>
            <a:ext cx="3562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These are left in place for full rotation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79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"/>
            <a:ext cx="5563268" cy="6293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60" y="3035241"/>
            <a:ext cx="4014080" cy="39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75" y="13952"/>
            <a:ext cx="6678126" cy="67030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8647" y="1905000"/>
            <a:ext cx="5035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Perpendicularity of a feature of size axis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t MMC with datum feature of size at MMC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2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2096"/>
            <a:ext cx="6355778" cy="65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87" y="107132"/>
            <a:ext cx="6503825" cy="66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06" y="533400"/>
            <a:ext cx="8686800" cy="6085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114800"/>
            <a:ext cx="397554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GD &amp; 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a compilation of symbols and rules that effectively describe and control</a:t>
            </a:r>
          </a:p>
          <a:p>
            <a:pPr marL="0" indent="0">
              <a:buNone/>
            </a:pPr>
            <a:r>
              <a:rPr lang="en-US" dirty="0" smtClean="0"/>
              <a:t>dimensioning and </a:t>
            </a:r>
            <a:r>
              <a:rPr lang="en-US" dirty="0" err="1" smtClean="0"/>
              <a:t>tolerancing</a:t>
            </a:r>
            <a:r>
              <a:rPr lang="en-US" dirty="0" smtClean="0"/>
              <a:t> for all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rawings.  It is documented in ASME</a:t>
            </a:r>
          </a:p>
          <a:p>
            <a:pPr marL="0" indent="0">
              <a:buNone/>
            </a:pPr>
            <a:r>
              <a:rPr lang="en-US" dirty="0" smtClean="0"/>
              <a:t>Y14.5 (Y14.8 for castings and forgings)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746DD-85DA-4956-AEC5-66B4EDF07A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1739"/>
            <a:ext cx="8408374" cy="669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34" y="685800"/>
            <a:ext cx="469114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49" y="0"/>
            <a:ext cx="6198958" cy="6618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742927"/>
            <a:ext cx="3742857" cy="4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6817"/>
            <a:ext cx="7316937" cy="6801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77" y="685799"/>
            <a:ext cx="2616423" cy="883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39" y="3733800"/>
            <a:ext cx="8052813" cy="56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2" y="405600"/>
            <a:ext cx="8718318" cy="584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277" y="169193"/>
            <a:ext cx="2463923" cy="643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79" y="6215455"/>
            <a:ext cx="8332241" cy="4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67" y="979517"/>
            <a:ext cx="7097466" cy="5726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49" y="76200"/>
            <a:ext cx="727768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42" y="34047"/>
            <a:ext cx="6086243" cy="68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087" y="1218656"/>
            <a:ext cx="6503825" cy="442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25" y="532317"/>
            <a:ext cx="619934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Good </a:t>
            </a:r>
            <a:r>
              <a:rPr lang="en-US" altLang="en-US" dirty="0" smtClean="0"/>
              <a:t>Dimensioning (Conventional Practice)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keys to good dimensioning are:</a:t>
            </a:r>
          </a:p>
          <a:p>
            <a:pPr lvl="1" eaLnBrk="1" hangingPunct="1"/>
            <a:r>
              <a:rPr lang="en-US" altLang="en-US" dirty="0" smtClean="0"/>
              <a:t>Choice of dimensions</a:t>
            </a:r>
          </a:p>
          <a:p>
            <a:pPr lvl="1" eaLnBrk="1" hangingPunct="1"/>
            <a:r>
              <a:rPr lang="en-US" altLang="en-US" dirty="0" smtClean="0"/>
              <a:t>Placement of dimensions</a:t>
            </a:r>
          </a:p>
          <a:p>
            <a:pPr lvl="1" eaLnBrk="1" hangingPunct="1"/>
            <a:r>
              <a:rPr lang="en-US" altLang="en-US" dirty="0" smtClean="0"/>
              <a:t>Technique of dimensioning</a:t>
            </a:r>
          </a:p>
          <a:p>
            <a:pPr lvl="1" eaLnBrk="1" hangingPunct="1"/>
            <a:r>
              <a:rPr lang="en-US" altLang="en-US" dirty="0" smtClean="0"/>
              <a:t>Specifying dimension tolerances</a:t>
            </a:r>
          </a:p>
        </p:txBody>
      </p:sp>
    </p:spTree>
    <p:extLst>
      <p:ext uri="{BB962C8B-B14F-4D97-AF65-F5344CB8AC3E}">
        <p14:creationId xmlns:p14="http://schemas.microsoft.com/office/powerpoint/2010/main" val="7289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Choice of Dimensions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 dimensions you specify define how the object is manufactured:</a:t>
            </a:r>
          </a:p>
          <a:p>
            <a:pPr lvl="1" eaLnBrk="1" hangingPunct="1"/>
            <a:r>
              <a:rPr lang="en-US" altLang="en-US" sz="2000" dirty="0" smtClean="0"/>
              <a:t>Dimension first for function and then review seeking improvements for production/manufacturing purposes such as manufacturability, inspection, etc.</a:t>
            </a:r>
          </a:p>
          <a:p>
            <a:pPr eaLnBrk="1" hangingPunct="1"/>
            <a:r>
              <a:rPr lang="en-US" altLang="en-US" sz="2400" dirty="0" smtClean="0"/>
              <a:t>Do not give superfluous dimensions</a:t>
            </a:r>
          </a:p>
          <a:p>
            <a:pPr lvl="1" eaLnBrk="1" hangingPunct="1"/>
            <a:r>
              <a:rPr lang="en-US" altLang="en-US" sz="2000" dirty="0" smtClean="0"/>
              <a:t>Only those dimensions that are needed to manufacture and inspect the object are to be included on the drawing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Each dimension should appear only once; do not repeat dimensions in different views. </a:t>
            </a:r>
          </a:p>
        </p:txBody>
      </p:sp>
    </p:spTree>
    <p:extLst>
      <p:ext uri="{BB962C8B-B14F-4D97-AF65-F5344CB8AC3E}">
        <p14:creationId xmlns:p14="http://schemas.microsoft.com/office/powerpoint/2010/main" val="3375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26670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143" y="1627018"/>
            <a:ext cx="7818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Simple and efficient method for </a:t>
            </a:r>
            <a:r>
              <a:rPr lang="en-US" sz="2000" b="1" dirty="0" smtClean="0"/>
              <a:t>describing </a:t>
            </a:r>
            <a:r>
              <a:rPr lang="en-US" sz="2000" b="1" dirty="0" err="1" smtClean="0"/>
              <a:t>tolerancing</a:t>
            </a:r>
            <a:r>
              <a:rPr lang="en-US" sz="2000" b="1" dirty="0" smtClean="0"/>
              <a:t> mandated</a:t>
            </a:r>
          </a:p>
          <a:p>
            <a:r>
              <a:rPr lang="en-US" sz="2000" b="1" dirty="0" smtClean="0"/>
              <a:t>by the designer</a:t>
            </a:r>
            <a:r>
              <a:rPr lang="en-US" sz="2000" dirty="0" smtClean="0"/>
              <a:t> of the part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9068" y="2507323"/>
            <a:ext cx="8610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Eliminates ambiguities as to what datum features are to be contacted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o establish the datum planes and/or datum axis that are use for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ocating features (</a:t>
            </a:r>
            <a:r>
              <a:rPr lang="en-US" sz="2000" b="1" dirty="0" smtClean="0"/>
              <a:t>all inspectors get the same results</a:t>
            </a:r>
            <a:r>
              <a:rPr lang="en-US" sz="20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068" y="3856941"/>
            <a:ext cx="832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Simplifies inspection because </a:t>
            </a:r>
            <a:r>
              <a:rPr lang="en-US" sz="2000" b="1" dirty="0" smtClean="0"/>
              <a:t>hard gages </a:t>
            </a:r>
            <a:r>
              <a:rPr lang="en-US" sz="2000" dirty="0" smtClean="0"/>
              <a:t>can be utilized and simplifies</a:t>
            </a:r>
          </a:p>
          <a:p>
            <a:r>
              <a:rPr lang="en-US" sz="2000" dirty="0" smtClean="0"/>
              <a:t>Inspection for production quantities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9068" y="4898782"/>
            <a:ext cx="8329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Forces the designer to totally consider function, manufacturing</a:t>
            </a:r>
          </a:p>
          <a:p>
            <a:r>
              <a:rPr lang="en-US" sz="2000" b="1" dirty="0" smtClean="0"/>
              <a:t> </a:t>
            </a:r>
            <a:r>
              <a:rPr lang="en-US" sz="2000" b="1" dirty="0" err="1" smtClean="0"/>
              <a:t>process,and</a:t>
            </a:r>
            <a:r>
              <a:rPr lang="en-US" sz="2000" b="1" dirty="0" smtClean="0"/>
              <a:t> inspection methods. </a:t>
            </a:r>
            <a:r>
              <a:rPr lang="en-US" sz="2000" dirty="0" smtClean="0"/>
              <a:t> The result is larger tolerances </a:t>
            </a:r>
          </a:p>
          <a:p>
            <a:r>
              <a:rPr lang="en-US" sz="2000" dirty="0" smtClean="0"/>
              <a:t>that guarantee function, but reduce manufacturing and inspection costs.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use GD &amp; T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581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Placement of Dimensions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Follow accepted standards so that dimensions are legible, easy to find, and easy to interpret.</a:t>
            </a:r>
          </a:p>
          <a:p>
            <a:pPr eaLnBrk="1" hangingPunct="1"/>
            <a:r>
              <a:rPr lang="en-US" altLang="en-US" smtClean="0"/>
              <a:t>The spacing of dimensions lines must be uniform throughout the drawing.</a:t>
            </a:r>
          </a:p>
        </p:txBody>
      </p:sp>
    </p:spTree>
    <p:extLst>
      <p:ext uri="{BB962C8B-B14F-4D97-AF65-F5344CB8AC3E}">
        <p14:creationId xmlns:p14="http://schemas.microsoft.com/office/powerpoint/2010/main" val="16851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Placement of Dimensions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Do’s &amp; </a:t>
            </a:r>
            <a:r>
              <a:rPr lang="en-US" altLang="en-US" dirty="0" err="1" smtClean="0"/>
              <a:t>Don’t’s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Avoid dimensions on the object itself</a:t>
            </a:r>
          </a:p>
          <a:p>
            <a:pPr lvl="1" eaLnBrk="1" hangingPunct="1"/>
            <a:r>
              <a:rPr lang="en-US" altLang="en-US" dirty="0" smtClean="0"/>
              <a:t>Avoid dimensioning to hidden </a:t>
            </a:r>
            <a:r>
              <a:rPr lang="en-US" altLang="en-US" dirty="0" smtClean="0"/>
              <a:t>lines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Do group dimensions around a central view</a:t>
            </a:r>
          </a:p>
        </p:txBody>
      </p:sp>
    </p:spTree>
    <p:extLst>
      <p:ext uri="{BB962C8B-B14F-4D97-AF65-F5344CB8AC3E}">
        <p14:creationId xmlns:p14="http://schemas.microsoft.com/office/powerpoint/2010/main" val="28219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D:\JPG\ch09\FG09_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r="6500"/>
          <a:stretch>
            <a:fillRect/>
          </a:stretch>
        </p:blipFill>
        <p:spPr bwMode="auto">
          <a:xfrm>
            <a:off x="3429000" y="1905000"/>
            <a:ext cx="52578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Placement of Dimensions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2514600" cy="4495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Conventional practice for placement of dimension and extension lines.</a:t>
            </a:r>
          </a:p>
          <a:p>
            <a:pPr lvl="1" eaLnBrk="1" hangingPunct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087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Technique of Dimensioning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pPr eaLnBrk="1" hangingPunct="1"/>
            <a:r>
              <a:rPr lang="en-US" altLang="en-US" smtClean="0"/>
              <a:t>Follow accepted standards &amp; practices for the appearance of lines, spacing of dimension lines, size of arrowheads, etc. so that others may correctly interpret your drawing.</a:t>
            </a:r>
          </a:p>
        </p:txBody>
      </p:sp>
    </p:spTree>
    <p:extLst>
      <p:ext uri="{BB962C8B-B14F-4D97-AF65-F5344CB8AC3E}">
        <p14:creationId xmlns:p14="http://schemas.microsoft.com/office/powerpoint/2010/main" val="38410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D:\JPG\ch09\FG09_0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 b="10001"/>
          <a:stretch>
            <a:fillRect/>
          </a:stretch>
        </p:blipFill>
        <p:spPr bwMode="auto">
          <a:xfrm>
            <a:off x="3657600" y="3048000"/>
            <a:ext cx="533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Lines Used in Dimensioning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32004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i="1" u="sng" dirty="0" smtClean="0"/>
              <a:t>dimension line</a:t>
            </a:r>
            <a:r>
              <a:rPr lang="en-US" altLang="en-US" dirty="0" smtClean="0"/>
              <a:t> is a thin, dark, solid line terminated by arrowheads that indicate the direction and extent of a dimension. </a:t>
            </a:r>
          </a:p>
        </p:txBody>
      </p:sp>
    </p:spTree>
    <p:extLst>
      <p:ext uri="{BB962C8B-B14F-4D97-AF65-F5344CB8AC3E}">
        <p14:creationId xmlns:p14="http://schemas.microsoft.com/office/powerpoint/2010/main" val="38837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Lines Used in Dimensioning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305800" cy="2362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 </a:t>
            </a:r>
            <a:r>
              <a:rPr lang="en-US" altLang="en-US" i="1" u="sng" dirty="0" smtClean="0"/>
              <a:t>extension line</a:t>
            </a:r>
            <a:r>
              <a:rPr lang="en-US" altLang="en-US" dirty="0" smtClean="0"/>
              <a:t> is a thin, dark, solid line that extends from a point on the drawing to its associated dimension line.</a:t>
            </a:r>
          </a:p>
          <a:p>
            <a:pPr lvl="1" eaLnBrk="1" hangingPunct="1"/>
            <a:r>
              <a:rPr lang="en-US" altLang="en-US" dirty="0" smtClean="0"/>
              <a:t>A gap of ~1.5 mm should be left between the extension line and the point on the part.  </a:t>
            </a:r>
          </a:p>
        </p:txBody>
      </p:sp>
      <p:pic>
        <p:nvPicPr>
          <p:cNvPr id="16388" name="Picture 5" descr="D:\JPG\ch09\FG09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9" b="32001"/>
          <a:stretch>
            <a:fillRect/>
          </a:stretch>
        </p:blipFill>
        <p:spPr bwMode="auto">
          <a:xfrm>
            <a:off x="762000" y="4594225"/>
            <a:ext cx="83820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5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Lines Used in Dimensioning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305800" cy="2362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i="1" u="sng" dirty="0" smtClean="0"/>
              <a:t>center line</a:t>
            </a:r>
            <a:r>
              <a:rPr lang="en-US" altLang="en-US" dirty="0" smtClean="0"/>
              <a:t> is a thin, dark, solid line that alternates long and short dashes to locate holes and other symmetrical features.</a:t>
            </a:r>
          </a:p>
        </p:txBody>
      </p:sp>
      <p:pic>
        <p:nvPicPr>
          <p:cNvPr id="17412" name="Picture 5" descr="D:\JPG\ch09\FG09_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1" b="24001"/>
          <a:stretch>
            <a:fillRect/>
          </a:stretch>
        </p:blipFill>
        <p:spPr bwMode="auto">
          <a:xfrm>
            <a:off x="762000" y="3352800"/>
            <a:ext cx="8153400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2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Lines Used in Dimensioning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305800" cy="1447800"/>
          </a:xfrm>
        </p:spPr>
        <p:txBody>
          <a:bodyPr/>
          <a:lstStyle/>
          <a:p>
            <a:pPr eaLnBrk="1" hangingPunct="1"/>
            <a:r>
              <a:rPr lang="en-US" altLang="en-US" i="1" u="sng" smtClean="0"/>
              <a:t>Arrowheads</a:t>
            </a:r>
            <a:r>
              <a:rPr lang="en-US" altLang="en-US" smtClean="0"/>
              <a:t> are used to indicate the extent of a dimension. They should be uniform in size &amp; style throughout the drawing.</a:t>
            </a:r>
          </a:p>
        </p:txBody>
      </p:sp>
      <p:pic>
        <p:nvPicPr>
          <p:cNvPr id="18436" name="Picture 5" descr="D:\JPG\ch09\FG09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6000"/>
          <a:stretch>
            <a:fillRect/>
          </a:stretch>
        </p:blipFill>
        <p:spPr bwMode="auto">
          <a:xfrm>
            <a:off x="914400" y="4038600"/>
            <a:ext cx="80772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2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Lines Used in Dimensioning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305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An </a:t>
            </a:r>
            <a:r>
              <a:rPr lang="en-US" altLang="en-US" sz="2400" i="1" u="sng" dirty="0" smtClean="0"/>
              <a:t>leader</a:t>
            </a:r>
            <a:r>
              <a:rPr lang="en-US" altLang="en-US" sz="2400" dirty="0" smtClean="0"/>
              <a:t> is a thin, solid line directing attention to a note or dimension.  A leader starts with an arrow or dot: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Use an arrow when the leader can point to a specific line in the drawing such as the edge of a surface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Use a dot when the leader is locating a feature within the outline of the part </a:t>
            </a:r>
          </a:p>
        </p:txBody>
      </p:sp>
      <p:pic>
        <p:nvPicPr>
          <p:cNvPr id="19460" name="Picture 5" descr="FG09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0" b="36000"/>
          <a:stretch>
            <a:fillRect/>
          </a:stretch>
        </p:blipFill>
        <p:spPr bwMode="auto">
          <a:xfrm>
            <a:off x="673994" y="4038600"/>
            <a:ext cx="8382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8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 Tolerances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05800" cy="426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 tolerance is required for every dimension on a drawing.</a:t>
            </a:r>
            <a:r>
              <a:rPr lang="en-US" altLang="en-US" sz="2400" i="1" dirty="0" smtClean="0"/>
              <a:t>  Definition: </a:t>
            </a:r>
            <a:r>
              <a:rPr lang="en-US" altLang="en-US" sz="2400" dirty="0" smtClean="0"/>
              <a:t>a tolerance is the total amount that the feature on the actual part is allowed to vary from what is specified by the dimension.  </a:t>
            </a:r>
          </a:p>
          <a:p>
            <a:pPr lvl="1" eaLnBrk="1" hangingPunct="1"/>
            <a:r>
              <a:rPr lang="en-US" altLang="en-US" sz="2000" dirty="0" smtClean="0"/>
              <a:t>A general tolerance applicable to most dimensions can be specified in the title block.</a:t>
            </a:r>
          </a:p>
          <a:p>
            <a:pPr lvl="2" eaLnBrk="1" hangingPunct="1"/>
            <a:r>
              <a:rPr lang="en-US" altLang="en-US" sz="1800" dirty="0" smtClean="0"/>
              <a:t>Example: “All tolerances +/- 0.01 inches unless otherwise noted”.</a:t>
            </a:r>
          </a:p>
          <a:p>
            <a:pPr lvl="1" eaLnBrk="1" hangingPunct="1"/>
            <a:r>
              <a:rPr lang="en-US" altLang="en-US" sz="2000" dirty="0" smtClean="0"/>
              <a:t>A tolerance for a particular dimension may be specified by </a:t>
            </a:r>
            <a:r>
              <a:rPr lang="en-US" altLang="en-US" sz="2000" i="1" u="sng" dirty="0" smtClean="0"/>
              <a:t>limit dimensions</a:t>
            </a:r>
            <a:r>
              <a:rPr lang="en-US" altLang="en-US" sz="2000" dirty="0" smtClean="0"/>
              <a:t> or </a:t>
            </a:r>
            <a:r>
              <a:rPr lang="en-US" altLang="en-US" sz="2000" i="1" u="sng" dirty="0" smtClean="0"/>
              <a:t>plus and minus</a:t>
            </a:r>
            <a:r>
              <a:rPr lang="en-US" altLang="en-US" sz="2000" dirty="0" smtClean="0"/>
              <a:t> dimensions.</a:t>
            </a:r>
          </a:p>
          <a:p>
            <a:pPr lvl="2" eaLnBrk="1" hangingPunct="1"/>
            <a:r>
              <a:rPr lang="en-US" altLang="en-US" sz="1800" dirty="0" smtClean="0"/>
              <a:t>Example: “1.500 +/-.003” or “1.252/1.248”</a:t>
            </a:r>
          </a:p>
        </p:txBody>
      </p:sp>
    </p:spTree>
    <p:extLst>
      <p:ext uri="{BB962C8B-B14F-4D97-AF65-F5344CB8AC3E}">
        <p14:creationId xmlns:p14="http://schemas.microsoft.com/office/powerpoint/2010/main" val="35054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58846"/>
            <a:ext cx="3409950" cy="4758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428750"/>
            <a:ext cx="2095500" cy="4819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638" y="438326"/>
            <a:ext cx="877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Coordinate Measurement Machine - CMM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883714" y="5791200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Sensitive Contact Probe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8012" y="5621923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Stable Base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4022" y="3371108"/>
            <a:ext cx="1874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3-Axis Control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 Tolerances: Examples</a:t>
            </a:r>
          </a:p>
        </p:txBody>
      </p:sp>
      <p:pic>
        <p:nvPicPr>
          <p:cNvPr id="21507" name="Picture 5" descr="D:\JPG\ch09\FG09_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9" t="14000" r="36501" b="50000"/>
          <a:stretch>
            <a:fillRect/>
          </a:stretch>
        </p:blipFill>
        <p:spPr bwMode="auto">
          <a:xfrm>
            <a:off x="914400" y="2819400"/>
            <a:ext cx="3505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6" descr="D:\JPG\ch09\FG09_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38000" r="53000" b="34000"/>
          <a:stretch>
            <a:fillRect/>
          </a:stretch>
        </p:blipFill>
        <p:spPr bwMode="auto">
          <a:xfrm>
            <a:off x="4495800" y="26670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 Tolerances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76400"/>
            <a:ext cx="8305800" cy="4267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purpose of dimension tolerances:</a:t>
            </a:r>
          </a:p>
          <a:p>
            <a:pPr lvl="1" eaLnBrk="1" hangingPunct="1"/>
            <a:r>
              <a:rPr lang="en-US" altLang="en-US" dirty="0" smtClean="0"/>
              <a:t>Allows a range of acceptable variability on the dimensions of a part</a:t>
            </a:r>
          </a:p>
          <a:p>
            <a:pPr lvl="1" eaLnBrk="1" hangingPunct="1"/>
            <a:r>
              <a:rPr lang="en-US" altLang="en-US" dirty="0" smtClean="0"/>
              <a:t>Assures that parts interchanged between assemblies will fit properly</a:t>
            </a:r>
          </a:p>
          <a:p>
            <a:pPr lvl="1" eaLnBrk="1" hangingPunct="1"/>
            <a:r>
              <a:rPr lang="en-US" altLang="en-US" dirty="0" smtClean="0"/>
              <a:t>Allowing parts be manufactured to prescribed tolerances rather than </a:t>
            </a:r>
            <a:r>
              <a:rPr lang="en-US" altLang="en-US" i="1" u="sng" dirty="0" smtClean="0"/>
              <a:t>exact</a:t>
            </a:r>
            <a:r>
              <a:rPr lang="en-US" altLang="en-US" dirty="0" smtClean="0"/>
              <a:t> dimensions permits efficient and economical manufacturing.  In general: </a:t>
            </a:r>
            <a:r>
              <a:rPr lang="en-US" altLang="en-US" i="1" dirty="0" smtClean="0"/>
              <a:t>high precision means high cost!</a:t>
            </a:r>
          </a:p>
        </p:txBody>
      </p:sp>
    </p:spTree>
    <p:extLst>
      <p:ext uri="{BB962C8B-B14F-4D97-AF65-F5344CB8AC3E}">
        <p14:creationId xmlns:p14="http://schemas.microsoft.com/office/powerpoint/2010/main" val="17599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 Tolerances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94670"/>
            <a:ext cx="8305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Tolerance stacking is to be avoided by dimensioning with respect to a datum.</a:t>
            </a:r>
            <a:endParaRPr lang="en-US" altLang="en-US" i="1" dirty="0" smtClean="0"/>
          </a:p>
        </p:txBody>
      </p:sp>
      <p:pic>
        <p:nvPicPr>
          <p:cNvPr id="23556" name="Picture 5" descr="D:\JPG\ch11\FG11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1" b="24001"/>
          <a:stretch>
            <a:fillRect/>
          </a:stretch>
        </p:blipFill>
        <p:spPr bwMode="auto">
          <a:xfrm>
            <a:off x="762000" y="2971800"/>
            <a:ext cx="82296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8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Do’s &amp; Don’ts of Dimensioning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693025" cy="4114800"/>
          </a:xfrm>
        </p:spPr>
        <p:txBody>
          <a:bodyPr/>
          <a:lstStyle/>
          <a:p>
            <a:pPr marL="533400" indent="-533400"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Do not trust the automatic creation &amp; placement of dimensions done for you by CAD software. </a:t>
            </a:r>
          </a:p>
          <a:p>
            <a:pPr marL="0" indent="0" eaLnBrk="1" hangingPunct="1">
              <a:buNone/>
            </a:pPr>
            <a:endParaRPr lang="en-US" altLang="en-US" sz="2400" dirty="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 smtClean="0"/>
              <a:t>Each dimension should be given clearly so that it can be interpreted only one way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 smtClean="0"/>
              <a:t>Dimensions should not be duplicated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 dirty="0" smtClean="0"/>
              <a:t>Dimensions should be given so that the machinist will not have to calculate, scale, or assume </a:t>
            </a:r>
            <a:r>
              <a:rPr lang="en-US" altLang="en-US" sz="2000" i="1" u="sng" dirty="0" smtClean="0"/>
              <a:t>any</a:t>
            </a:r>
            <a:r>
              <a:rPr lang="en-US" altLang="en-US" sz="2000" dirty="0" smtClean="0"/>
              <a:t> dimensions.</a:t>
            </a:r>
          </a:p>
          <a:p>
            <a:pPr marL="914400" lvl="1" indent="-457200" eaLnBrk="1" hangingPunct="1"/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794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Dimensioning: Examples</a:t>
            </a:r>
          </a:p>
        </p:txBody>
      </p:sp>
      <p:pic>
        <p:nvPicPr>
          <p:cNvPr id="25603" name="Picture 5" descr="D:\JPG\ch09\FG09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 b="22000"/>
          <a:stretch>
            <a:fillRect/>
          </a:stretch>
        </p:blipFill>
        <p:spPr bwMode="auto">
          <a:xfrm>
            <a:off x="609600" y="2286000"/>
            <a:ext cx="8382000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82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Dimensioning: Examples</a:t>
            </a:r>
          </a:p>
        </p:txBody>
      </p:sp>
      <p:pic>
        <p:nvPicPr>
          <p:cNvPr id="26627" name="Picture 4" descr="D:\JPG\ch09\FG09_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b="16000"/>
          <a:stretch>
            <a:fillRect/>
          </a:stretch>
        </p:blipFill>
        <p:spPr bwMode="auto">
          <a:xfrm>
            <a:off x="457200" y="1828800"/>
            <a:ext cx="8382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Dimensioning: Examples</a:t>
            </a:r>
          </a:p>
        </p:txBody>
      </p:sp>
      <p:pic>
        <p:nvPicPr>
          <p:cNvPr id="27651" name="Picture 3" descr="D:\JPG\ch09\FG09_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9" b="18001"/>
          <a:stretch>
            <a:fillRect/>
          </a:stretch>
        </p:blipFill>
        <p:spPr bwMode="auto">
          <a:xfrm>
            <a:off x="609600" y="2057400"/>
            <a:ext cx="83820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6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Dimensioning: Examples</a:t>
            </a:r>
          </a:p>
        </p:txBody>
      </p:sp>
      <p:pic>
        <p:nvPicPr>
          <p:cNvPr id="28675" name="Picture 3" descr="D:\JPG\ch09\FG09_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b="20000"/>
          <a:stretch>
            <a:fillRect/>
          </a:stretch>
        </p:blipFill>
        <p:spPr bwMode="auto">
          <a:xfrm>
            <a:off x="609600" y="2133600"/>
            <a:ext cx="8382000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2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Dimensioning: Examples</a:t>
            </a:r>
          </a:p>
        </p:txBody>
      </p:sp>
      <p:pic>
        <p:nvPicPr>
          <p:cNvPr id="29699" name="Picture 3" descr="D:\JPG\ch09\FG09_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9" b="25999"/>
          <a:stretch>
            <a:fillRect/>
          </a:stretch>
        </p:blipFill>
        <p:spPr bwMode="auto">
          <a:xfrm>
            <a:off x="533400" y="2362200"/>
            <a:ext cx="83820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6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Dimensioning: Examples</a:t>
            </a:r>
          </a:p>
        </p:txBody>
      </p:sp>
      <p:pic>
        <p:nvPicPr>
          <p:cNvPr id="30723" name="Picture 3" descr="D:\JPG\ch09\FG09_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b="14000"/>
          <a:stretch>
            <a:fillRect/>
          </a:stretch>
        </p:blipFill>
        <p:spPr bwMode="auto">
          <a:xfrm>
            <a:off x="609600" y="1905000"/>
            <a:ext cx="80772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7951239" cy="340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568464"/>
            <a:ext cx="5859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and Moving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D:\JPG\ch09\FG09_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0" r="15500" b="74445"/>
          <a:stretch>
            <a:fillRect/>
          </a:stretch>
        </p:blipFill>
        <p:spPr bwMode="auto">
          <a:xfrm>
            <a:off x="457200" y="2362200"/>
            <a:ext cx="83820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AutoShap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Dimensioning: Examples</a:t>
            </a:r>
          </a:p>
        </p:txBody>
      </p:sp>
    </p:spTree>
    <p:extLst>
      <p:ext uri="{BB962C8B-B14F-4D97-AF65-F5344CB8AC3E}">
        <p14:creationId xmlns:p14="http://schemas.microsoft.com/office/powerpoint/2010/main" val="4068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Dimensioning: Examples</a:t>
            </a:r>
          </a:p>
        </p:txBody>
      </p:sp>
      <p:pic>
        <p:nvPicPr>
          <p:cNvPr id="32771" name="Picture 4" descr="D:\JPG\ch09\FG09_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7" t="24001" r="16039" b="50000"/>
          <a:stretch>
            <a:fillRect/>
          </a:stretch>
        </p:blipFill>
        <p:spPr bwMode="auto">
          <a:xfrm>
            <a:off x="457200" y="2590800"/>
            <a:ext cx="83820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8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Dimensioning: Examples</a:t>
            </a:r>
          </a:p>
        </p:txBody>
      </p:sp>
      <p:pic>
        <p:nvPicPr>
          <p:cNvPr id="33795" name="Picture 4" descr="D:\JPG\ch09\FG09_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3" t="48906" r="15694" b="24817"/>
          <a:stretch>
            <a:fillRect/>
          </a:stretch>
        </p:blipFill>
        <p:spPr bwMode="auto">
          <a:xfrm>
            <a:off x="533400" y="2438400"/>
            <a:ext cx="83820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0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Dimensioning: Examples</a:t>
            </a:r>
          </a:p>
        </p:txBody>
      </p:sp>
      <p:pic>
        <p:nvPicPr>
          <p:cNvPr id="34819" name="Picture 4" descr="D:\JPG\ch09\FG09_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2" t="73625" r="15167"/>
          <a:stretch>
            <a:fillRect/>
          </a:stretch>
        </p:blipFill>
        <p:spPr bwMode="auto">
          <a:xfrm>
            <a:off x="609600" y="2667000"/>
            <a:ext cx="83820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8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Dimensioning: A </a:t>
            </a:r>
            <a:r>
              <a:rPr lang="en-US" altLang="en-US" i="1" u="sng" smtClean="0"/>
              <a:t>real</a:t>
            </a:r>
            <a:r>
              <a:rPr lang="en-US" altLang="en-US" smtClean="0"/>
              <a:t> drawing</a:t>
            </a:r>
          </a:p>
        </p:txBody>
      </p:sp>
      <p:pic>
        <p:nvPicPr>
          <p:cNvPr id="35843" name="Picture 4" descr="D:\JPG\ch09\FG09_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6294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2860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https://www.youtube.com/watch?v=umtgJNiWyEw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7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UTSA Lecture      ME 4803 JJohnson/GHood  Spring 2018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201F-47E7-4719-95D9-00D5FA7A63A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0" y="1981200"/>
            <a:ext cx="8306919" cy="305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457200"/>
            <a:ext cx="50502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“Old” Drawing with GD&amp;T*</a:t>
            </a:r>
          </a:p>
          <a:p>
            <a:r>
              <a:rPr lang="en-US" sz="2000" dirty="0" smtClean="0"/>
              <a:t>* Geometric Dimensioning and </a:t>
            </a:r>
            <a:r>
              <a:rPr lang="en-US" sz="2000" dirty="0" err="1" smtClean="0"/>
              <a:t>Tolerancing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31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ltiple Bars">
  <a:themeElements>
    <a:clrScheme name="Multiple Bars 6">
      <a:dk1>
        <a:srgbClr val="000000"/>
      </a:dk1>
      <a:lt1>
        <a:srgbClr val="FFFFE1"/>
      </a:lt1>
      <a:dk2>
        <a:srgbClr val="000000"/>
      </a:dk2>
      <a:lt2>
        <a:srgbClr val="FFFFCC"/>
      </a:lt2>
      <a:accent1>
        <a:srgbClr val="FF9933"/>
      </a:accent1>
      <a:accent2>
        <a:srgbClr val="9999FF"/>
      </a:accent2>
      <a:accent3>
        <a:srgbClr val="FFFFEE"/>
      </a:accent3>
      <a:accent4>
        <a:srgbClr val="000000"/>
      </a:accent4>
      <a:accent5>
        <a:srgbClr val="FFCAAD"/>
      </a:accent5>
      <a:accent6>
        <a:srgbClr val="8A8AE7"/>
      </a:accent6>
      <a:hlink>
        <a:srgbClr val="FFCC99"/>
      </a:hlink>
      <a:folHlink>
        <a:srgbClr val="DDDDDD"/>
      </a:folHlink>
    </a:clrScheme>
    <a:fontScheme name="Multiple Ba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ultiple Bars 1">
        <a:dk1>
          <a:srgbClr val="000000"/>
        </a:dk1>
        <a:lt1>
          <a:srgbClr val="FFFFFF"/>
        </a:lt1>
        <a:dk2>
          <a:srgbClr val="008080"/>
        </a:dk2>
        <a:lt2>
          <a:srgbClr val="FFFFFF"/>
        </a:lt2>
        <a:accent1>
          <a:srgbClr val="FF0033"/>
        </a:accent1>
        <a:accent2>
          <a:srgbClr val="3333FF"/>
        </a:accent2>
        <a:accent3>
          <a:srgbClr val="AAC0C0"/>
        </a:accent3>
        <a:accent4>
          <a:srgbClr val="DADADA"/>
        </a:accent4>
        <a:accent5>
          <a:srgbClr val="FFAAAD"/>
        </a:accent5>
        <a:accent6>
          <a:srgbClr val="2D2DE7"/>
        </a:accent6>
        <a:hlink>
          <a:srgbClr val="CBCBCB"/>
        </a:hlink>
        <a:folHlink>
          <a:srgbClr val="00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tiple Bars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9FF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FFFF"/>
        </a:accent5>
        <a:accent6>
          <a:srgbClr val="B9B9E7"/>
        </a:accent6>
        <a:hlink>
          <a:srgbClr val="CCE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iple Bar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tiple Bars 4">
        <a:dk1>
          <a:srgbClr val="000000"/>
        </a:dk1>
        <a:lt1>
          <a:srgbClr val="FFFFFF"/>
        </a:lt1>
        <a:dk2>
          <a:srgbClr val="000080"/>
        </a:dk2>
        <a:lt2>
          <a:srgbClr val="FFFFFF"/>
        </a:lt2>
        <a:accent1>
          <a:srgbClr val="00FFCC"/>
        </a:accent1>
        <a:accent2>
          <a:srgbClr val="9933FF"/>
        </a:accent2>
        <a:accent3>
          <a:srgbClr val="AAAAC0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CC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tiple Bars 5">
        <a:dk1>
          <a:srgbClr val="000000"/>
        </a:dk1>
        <a:lt1>
          <a:srgbClr val="FFFFFF"/>
        </a:lt1>
        <a:dk2>
          <a:srgbClr val="990066"/>
        </a:dk2>
        <a:lt2>
          <a:srgbClr val="FFFFFF"/>
        </a:lt2>
        <a:accent1>
          <a:srgbClr val="FF9966"/>
        </a:accent1>
        <a:accent2>
          <a:srgbClr val="009966"/>
        </a:accent2>
        <a:accent3>
          <a:srgbClr val="CAAAB8"/>
        </a:accent3>
        <a:accent4>
          <a:srgbClr val="DADADA"/>
        </a:accent4>
        <a:accent5>
          <a:srgbClr val="FFCAB8"/>
        </a:accent5>
        <a:accent6>
          <a:srgbClr val="008A5C"/>
        </a:accent6>
        <a:hlink>
          <a:srgbClr val="3333CC"/>
        </a:hlink>
        <a:folHlink>
          <a:srgbClr val="FF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tiple Bars 6">
        <a:dk1>
          <a:srgbClr val="000000"/>
        </a:dk1>
        <a:lt1>
          <a:srgbClr val="FFFFE1"/>
        </a:lt1>
        <a:dk2>
          <a:srgbClr val="000000"/>
        </a:dk2>
        <a:lt2>
          <a:srgbClr val="FFFFCC"/>
        </a:lt2>
        <a:accent1>
          <a:srgbClr val="FF9933"/>
        </a:accent1>
        <a:accent2>
          <a:srgbClr val="9999FF"/>
        </a:accent2>
        <a:accent3>
          <a:srgbClr val="FFFFEE"/>
        </a:accent3>
        <a:accent4>
          <a:srgbClr val="000000"/>
        </a:accent4>
        <a:accent5>
          <a:srgbClr val="FFCAAD"/>
        </a:accent5>
        <a:accent6>
          <a:srgbClr val="8A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ultiple Bars 6">
    <a:dk1>
      <a:srgbClr val="000000"/>
    </a:dk1>
    <a:lt1>
      <a:srgbClr val="FFFFE1"/>
    </a:lt1>
    <a:dk2>
      <a:srgbClr val="000000"/>
    </a:dk2>
    <a:lt2>
      <a:srgbClr val="FFFFCC"/>
    </a:lt2>
    <a:accent1>
      <a:srgbClr val="FF9933"/>
    </a:accent1>
    <a:accent2>
      <a:srgbClr val="9999FF"/>
    </a:accent2>
    <a:accent3>
      <a:srgbClr val="FFFFEE"/>
    </a:accent3>
    <a:accent4>
      <a:srgbClr val="000000"/>
    </a:accent4>
    <a:accent5>
      <a:srgbClr val="FFCAAD"/>
    </a:accent5>
    <a:accent6>
      <a:srgbClr val="8A8AE7"/>
    </a:accent6>
    <a:hlink>
      <a:srgbClr val="FFCC99"/>
    </a:hlink>
    <a:folHlink>
      <a:srgbClr val="DDDDD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Designs\Multiple Bars.pot</Template>
  <TotalTime>33242</TotalTime>
  <Words>1514</Words>
  <Application>Microsoft Office PowerPoint</Application>
  <PresentationFormat>On-screen Show (4:3)</PresentationFormat>
  <Paragraphs>231</Paragraphs>
  <Slides>74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Monotype Sorts</vt:lpstr>
      <vt:lpstr>Times New Roman</vt:lpstr>
      <vt:lpstr>Multiple Bars</vt:lpstr>
      <vt:lpstr>Details for Drawing Packages (Content and GD&amp;T)</vt:lpstr>
      <vt:lpstr>Geometric Dimensioning and Tolerancing  (enough to get you to a working level, but not an expert)</vt:lpstr>
      <vt:lpstr>History</vt:lpstr>
      <vt:lpstr>What is GD &amp; 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Control Frame</vt:lpstr>
      <vt:lpstr>PowerPoint Presentation</vt:lpstr>
      <vt:lpstr>Maximum Material Condition </vt:lpstr>
      <vt:lpstr>PowerPoint Presentation</vt:lpstr>
      <vt:lpstr>Least Material Condition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Dimensioning (Conventional Practice)</vt:lpstr>
      <vt:lpstr>Choice of Dimensions</vt:lpstr>
      <vt:lpstr>Placement of Dimensions</vt:lpstr>
      <vt:lpstr>Placement of Dimensions</vt:lpstr>
      <vt:lpstr>Placement of Dimensions</vt:lpstr>
      <vt:lpstr>Technique of Dimensioning</vt:lpstr>
      <vt:lpstr>Lines Used in Dimensioning</vt:lpstr>
      <vt:lpstr>Lines Used in Dimensioning</vt:lpstr>
      <vt:lpstr>Lines Used in Dimensioning</vt:lpstr>
      <vt:lpstr>Lines Used in Dimensioning</vt:lpstr>
      <vt:lpstr>Lines Used in Dimensioning</vt:lpstr>
      <vt:lpstr>Dimension Tolerances</vt:lpstr>
      <vt:lpstr>Dimension Tolerances: Examples</vt:lpstr>
      <vt:lpstr>Dimension Tolerances</vt:lpstr>
      <vt:lpstr>Dimension Tolerances</vt:lpstr>
      <vt:lpstr>Do’s &amp; Don’ts of Dimensioning</vt:lpstr>
      <vt:lpstr>Dimensioning: Examples</vt:lpstr>
      <vt:lpstr>Dimensioning: Examples</vt:lpstr>
      <vt:lpstr>Dimensioning: Examples</vt:lpstr>
      <vt:lpstr>Dimensioning: Examples</vt:lpstr>
      <vt:lpstr>Dimensioning: Examples</vt:lpstr>
      <vt:lpstr>Dimensioning: Examples</vt:lpstr>
      <vt:lpstr>Dimensioning: Examples</vt:lpstr>
      <vt:lpstr>Dimensioning: Examples</vt:lpstr>
      <vt:lpstr>Dimensioning: Examples</vt:lpstr>
      <vt:lpstr>Dimensioning: Examples</vt:lpstr>
      <vt:lpstr>Dimensioning: A real drawing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Design for A Heat Transfer Test Facility</dc:title>
  <dc:creator>J Johnson</dc:creator>
  <cp:lastModifiedBy>James Johnson</cp:lastModifiedBy>
  <cp:revision>283</cp:revision>
  <cp:lastPrinted>1999-01-20T20:26:58Z</cp:lastPrinted>
  <dcterms:created xsi:type="dcterms:W3CDTF">1995-05-28T16:20:46Z</dcterms:created>
  <dcterms:modified xsi:type="dcterms:W3CDTF">2018-02-26T11:38:44Z</dcterms:modified>
</cp:coreProperties>
</file>