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Average"/>
      <p:regular r:id="rId56"/>
    </p:embeddedFont>
    <p:embeddedFont>
      <p:font typeface="Oswald"/>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0B80F5-D01C-4C58-9744-AB16488FE734}">
  <a:tblStyle styleId="{0E0B80F5-D01C-4C58-9744-AB16488FE7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Oswald-regular.fntdata"/><Relationship Id="rId12" Type="http://schemas.openxmlformats.org/officeDocument/2006/relationships/slide" Target="slides/slide6.xml"/><Relationship Id="rId56" Type="http://schemas.openxmlformats.org/officeDocument/2006/relationships/font" Target="fonts/Average-regular.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Oswa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404e0d0c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404e0d0c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404e0d0c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404e0d0c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404e0d0c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404e0d0c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404e0d0c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404e0d0c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404e0d0c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404e0d0c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404e0d0c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404e0d0c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404e0d0c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404e0d0c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404e0d0c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404e0d0c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404e0d0c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404e0d0c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404e0d0c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404e0d0c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404e0d0c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404e0d0c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404e0d0c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404e0d0c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404e0d0c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404e0d0c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404e0d0c2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404e0d0c2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404e0d0c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404e0d0c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404e0d0c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404e0d0c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404e0d0c2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404e0d0c2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404e0d0c2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404e0d0c2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404e0d0c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404e0d0c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404e0d0c2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404e0d0c2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404e0d0c2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1404e0d0c2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404e0d0c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404e0d0c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404e0d0c2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1404e0d0c2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404e0d0c2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404e0d0c2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1404e0d0c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1404e0d0c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404e0d0c2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1404e0d0c2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1404e0d0c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1404e0d0c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1404e0d0c2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404e0d0c2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404e0d0c2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404e0d0c2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404e0d0c2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404e0d0c2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1404e0d0c2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1404e0d0c2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404e0d0c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404e0d0c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404e0d0c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404e0d0c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1404e0d0c2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1404e0d0c2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1404e0d0c2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1404e0d0c2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404e0d0c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1404e0d0c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1404e0d0c2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1404e0d0c2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1404e0d0c2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1404e0d0c2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1404e0d0c2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1404e0d0c2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1404e0d0c2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1404e0d0c2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1404e0d0c2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404e0d0c2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404e0d0c2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404e0d0c2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1404e0d0c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1404e0d0c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404e0d0c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404e0d0c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404e0d0c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404e0d0c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404e0d0c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404e0d0c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404e0d0c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404e0d0c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404e0d0c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404e0d0c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henriheimann/stm32-hal-sht3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www.guru99.com/embedded-software-testing.html" TargetMode="External"/><Relationship Id="rId4" Type="http://schemas.openxmlformats.org/officeDocument/2006/relationships/hyperlink" Target="https://academy.nordicsemi.com/topic/bare-metal-vs-rtos-programming/" TargetMode="External"/><Relationship Id="rId10" Type="http://schemas.openxmlformats.org/officeDocument/2006/relationships/hyperlink" Target="https://en.wikipedia.org/wiki/I%C2%B2C#Reference_design" TargetMode="External"/><Relationship Id="rId9" Type="http://schemas.openxmlformats.org/officeDocument/2006/relationships/hyperlink" Target="https://www.youtube.com/watch?v=oS3a7wn9P_s" TargetMode="External"/><Relationship Id="rId5" Type="http://schemas.openxmlformats.org/officeDocument/2006/relationships/hyperlink" Target="https://www.youtube.com/watch?v=QQrMzRjo82Y&amp;list=PLnMKNibPkDnGxMITHhhRqbT0-2egHq0D0&amp;index=1" TargetMode="External"/><Relationship Id="rId6" Type="http://schemas.openxmlformats.org/officeDocument/2006/relationships/hyperlink" Target="https://www.youtube.com/watch?v=eI5RA45OQGs" TargetMode="External"/><Relationship Id="rId7" Type="http://schemas.openxmlformats.org/officeDocument/2006/relationships/hyperlink" Target="https://www.youtube.com/watch?v=Al7ngIoIHeQ&amp;t=1s" TargetMode="External"/><Relationship Id="rId8" Type="http://schemas.openxmlformats.org/officeDocument/2006/relationships/hyperlink" Target="https://www.youtube.com/watch?v=GDLeBBvOTm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Embedded Software Homework</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Ekinoks Software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Hardware</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In this project, I used STM32 Nucleo - U575ZI-Q as the development board, I used the blue LED on the development board for the LED to blink. I used a potentiometer as a user input device. You can find the circuit I built below:</a:t>
            </a:r>
            <a:endParaRPr/>
          </a:p>
          <a:p>
            <a:pPr indent="0" lvl="0" marL="0" rtl="0" algn="l">
              <a:spcBef>
                <a:spcPts val="120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2985650" y="2319675"/>
            <a:ext cx="3359776" cy="2614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Software</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 chose ThreadX as RTOS, I explained why I chose it in the last assignment.</a:t>
            </a:r>
            <a:endParaRPr/>
          </a:p>
          <a:p>
            <a:pPr indent="0" lvl="0" marL="0" rtl="0" algn="l">
              <a:spcBef>
                <a:spcPts val="1200"/>
              </a:spcBef>
              <a:spcAft>
                <a:spcPts val="0"/>
              </a:spcAft>
              <a:buNone/>
            </a:pPr>
            <a:r>
              <a:rPr lang="tr"/>
              <a:t>As the ADC, I chose the 4th input of the ADC4 channel.</a:t>
            </a:r>
            <a:endParaRPr/>
          </a:p>
          <a:p>
            <a:pPr indent="0" lvl="0" marL="0" rtl="0" algn="l">
              <a:spcBef>
                <a:spcPts val="1200"/>
              </a:spcBef>
              <a:spcAft>
                <a:spcPts val="0"/>
              </a:spcAft>
              <a:buNone/>
            </a:pPr>
            <a:r>
              <a:rPr lang="tr"/>
              <a:t>I chose the 10th DMA channel as the DMA.</a:t>
            </a:r>
            <a:endParaRPr/>
          </a:p>
          <a:p>
            <a:pPr indent="0" lvl="0" marL="0" rtl="0" algn="l">
              <a:spcBef>
                <a:spcPts val="1200"/>
              </a:spcBef>
              <a:spcAft>
                <a:spcPts val="0"/>
              </a:spcAft>
              <a:buNone/>
            </a:pPr>
            <a:r>
              <a:rPr lang="tr"/>
              <a:t>I do the development on the STM32Cube, so I made all the configurations on the STM32MX.</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ADC Configuration</a:t>
            </a:r>
            <a:endParaRPr/>
          </a:p>
        </p:txBody>
      </p:sp>
      <p:sp>
        <p:nvSpPr>
          <p:cNvPr id="128" name="Google Shape;128;p24"/>
          <p:cNvSpPr txBox="1"/>
          <p:nvPr>
            <p:ph idx="1" type="body"/>
          </p:nvPr>
        </p:nvSpPr>
        <p:spPr>
          <a:xfrm>
            <a:off x="311700" y="1152475"/>
            <a:ext cx="4522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In order to make ADC measurement and transfer it to the microprocessor via DMA, we must first configure the ADC.</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4905375" y="0"/>
            <a:ext cx="423862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ADC Configuration</a:t>
            </a:r>
            <a:endParaRPr/>
          </a:p>
          <a:p>
            <a:pPr indent="0" lvl="0" marL="0" rtl="0" algn="l">
              <a:spcBef>
                <a:spcPts val="0"/>
              </a:spcBef>
              <a:spcAft>
                <a:spcPts val="0"/>
              </a:spcAft>
              <a:buNone/>
            </a:pPr>
            <a:r>
              <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The important ones in this configuration are:</a:t>
            </a:r>
            <a:endParaRPr/>
          </a:p>
          <a:p>
            <a:pPr indent="-342900" lvl="0" marL="457200" rtl="0" algn="l">
              <a:spcBef>
                <a:spcPts val="1200"/>
              </a:spcBef>
              <a:spcAft>
                <a:spcPts val="0"/>
              </a:spcAft>
              <a:buSzPts val="1800"/>
              <a:buChar char="●"/>
            </a:pPr>
            <a:r>
              <a:rPr lang="tr"/>
              <a:t>ADC's resolution = 12-bit, (to set ADC sensitivity)</a:t>
            </a:r>
            <a:endParaRPr/>
          </a:p>
          <a:p>
            <a:pPr indent="-342900" lvl="0" marL="457200" rtl="0" algn="l">
              <a:spcBef>
                <a:spcPts val="0"/>
              </a:spcBef>
              <a:spcAft>
                <a:spcPts val="0"/>
              </a:spcAft>
              <a:buSzPts val="1800"/>
              <a:buChar char="●"/>
            </a:pPr>
            <a:r>
              <a:rPr lang="tr"/>
              <a:t>Data alignment = Right Alignment, </a:t>
            </a:r>
            <a:r>
              <a:rPr lang="tr"/>
              <a:t>(to set ADC data storage direction)</a:t>
            </a:r>
            <a:endParaRPr/>
          </a:p>
          <a:p>
            <a:pPr indent="-342900" lvl="0" marL="457200" rtl="0" algn="l">
              <a:spcBef>
                <a:spcPts val="0"/>
              </a:spcBef>
              <a:spcAft>
                <a:spcPts val="0"/>
              </a:spcAft>
              <a:buSzPts val="1800"/>
              <a:buChar char="●"/>
            </a:pPr>
            <a:r>
              <a:rPr lang="tr"/>
              <a:t>Continious Conversion Mode = Enabled, (to be able to read ADC continuously)</a:t>
            </a:r>
            <a:endParaRPr/>
          </a:p>
          <a:p>
            <a:pPr indent="-342900" lvl="0" marL="457200" rtl="0" algn="l">
              <a:spcBef>
                <a:spcPts val="0"/>
              </a:spcBef>
              <a:spcAft>
                <a:spcPts val="0"/>
              </a:spcAft>
              <a:buSzPts val="1800"/>
              <a:buChar char="●"/>
            </a:pPr>
            <a:r>
              <a:rPr lang="tr"/>
              <a:t>DMA Continious Request = Enabled, (For ADC to work with DMA)</a:t>
            </a:r>
            <a:endParaRPr/>
          </a:p>
          <a:p>
            <a:pPr indent="-342900" lvl="0" marL="457200" rtl="0" algn="l">
              <a:spcBef>
                <a:spcPts val="0"/>
              </a:spcBef>
              <a:spcAft>
                <a:spcPts val="0"/>
              </a:spcAft>
              <a:buSzPts val="1800"/>
              <a:buChar char="●"/>
            </a:pPr>
            <a:r>
              <a:rPr lang="tr"/>
              <a:t>Sampling Time = 39.5 Cycles (to set the ADC read time)</a:t>
            </a:r>
            <a:endParaRPr/>
          </a:p>
          <a:p>
            <a:pPr indent="-342900" lvl="0" marL="457200" rtl="0" algn="l">
              <a:spcBef>
                <a:spcPts val="0"/>
              </a:spcBef>
              <a:spcAft>
                <a:spcPts val="0"/>
              </a:spcAft>
              <a:buSzPts val="1800"/>
              <a:buChar char="●"/>
            </a:pPr>
            <a:r>
              <a:rPr lang="tr"/>
              <a:t>Enable Regular Conversion = Enable (</a:t>
            </a:r>
            <a:r>
              <a:rPr lang="tr"/>
              <a:t>to be able to read ADC continuously</a:t>
            </a:r>
            <a:r>
              <a:rPr lang="tr"/>
              <a:t>)</a:t>
            </a:r>
            <a:endParaRPr/>
          </a:p>
          <a:p>
            <a:pPr indent="-342900" lvl="0" marL="457200" rtl="0" algn="l">
              <a:spcBef>
                <a:spcPts val="0"/>
              </a:spcBef>
              <a:spcAft>
                <a:spcPts val="0"/>
              </a:spcAft>
              <a:buSzPts val="1800"/>
              <a:buChar char="●"/>
            </a:pPr>
            <a:r>
              <a:rPr lang="tr"/>
              <a:t>Number of conversions = 1 (to set number of ADC inputs)</a:t>
            </a:r>
            <a:endParaRPr/>
          </a:p>
          <a:p>
            <a:pPr indent="-342900" lvl="0" marL="457200" rtl="0" algn="l">
              <a:spcBef>
                <a:spcPts val="0"/>
              </a:spcBef>
              <a:spcAft>
                <a:spcPts val="0"/>
              </a:spcAft>
              <a:buSzPts val="1800"/>
              <a:buChar char="●"/>
            </a:pPr>
            <a:r>
              <a:rPr lang="tr"/>
              <a:t>Rank = 1 (to set a </a:t>
            </a:r>
            <a:r>
              <a:rPr lang="tr"/>
              <a:t>specific</a:t>
            </a:r>
            <a:r>
              <a:rPr lang="tr"/>
              <a:t> ADC input)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DMA Configuration</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We should set up</a:t>
            </a:r>
            <a:endParaRPr/>
          </a:p>
          <a:p>
            <a:pPr indent="-342900" lvl="0" marL="457200" rtl="0" algn="l">
              <a:spcBef>
                <a:spcPts val="1200"/>
              </a:spcBef>
              <a:spcAft>
                <a:spcPts val="0"/>
              </a:spcAft>
              <a:buSzPts val="1800"/>
              <a:buChar char="●"/>
            </a:pPr>
            <a:r>
              <a:rPr lang="tr"/>
              <a:t>Priority is Low,</a:t>
            </a:r>
            <a:endParaRPr/>
          </a:p>
          <a:p>
            <a:pPr indent="-342900" lvl="0" marL="457200" rtl="0" algn="l">
              <a:spcBef>
                <a:spcPts val="0"/>
              </a:spcBef>
              <a:spcAft>
                <a:spcPts val="0"/>
              </a:spcAft>
              <a:buSzPts val="1800"/>
              <a:buChar char="●"/>
            </a:pPr>
            <a:r>
              <a:rPr lang="tr"/>
              <a:t>DMA Execution is circular,</a:t>
            </a:r>
            <a:endParaRPr/>
          </a:p>
          <a:p>
            <a:pPr indent="-342900" lvl="0" marL="457200" rtl="0" algn="l">
              <a:spcBef>
                <a:spcPts val="0"/>
              </a:spcBef>
              <a:spcAft>
                <a:spcPts val="0"/>
              </a:spcAft>
              <a:buSzPts val="1800"/>
              <a:buChar char="●"/>
            </a:pPr>
            <a:r>
              <a:rPr lang="tr"/>
              <a:t>DMA type is Linked List</a:t>
            </a:r>
            <a:endParaRPr/>
          </a:p>
          <a:p>
            <a:pPr indent="0" lvl="0" marL="0" rtl="0" algn="l">
              <a:spcBef>
                <a:spcPts val="1200"/>
              </a:spcBef>
              <a:spcAft>
                <a:spcPts val="1200"/>
              </a:spcAft>
              <a:buNone/>
            </a:pPr>
            <a:r>
              <a:rPr lang="tr"/>
              <a:t>when configuring DMA.</a:t>
            </a:r>
            <a:endParaRPr/>
          </a:p>
        </p:txBody>
      </p:sp>
      <p:pic>
        <p:nvPicPr>
          <p:cNvPr id="142" name="Google Shape;142;p26"/>
          <p:cNvPicPr preferRelativeResize="0"/>
          <p:nvPr/>
        </p:nvPicPr>
        <p:blipFill>
          <a:blip r:embed="rId3">
            <a:alphaModFix/>
          </a:blip>
          <a:stretch>
            <a:fillRect/>
          </a:stretch>
        </p:blipFill>
        <p:spPr>
          <a:xfrm>
            <a:off x="4571988" y="1017713"/>
            <a:ext cx="4276725" cy="218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GPIO Configuration</a:t>
            </a:r>
            <a:endParaRPr/>
          </a:p>
        </p:txBody>
      </p:sp>
      <p:sp>
        <p:nvSpPr>
          <p:cNvPr id="148" name="Google Shape;148;p27"/>
          <p:cNvSpPr txBox="1"/>
          <p:nvPr>
            <p:ph idx="1" type="body"/>
          </p:nvPr>
        </p:nvSpPr>
        <p:spPr>
          <a:xfrm>
            <a:off x="311700" y="1152475"/>
            <a:ext cx="411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We must configure the PB7 pin that the LED is connected to as "Output".</a:t>
            </a:r>
            <a:endParaRPr/>
          </a:p>
        </p:txBody>
      </p:sp>
      <p:pic>
        <p:nvPicPr>
          <p:cNvPr id="149" name="Google Shape;149;p27"/>
          <p:cNvPicPr preferRelativeResize="0"/>
          <p:nvPr/>
        </p:nvPicPr>
        <p:blipFill>
          <a:blip r:embed="rId3">
            <a:alphaModFix/>
          </a:blip>
          <a:stretch>
            <a:fillRect/>
          </a:stretch>
        </p:blipFill>
        <p:spPr>
          <a:xfrm>
            <a:off x="4572000" y="228600"/>
            <a:ext cx="4267200" cy="4686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ThreadX Configuration</a:t>
            </a:r>
            <a:endParaRPr/>
          </a:p>
        </p:txBody>
      </p:sp>
      <p:sp>
        <p:nvSpPr>
          <p:cNvPr id="155" name="Google Shape;155;p28"/>
          <p:cNvSpPr txBox="1"/>
          <p:nvPr>
            <p:ph idx="1" type="body"/>
          </p:nvPr>
        </p:nvSpPr>
        <p:spPr>
          <a:xfrm>
            <a:off x="311700" y="1152475"/>
            <a:ext cx="623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When we will use RTOS in microprocessor, we need to change Sys Time Base Source from SysTick to another Timer.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The important thing here is to select ThreadX Core, disable Preemption, and make a note of tx_timer_ticks_per_second.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tr"/>
              <a:t>That's it for the configuration settings. STM32CubeMX will generate a code with the configurations.</a:t>
            </a:r>
            <a:endParaRPr/>
          </a:p>
        </p:txBody>
      </p:sp>
      <p:pic>
        <p:nvPicPr>
          <p:cNvPr id="156" name="Google Shape;156;p28"/>
          <p:cNvPicPr preferRelativeResize="0"/>
          <p:nvPr/>
        </p:nvPicPr>
        <p:blipFill>
          <a:blip r:embed="rId3">
            <a:alphaModFix/>
          </a:blip>
          <a:stretch>
            <a:fillRect/>
          </a:stretch>
        </p:blipFill>
        <p:spPr>
          <a:xfrm>
            <a:off x="6542700" y="1256725"/>
            <a:ext cx="2481550" cy="572700"/>
          </a:xfrm>
          <a:prstGeom prst="rect">
            <a:avLst/>
          </a:prstGeom>
          <a:noFill/>
          <a:ln>
            <a:noFill/>
          </a:ln>
        </p:spPr>
      </p:pic>
      <p:pic>
        <p:nvPicPr>
          <p:cNvPr id="157" name="Google Shape;157;p28"/>
          <p:cNvPicPr preferRelativeResize="0"/>
          <p:nvPr/>
        </p:nvPicPr>
        <p:blipFill>
          <a:blip r:embed="rId4">
            <a:alphaModFix/>
          </a:blip>
          <a:stretch>
            <a:fillRect/>
          </a:stretch>
        </p:blipFill>
        <p:spPr>
          <a:xfrm>
            <a:off x="6695100" y="1921950"/>
            <a:ext cx="2296500" cy="28928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ADC on DMA</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9"/>
          <p:cNvPicPr preferRelativeResize="0"/>
          <p:nvPr/>
        </p:nvPicPr>
        <p:blipFill>
          <a:blip r:embed="rId3">
            <a:alphaModFix/>
          </a:blip>
          <a:stretch>
            <a:fillRect/>
          </a:stretch>
        </p:blipFill>
        <p:spPr>
          <a:xfrm>
            <a:off x="3285225" y="133350"/>
            <a:ext cx="5676900" cy="487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ADC on DMA</a:t>
            </a:r>
            <a:endParaRPr/>
          </a:p>
          <a:p>
            <a:pPr indent="0" lvl="0" marL="0" rtl="0" algn="l">
              <a:spcBef>
                <a:spcPts val="0"/>
              </a:spcBef>
              <a:spcAft>
                <a:spcPts val="0"/>
              </a:spcAft>
              <a:buNone/>
            </a:pPr>
            <a:r>
              <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DMA channel is selected using __HAL_LINKDMA function, then DMA circular and linked list features are set and ADC DMA connection is established with HAL_ADC_Start_DMA function.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ThreadX</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Functions that will run on RTOS should be developed in the app_threadx.c file.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tr"/>
              <a:t>Threads are started on App_ThreadX_Init and here the pointer addresses of the threads, thread name, thread function, thread stack, stack size, and priority are set.</a:t>
            </a:r>
            <a:endParaRPr/>
          </a:p>
        </p:txBody>
      </p:sp>
      <p:pic>
        <p:nvPicPr>
          <p:cNvPr id="177" name="Google Shape;177;p31"/>
          <p:cNvPicPr preferRelativeResize="0"/>
          <p:nvPr/>
        </p:nvPicPr>
        <p:blipFill>
          <a:blip r:embed="rId3">
            <a:alphaModFix/>
          </a:blip>
          <a:stretch>
            <a:fillRect/>
          </a:stretch>
        </p:blipFill>
        <p:spPr>
          <a:xfrm>
            <a:off x="657225" y="1676463"/>
            <a:ext cx="7829550" cy="847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Task 1</a:t>
            </a:r>
            <a:endParaRPr/>
          </a:p>
        </p:txBody>
      </p:sp>
      <p:sp>
        <p:nvSpPr>
          <p:cNvPr id="66" name="Google Shape;66;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UML Diagram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LED Blink Thread</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In this thread, GPIO is set HIGH and LOW using HAL functions. set_time and reset_time are delay times from other thread.</a:t>
            </a:r>
            <a:endParaRPr/>
          </a:p>
        </p:txBody>
      </p:sp>
      <p:pic>
        <p:nvPicPr>
          <p:cNvPr id="184" name="Google Shape;184;p32"/>
          <p:cNvPicPr preferRelativeResize="0"/>
          <p:nvPr/>
        </p:nvPicPr>
        <p:blipFill>
          <a:blip r:embed="rId3">
            <a:alphaModFix/>
          </a:blip>
          <a:stretch>
            <a:fillRect/>
          </a:stretch>
        </p:blipFill>
        <p:spPr>
          <a:xfrm>
            <a:off x="1966900" y="2055713"/>
            <a:ext cx="5210175" cy="1914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Calculating Blink Rate Thread</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Here, the blink_rate is calculated by dividing the data read from the ADC and its maximum data. The time the LED stays on is the product of blink_period and blink_rate. reset_time is set_time's complement to blink_period.</a:t>
            </a:r>
            <a:endParaRPr/>
          </a:p>
        </p:txBody>
      </p:sp>
      <p:pic>
        <p:nvPicPr>
          <p:cNvPr id="191" name="Google Shape;191;p33"/>
          <p:cNvPicPr preferRelativeResize="0"/>
          <p:nvPr/>
        </p:nvPicPr>
        <p:blipFill>
          <a:blip r:embed="rId3">
            <a:alphaModFix/>
          </a:blip>
          <a:stretch>
            <a:fillRect/>
          </a:stretch>
        </p:blipFill>
        <p:spPr>
          <a:xfrm>
            <a:off x="1966913" y="2571750"/>
            <a:ext cx="5210175" cy="175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Note</a:t>
            </a:r>
            <a:endParaRPr/>
          </a:p>
        </p:txBody>
      </p:sp>
      <p:sp>
        <p:nvSpPr>
          <p:cNvPr id="197" name="Google Shape;19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When dividing the read ADC value and the maximum ADC value, we should use a "double" or "float" data type because we should get a "double" or "float" result from the operation we do. Otherwise we would have to multiply blink_period by 1 or 0.</a:t>
            </a:r>
            <a:endParaRPr/>
          </a:p>
          <a:p>
            <a:pPr indent="-342900" lvl="0" marL="457200" rtl="0" algn="l">
              <a:spcBef>
                <a:spcPts val="0"/>
              </a:spcBef>
              <a:spcAft>
                <a:spcPts val="0"/>
              </a:spcAft>
              <a:buSzPts val="1800"/>
              <a:buChar char="●"/>
            </a:pPr>
            <a:r>
              <a:rPr lang="tr"/>
              <a:t>In order to use the variable defined in the main.c file in the threadx file, it must be redefined by bringing “extern” in the threadx file.</a:t>
            </a:r>
            <a:endParaRPr/>
          </a:p>
        </p:txBody>
      </p:sp>
      <p:pic>
        <p:nvPicPr>
          <p:cNvPr id="198" name="Google Shape;198;p34"/>
          <p:cNvPicPr preferRelativeResize="0"/>
          <p:nvPr/>
        </p:nvPicPr>
        <p:blipFill>
          <a:blip r:embed="rId3">
            <a:alphaModFix/>
          </a:blip>
          <a:stretch>
            <a:fillRect/>
          </a:stretch>
        </p:blipFill>
        <p:spPr>
          <a:xfrm>
            <a:off x="2285125" y="3248450"/>
            <a:ext cx="4573749" cy="1895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Task 4</a:t>
            </a:r>
            <a:endParaRPr/>
          </a:p>
        </p:txBody>
      </p:sp>
      <p:sp>
        <p:nvSpPr>
          <p:cNvPr id="204" name="Google Shape;204;p35"/>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“INTER-INTEGRATED CIRCUIT”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idx="1" type="body"/>
          </p:nvPr>
        </p:nvSpPr>
        <p:spPr>
          <a:xfrm>
            <a:off x="311700" y="1152475"/>
            <a:ext cx="8520600" cy="123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Inter-Integrated Circuit is is known as I2C.</a:t>
            </a:r>
            <a:endParaRPr/>
          </a:p>
          <a:p>
            <a:pPr indent="-342900" lvl="0" marL="457200" rtl="0" algn="l">
              <a:spcBef>
                <a:spcPts val="0"/>
              </a:spcBef>
              <a:spcAft>
                <a:spcPts val="0"/>
              </a:spcAft>
              <a:buSzPts val="1800"/>
              <a:buChar char="●"/>
            </a:pPr>
            <a:r>
              <a:rPr lang="tr"/>
              <a:t>I2C is a serial a synchronous communication protocol.</a:t>
            </a:r>
            <a:endParaRPr/>
          </a:p>
          <a:p>
            <a:pPr indent="-342900" lvl="0" marL="457200" rtl="0" algn="l">
              <a:spcBef>
                <a:spcPts val="0"/>
              </a:spcBef>
              <a:spcAft>
                <a:spcPts val="0"/>
              </a:spcAft>
              <a:buSzPts val="1800"/>
              <a:buChar char="●"/>
            </a:pPr>
            <a:r>
              <a:rPr lang="tr"/>
              <a:t>Invented in 1982 by Philips Semiconductors.</a:t>
            </a:r>
            <a:endParaRPr/>
          </a:p>
        </p:txBody>
      </p:sp>
      <p:sp>
        <p:nvSpPr>
          <p:cNvPr id="210" name="Google Shape;21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What is I2C?</a:t>
            </a:r>
            <a:endParaRPr/>
          </a:p>
        </p:txBody>
      </p:sp>
      <p:pic>
        <p:nvPicPr>
          <p:cNvPr id="211" name="Google Shape;211;p36"/>
          <p:cNvPicPr preferRelativeResize="0"/>
          <p:nvPr/>
        </p:nvPicPr>
        <p:blipFill>
          <a:blip r:embed="rId3">
            <a:alphaModFix/>
          </a:blip>
          <a:stretch>
            <a:fillRect/>
          </a:stretch>
        </p:blipFill>
        <p:spPr>
          <a:xfrm>
            <a:off x="3455038" y="2475100"/>
            <a:ext cx="2233918" cy="2451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Common Applications of I2C</a:t>
            </a:r>
            <a:endParaRPr/>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EEPROMs</a:t>
            </a:r>
            <a:endParaRPr/>
          </a:p>
          <a:p>
            <a:pPr indent="-342900" lvl="0" marL="457200" rtl="0" algn="l">
              <a:spcBef>
                <a:spcPts val="0"/>
              </a:spcBef>
              <a:spcAft>
                <a:spcPts val="0"/>
              </a:spcAft>
              <a:buSzPts val="1800"/>
              <a:buChar char="●"/>
            </a:pPr>
            <a:r>
              <a:rPr lang="tr"/>
              <a:t>Temperature Sensors</a:t>
            </a:r>
            <a:endParaRPr/>
          </a:p>
          <a:p>
            <a:pPr indent="-342900" lvl="0" marL="457200" rtl="0" algn="l">
              <a:spcBef>
                <a:spcPts val="0"/>
              </a:spcBef>
              <a:spcAft>
                <a:spcPts val="0"/>
              </a:spcAft>
              <a:buSzPts val="1800"/>
              <a:buChar char="●"/>
            </a:pPr>
            <a:r>
              <a:rPr lang="tr"/>
              <a:t>Accelerometers</a:t>
            </a:r>
            <a:endParaRPr/>
          </a:p>
          <a:p>
            <a:pPr indent="-342900" lvl="0" marL="457200" rtl="0" algn="l">
              <a:spcBef>
                <a:spcPts val="0"/>
              </a:spcBef>
              <a:spcAft>
                <a:spcPts val="0"/>
              </a:spcAft>
              <a:buSzPts val="1800"/>
              <a:buChar char="●"/>
            </a:pPr>
            <a:r>
              <a:rPr lang="tr"/>
              <a:t>Gyroscopes</a:t>
            </a:r>
            <a:endParaRPr/>
          </a:p>
          <a:p>
            <a:pPr indent="-342900" lvl="0" marL="457200" rtl="0" algn="l">
              <a:spcBef>
                <a:spcPts val="0"/>
              </a:spcBef>
              <a:spcAft>
                <a:spcPts val="0"/>
              </a:spcAft>
              <a:buSzPts val="1800"/>
              <a:buChar char="●"/>
            </a:pPr>
            <a:r>
              <a:rPr lang="tr"/>
              <a:t>LCD Displays</a:t>
            </a:r>
            <a:endParaRPr/>
          </a:p>
          <a:p>
            <a:pPr indent="-342900" lvl="0" marL="457200" rtl="0" algn="l">
              <a:spcBef>
                <a:spcPts val="0"/>
              </a:spcBef>
              <a:spcAft>
                <a:spcPts val="0"/>
              </a:spcAft>
              <a:buSzPts val="1800"/>
              <a:buChar char="●"/>
            </a:pPr>
            <a:r>
              <a:rPr lang="tr"/>
              <a:t>Audio Codecs</a:t>
            </a:r>
            <a:endParaRPr/>
          </a:p>
          <a:p>
            <a:pPr indent="-342900" lvl="0" marL="457200" rtl="0" algn="l">
              <a:spcBef>
                <a:spcPts val="0"/>
              </a:spcBef>
              <a:spcAft>
                <a:spcPts val="0"/>
              </a:spcAft>
              <a:buSzPts val="1800"/>
              <a:buChar char="●"/>
            </a:pPr>
            <a:r>
              <a:rPr lang="tr"/>
              <a:t>Digital Potentiometers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Advantages of I2C</a:t>
            </a:r>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Compared to other communication protocols, such as SPI and UART, I2C has several advantages: </a:t>
            </a:r>
            <a:endParaRPr/>
          </a:p>
          <a:p>
            <a:pPr indent="-342900" lvl="0" marL="457200" rtl="0" algn="l">
              <a:spcBef>
                <a:spcPts val="1200"/>
              </a:spcBef>
              <a:spcAft>
                <a:spcPts val="0"/>
              </a:spcAft>
              <a:buSzPts val="1800"/>
              <a:buChar char="●"/>
            </a:pPr>
            <a:r>
              <a:rPr lang="tr"/>
              <a:t>It requires fewer wires, which reduces the complexity of the system. </a:t>
            </a:r>
            <a:endParaRPr/>
          </a:p>
          <a:p>
            <a:pPr indent="-342900" lvl="0" marL="457200" rtl="0" algn="l">
              <a:spcBef>
                <a:spcPts val="0"/>
              </a:spcBef>
              <a:spcAft>
                <a:spcPts val="0"/>
              </a:spcAft>
              <a:buSzPts val="1800"/>
              <a:buChar char="●"/>
            </a:pPr>
            <a:r>
              <a:rPr lang="tr"/>
              <a:t>Allows for multiple devices to be connected to the same bus, which can reduce the overall cost of the system. </a:t>
            </a:r>
            <a:endParaRPr/>
          </a:p>
          <a:p>
            <a:pPr indent="-342900" lvl="0" marL="457200" rtl="0" algn="l">
              <a:spcBef>
                <a:spcPts val="0"/>
              </a:spcBef>
              <a:spcAft>
                <a:spcPts val="0"/>
              </a:spcAft>
              <a:buSzPts val="1800"/>
              <a:buChar char="●"/>
            </a:pPr>
            <a:r>
              <a:rPr lang="tr"/>
              <a:t>Has built-in error detection and correction mechanisms, which make it more reliable than other protocols.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Physical Layer</a:t>
            </a:r>
            <a:endParaRPr/>
          </a:p>
        </p:txBody>
      </p:sp>
      <p:sp>
        <p:nvSpPr>
          <p:cNvPr id="229" name="Google Shape;22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There are 2 lines in physical layer:</a:t>
            </a:r>
            <a:endParaRPr/>
          </a:p>
          <a:p>
            <a:pPr indent="-317500" lvl="1" marL="914400" rtl="0" algn="l">
              <a:spcBef>
                <a:spcPts val="0"/>
              </a:spcBef>
              <a:spcAft>
                <a:spcPts val="0"/>
              </a:spcAft>
              <a:buSzPts val="1400"/>
              <a:buChar char="○"/>
            </a:pPr>
            <a:r>
              <a:rPr lang="tr"/>
              <a:t>Serial Data Line</a:t>
            </a:r>
            <a:endParaRPr/>
          </a:p>
          <a:p>
            <a:pPr indent="-317500" lvl="1" marL="914400" rtl="0" algn="l">
              <a:spcBef>
                <a:spcPts val="0"/>
              </a:spcBef>
              <a:spcAft>
                <a:spcPts val="0"/>
              </a:spcAft>
              <a:buSzPts val="1400"/>
              <a:buChar char="○"/>
            </a:pPr>
            <a:r>
              <a:rPr lang="tr"/>
              <a:t>Serial Clock Line</a:t>
            </a:r>
            <a:endParaRPr/>
          </a:p>
          <a:p>
            <a:pPr indent="-342900" lvl="0" marL="457200" rtl="0" algn="l">
              <a:spcBef>
                <a:spcPts val="0"/>
              </a:spcBef>
              <a:spcAft>
                <a:spcPts val="0"/>
              </a:spcAft>
              <a:buSzPts val="1800"/>
              <a:buChar char="●"/>
            </a:pPr>
            <a:r>
              <a:rPr lang="tr"/>
              <a:t>Serial Data Line is known as SDA.</a:t>
            </a:r>
            <a:endParaRPr/>
          </a:p>
          <a:p>
            <a:pPr indent="-342900" lvl="0" marL="457200" rtl="0" algn="l">
              <a:spcBef>
                <a:spcPts val="0"/>
              </a:spcBef>
              <a:spcAft>
                <a:spcPts val="0"/>
              </a:spcAft>
              <a:buSzPts val="1800"/>
              <a:buChar char="●"/>
            </a:pPr>
            <a:r>
              <a:rPr lang="tr"/>
              <a:t>Serial Clock Line is known as SCL.</a:t>
            </a:r>
            <a:endParaRPr/>
          </a:p>
          <a:p>
            <a:pPr indent="-342900" lvl="0" marL="457200" rtl="0" algn="l">
              <a:spcBef>
                <a:spcPts val="0"/>
              </a:spcBef>
              <a:spcAft>
                <a:spcPts val="0"/>
              </a:spcAft>
              <a:buSzPts val="1800"/>
              <a:buChar char="●"/>
            </a:pPr>
            <a:r>
              <a:rPr lang="tr"/>
              <a:t>These lines must be connected to the pull-up resistors.</a:t>
            </a:r>
            <a:endParaRPr/>
          </a:p>
          <a:p>
            <a:pPr indent="-342900" lvl="0" marL="457200" rtl="0" algn="l">
              <a:spcBef>
                <a:spcPts val="0"/>
              </a:spcBef>
              <a:spcAft>
                <a:spcPts val="0"/>
              </a:spcAft>
              <a:buSzPts val="1800"/>
              <a:buChar char="●"/>
            </a:pPr>
            <a:r>
              <a:rPr lang="tr"/>
              <a:t>Typically 5V, 3.3V or 1.8V used in this protocol.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Data Packet</a:t>
            </a:r>
            <a:endParaRPr/>
          </a:p>
        </p:txBody>
      </p:sp>
      <p:sp>
        <p:nvSpPr>
          <p:cNvPr id="235" name="Google Shape;235;p40"/>
          <p:cNvSpPr txBox="1"/>
          <p:nvPr>
            <p:ph idx="1" type="body"/>
          </p:nvPr>
        </p:nvSpPr>
        <p:spPr>
          <a:xfrm>
            <a:off x="311700" y="1152475"/>
            <a:ext cx="8520600" cy="90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The I2C generally has a 7 bit address space. Then, the last bit sets read or write.</a:t>
            </a:r>
            <a:endParaRPr/>
          </a:p>
          <a:p>
            <a:pPr indent="-342900" lvl="0" marL="457200" rtl="0" algn="l">
              <a:spcBef>
                <a:spcPts val="0"/>
              </a:spcBef>
              <a:spcAft>
                <a:spcPts val="0"/>
              </a:spcAft>
              <a:buSzPts val="1800"/>
              <a:buChar char="●"/>
            </a:pPr>
            <a:r>
              <a:rPr lang="tr"/>
              <a:t>ACK bit means “Active low for acknowledged”.</a:t>
            </a:r>
            <a:endParaRPr/>
          </a:p>
        </p:txBody>
      </p:sp>
      <p:graphicFrame>
        <p:nvGraphicFramePr>
          <p:cNvPr id="236" name="Google Shape;236;p40"/>
          <p:cNvGraphicFramePr/>
          <p:nvPr/>
        </p:nvGraphicFramePr>
        <p:xfrm>
          <a:off x="530625" y="2057275"/>
          <a:ext cx="3000000" cy="3000000"/>
        </p:xfrm>
        <a:graphic>
          <a:graphicData uri="http://schemas.openxmlformats.org/drawingml/2006/table">
            <a:tbl>
              <a:tblPr>
                <a:noFill/>
                <a:tableStyleId>{0E0B80F5-D01C-4C58-9744-AB16488FE734}</a:tableStyleId>
              </a:tblPr>
              <a:tblGrid>
                <a:gridCol w="703900"/>
                <a:gridCol w="558150"/>
                <a:gridCol w="631025"/>
                <a:gridCol w="631025"/>
                <a:gridCol w="631025"/>
                <a:gridCol w="631025"/>
                <a:gridCol w="631025"/>
                <a:gridCol w="631025"/>
                <a:gridCol w="631025"/>
                <a:gridCol w="631025"/>
                <a:gridCol w="631025"/>
                <a:gridCol w="631025"/>
                <a:gridCol w="631025"/>
              </a:tblGrid>
              <a:tr h="396200">
                <a:tc>
                  <a:txBody>
                    <a:bodyPr/>
                    <a:lstStyle/>
                    <a:p>
                      <a:pPr indent="0" lvl="0" marL="0" rtl="0" algn="ctr">
                        <a:spcBef>
                          <a:spcPts val="0"/>
                        </a:spcBef>
                        <a:spcAft>
                          <a:spcPts val="0"/>
                        </a:spcAft>
                        <a:buNone/>
                      </a:pPr>
                      <a:r>
                        <a:rPr lang="tr">
                          <a:solidFill>
                            <a:schemeClr val="dk1"/>
                          </a:solidFill>
                        </a:rPr>
                        <a:t>S</a:t>
                      </a:r>
                      <a:endParaRPr>
                        <a:solidFill>
                          <a:schemeClr val="dk1"/>
                        </a:solidFill>
                      </a:endParaRPr>
                    </a:p>
                  </a:txBody>
                  <a:tcPr marT="91425" marB="91425" marR="91425" marL="91425" anchor="ctr"/>
                </a:tc>
                <a:tc gridSpan="7">
                  <a:txBody>
                    <a:bodyPr/>
                    <a:lstStyle/>
                    <a:p>
                      <a:pPr indent="0" lvl="0" marL="0" rtl="0" algn="ctr">
                        <a:spcBef>
                          <a:spcPts val="0"/>
                        </a:spcBef>
                        <a:spcAft>
                          <a:spcPts val="0"/>
                        </a:spcAft>
                        <a:buNone/>
                      </a:pPr>
                      <a:r>
                        <a:rPr lang="tr">
                          <a:solidFill>
                            <a:schemeClr val="dk1"/>
                          </a:solidFill>
                        </a:rPr>
                        <a:t>I2C address field</a:t>
                      </a:r>
                      <a:endParaRPr>
                        <a:solidFill>
                          <a:schemeClr val="dk1"/>
                        </a:solidFill>
                      </a:endParaRPr>
                    </a:p>
                  </a:txBody>
                  <a:tcPr marT="91425" marB="91425" marR="91425" marL="91425" anchor="ctr"/>
                </a:tc>
                <a:tc hMerge="1"/>
                <a:tc hMerge="1"/>
                <a:tc hMerge="1"/>
                <a:tc hMerge="1"/>
                <a:tc hMerge="1"/>
                <a:tc hMerge="1"/>
                <a:tc>
                  <a:txBody>
                    <a:bodyPr/>
                    <a:lstStyle/>
                    <a:p>
                      <a:pPr indent="0" lvl="0" marL="0" rtl="0" algn="ctr">
                        <a:spcBef>
                          <a:spcPts val="0"/>
                        </a:spcBef>
                        <a:spcAft>
                          <a:spcPts val="0"/>
                        </a:spcAft>
                        <a:buNone/>
                      </a:pPr>
                      <a:r>
                        <a:rPr lang="tr">
                          <a:solidFill>
                            <a:schemeClr val="dk1"/>
                          </a:solidFill>
                        </a:rPr>
                        <a:t>R/W’</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tr">
                          <a:solidFill>
                            <a:schemeClr val="dk1"/>
                          </a:solidFill>
                        </a:rPr>
                        <a:t>A</a:t>
                      </a:r>
                      <a:endParaRPr>
                        <a:solidFill>
                          <a:schemeClr val="dk1"/>
                        </a:solidFill>
                      </a:endParaRPr>
                    </a:p>
                  </a:txBody>
                  <a:tcPr marT="91425" marB="91425" marR="91425" marL="91425" anchor="ctr"/>
                </a:tc>
                <a:tc gridSpan="2">
                  <a:txBody>
                    <a:bodyPr/>
                    <a:lstStyle/>
                    <a:p>
                      <a:pPr indent="0" lvl="0" marL="0" rtl="0" algn="ctr">
                        <a:spcBef>
                          <a:spcPts val="0"/>
                        </a:spcBef>
                        <a:spcAft>
                          <a:spcPts val="0"/>
                        </a:spcAft>
                        <a:buNone/>
                      </a:pPr>
                      <a:r>
                        <a:rPr lang="tr">
                          <a:solidFill>
                            <a:schemeClr val="dk1"/>
                          </a:solidFill>
                        </a:rPr>
                        <a:t>I2C message sequences</a:t>
                      </a:r>
                      <a:endParaRPr>
                        <a:solidFill>
                          <a:schemeClr val="dk1"/>
                        </a:solidFill>
                      </a:endParaRPr>
                    </a:p>
                  </a:txBody>
                  <a:tcPr marT="91425" marB="91425" marR="91425" marL="91425" anchor="ctr"/>
                </a:tc>
                <a:tc hMerge="1"/>
                <a:tc>
                  <a:txBody>
                    <a:bodyPr/>
                    <a:lstStyle/>
                    <a:p>
                      <a:pPr indent="0" lvl="0" marL="0" rtl="0" algn="ctr">
                        <a:spcBef>
                          <a:spcPts val="0"/>
                        </a:spcBef>
                        <a:spcAft>
                          <a:spcPts val="0"/>
                        </a:spcAft>
                        <a:buNone/>
                      </a:pPr>
                      <a:r>
                        <a:rPr lang="tr">
                          <a:solidFill>
                            <a:schemeClr val="dk1"/>
                          </a:solidFill>
                        </a:rPr>
                        <a:t>P</a:t>
                      </a:r>
                      <a:endParaRPr>
                        <a:solidFill>
                          <a:schemeClr val="dk1"/>
                        </a:solidFill>
                      </a:endParaRPr>
                    </a:p>
                  </a:txBody>
                  <a:tcPr marT="91425" marB="91425" marR="91425" marL="91425" anchor="ctr"/>
                </a:tc>
              </a:tr>
              <a:tr h="396200">
                <a:tc rowSpan="4">
                  <a:txBody>
                    <a:bodyPr/>
                    <a:lstStyle/>
                    <a:p>
                      <a:pPr indent="0" lvl="0" marL="0" rtl="0" algn="ctr">
                        <a:spcBef>
                          <a:spcPts val="0"/>
                        </a:spcBef>
                        <a:spcAft>
                          <a:spcPts val="0"/>
                        </a:spcAft>
                        <a:buNone/>
                      </a:pPr>
                      <a:r>
                        <a:rPr lang="tr">
                          <a:solidFill>
                            <a:schemeClr val="dk1"/>
                          </a:solidFill>
                        </a:rPr>
                        <a:t>S</a:t>
                      </a:r>
                      <a:endParaRPr>
                        <a:solidFill>
                          <a:schemeClr val="dk1"/>
                        </a:solidFill>
                      </a:endParaRPr>
                    </a:p>
                    <a:p>
                      <a:pPr indent="0" lvl="0" marL="0" rtl="0" algn="ctr">
                        <a:spcBef>
                          <a:spcPts val="0"/>
                        </a:spcBef>
                        <a:spcAft>
                          <a:spcPts val="0"/>
                        </a:spcAft>
                        <a:buNone/>
                      </a:pPr>
                      <a:r>
                        <a:rPr lang="tr">
                          <a:solidFill>
                            <a:schemeClr val="dk1"/>
                          </a:solidFill>
                        </a:rPr>
                        <a:t>T</a:t>
                      </a:r>
                      <a:endParaRPr>
                        <a:solidFill>
                          <a:schemeClr val="dk1"/>
                        </a:solidFill>
                      </a:endParaRPr>
                    </a:p>
                    <a:p>
                      <a:pPr indent="0" lvl="0" marL="0" rtl="0" algn="ctr">
                        <a:spcBef>
                          <a:spcPts val="0"/>
                        </a:spcBef>
                        <a:spcAft>
                          <a:spcPts val="0"/>
                        </a:spcAft>
                        <a:buNone/>
                      </a:pPr>
                      <a:r>
                        <a:rPr lang="tr">
                          <a:solidFill>
                            <a:schemeClr val="dk1"/>
                          </a:solidFill>
                        </a:rPr>
                        <a:t>A</a:t>
                      </a:r>
                      <a:endParaRPr>
                        <a:solidFill>
                          <a:schemeClr val="dk1"/>
                        </a:solidFill>
                      </a:endParaRPr>
                    </a:p>
                    <a:p>
                      <a:pPr indent="0" lvl="0" marL="0" rtl="0" algn="ctr">
                        <a:spcBef>
                          <a:spcPts val="0"/>
                        </a:spcBef>
                        <a:spcAft>
                          <a:spcPts val="0"/>
                        </a:spcAft>
                        <a:buNone/>
                      </a:pPr>
                      <a:r>
                        <a:rPr lang="tr">
                          <a:solidFill>
                            <a:schemeClr val="dk1"/>
                          </a:solidFill>
                        </a:rPr>
                        <a:t>R</a:t>
                      </a:r>
                      <a:endParaRPr>
                        <a:solidFill>
                          <a:schemeClr val="dk1"/>
                        </a:solidFill>
                      </a:endParaRPr>
                    </a:p>
                    <a:p>
                      <a:pPr indent="0" lvl="0" marL="0" rtl="0" algn="ctr">
                        <a:spcBef>
                          <a:spcPts val="0"/>
                        </a:spcBef>
                        <a:spcAft>
                          <a:spcPts val="0"/>
                        </a:spcAft>
                        <a:buNone/>
                      </a:pPr>
                      <a:r>
                        <a:rPr lang="tr">
                          <a:solidFill>
                            <a:schemeClr val="dk1"/>
                          </a:solidFill>
                        </a:rPr>
                        <a:t>T</a:t>
                      </a:r>
                      <a:endParaRPr>
                        <a:solidFill>
                          <a:schemeClr val="dk1"/>
                        </a:solidFill>
                      </a:endParaRPr>
                    </a:p>
                  </a:txBody>
                  <a:tcPr marT="91425" marB="91425" marR="91425" marL="91425" anchor="ctr"/>
                </a:tc>
                <a:tc gridSpan="8">
                  <a:txBody>
                    <a:bodyPr/>
                    <a:lstStyle/>
                    <a:p>
                      <a:pPr indent="0" lvl="0" marL="0" rtl="0" algn="ctr">
                        <a:spcBef>
                          <a:spcPts val="0"/>
                        </a:spcBef>
                        <a:spcAft>
                          <a:spcPts val="0"/>
                        </a:spcAft>
                        <a:buNone/>
                      </a:pPr>
                      <a:r>
                        <a:rPr lang="tr">
                          <a:solidFill>
                            <a:schemeClr val="dk1"/>
                          </a:solidFill>
                        </a:rPr>
                        <a:t>Byte 1</a:t>
                      </a:r>
                      <a:endParaRPr>
                        <a:solidFill>
                          <a:schemeClr val="dk1"/>
                        </a:solidFill>
                      </a:endParaRPr>
                    </a:p>
                  </a:txBody>
                  <a:tcPr marT="91425" marB="91425" marR="91425" marL="91425" anchor="ctr"/>
                </a:tc>
                <a:tc hMerge="1"/>
                <a:tc hMerge="1"/>
                <a:tc hMerge="1"/>
                <a:tc hMerge="1"/>
                <a:tc hMerge="1"/>
                <a:tc hMerge="1"/>
                <a:tc hMerge="1"/>
                <a:tc rowSpan="4">
                  <a:txBody>
                    <a:bodyPr/>
                    <a:lstStyle/>
                    <a:p>
                      <a:pPr indent="0" lvl="0" marL="0" rtl="0" algn="ctr">
                        <a:spcBef>
                          <a:spcPts val="0"/>
                        </a:spcBef>
                        <a:spcAft>
                          <a:spcPts val="0"/>
                        </a:spcAft>
                        <a:buNone/>
                      </a:pPr>
                      <a:r>
                        <a:rPr lang="tr">
                          <a:solidFill>
                            <a:schemeClr val="dk1"/>
                          </a:solidFill>
                        </a:rPr>
                        <a:t>A</a:t>
                      </a:r>
                      <a:endParaRPr>
                        <a:solidFill>
                          <a:schemeClr val="dk1"/>
                        </a:solidFill>
                      </a:endParaRPr>
                    </a:p>
                    <a:p>
                      <a:pPr indent="0" lvl="0" marL="0" rtl="0" algn="ctr">
                        <a:spcBef>
                          <a:spcPts val="0"/>
                        </a:spcBef>
                        <a:spcAft>
                          <a:spcPts val="0"/>
                        </a:spcAft>
                        <a:buNone/>
                      </a:pPr>
                      <a:r>
                        <a:rPr lang="tr">
                          <a:solidFill>
                            <a:schemeClr val="dk1"/>
                          </a:solidFill>
                        </a:rPr>
                        <a:t>C</a:t>
                      </a:r>
                      <a:endParaRPr>
                        <a:solidFill>
                          <a:schemeClr val="dk1"/>
                        </a:solidFill>
                      </a:endParaRPr>
                    </a:p>
                    <a:p>
                      <a:pPr indent="0" lvl="0" marL="0" rtl="0" algn="ctr">
                        <a:spcBef>
                          <a:spcPts val="0"/>
                        </a:spcBef>
                        <a:spcAft>
                          <a:spcPts val="0"/>
                        </a:spcAft>
                        <a:buNone/>
                      </a:pPr>
                      <a:r>
                        <a:rPr lang="tr">
                          <a:solidFill>
                            <a:schemeClr val="dk1"/>
                          </a:solidFill>
                        </a:rPr>
                        <a:t>K</a:t>
                      </a:r>
                      <a:endParaRPr>
                        <a:solidFill>
                          <a:schemeClr val="dk1"/>
                        </a:solidFill>
                      </a:endParaRPr>
                    </a:p>
                  </a:txBody>
                  <a:tcPr marT="91425" marB="91425" marR="91425" marL="91425" anchor="ctr"/>
                </a:tc>
                <a:tc gridSpan="2" rowSpan="4">
                  <a:txBody>
                    <a:bodyPr/>
                    <a:lstStyle/>
                    <a:p>
                      <a:pPr indent="0" lvl="0" marL="0" rtl="0" algn="ctr">
                        <a:spcBef>
                          <a:spcPts val="0"/>
                        </a:spcBef>
                        <a:spcAft>
                          <a:spcPts val="0"/>
                        </a:spcAft>
                        <a:buNone/>
                      </a:pPr>
                      <a:r>
                        <a:rPr lang="tr">
                          <a:solidFill>
                            <a:schemeClr val="dk1"/>
                          </a:solidFill>
                        </a:rPr>
                        <a:t>Byte X etc…</a:t>
                      </a:r>
                      <a:endParaRPr>
                        <a:solidFill>
                          <a:schemeClr val="dk1"/>
                        </a:solidFill>
                      </a:endParaRPr>
                    </a:p>
                    <a:p>
                      <a:pPr indent="0" lvl="0" marL="0" rtl="0" algn="ctr">
                        <a:spcBef>
                          <a:spcPts val="0"/>
                        </a:spcBef>
                        <a:spcAft>
                          <a:spcPts val="0"/>
                        </a:spcAft>
                        <a:buNone/>
                      </a:pPr>
                      <a:r>
                        <a:rPr lang="tr">
                          <a:solidFill>
                            <a:schemeClr val="dk1"/>
                          </a:solidFill>
                        </a:rPr>
                        <a:t>Rest of the read or write message goes here</a:t>
                      </a:r>
                      <a:endParaRPr>
                        <a:solidFill>
                          <a:schemeClr val="dk1"/>
                        </a:solidFill>
                      </a:endParaRPr>
                    </a:p>
                  </a:txBody>
                  <a:tcPr marT="91425" marB="91425" marR="91425" marL="91425" anchor="ctr"/>
                </a:tc>
                <a:tc rowSpan="4" hMerge="1"/>
                <a:tc rowSpan="4">
                  <a:txBody>
                    <a:bodyPr/>
                    <a:lstStyle/>
                    <a:p>
                      <a:pPr indent="0" lvl="0" marL="0" rtl="0" algn="ctr">
                        <a:spcBef>
                          <a:spcPts val="0"/>
                        </a:spcBef>
                        <a:spcAft>
                          <a:spcPts val="0"/>
                        </a:spcAft>
                        <a:buNone/>
                      </a:pPr>
                      <a:r>
                        <a:rPr lang="tr">
                          <a:solidFill>
                            <a:schemeClr val="dk1"/>
                          </a:solidFill>
                        </a:rPr>
                        <a:t>S</a:t>
                      </a:r>
                      <a:endParaRPr>
                        <a:solidFill>
                          <a:schemeClr val="dk1"/>
                        </a:solidFill>
                      </a:endParaRPr>
                    </a:p>
                    <a:p>
                      <a:pPr indent="0" lvl="0" marL="0" rtl="0" algn="ctr">
                        <a:spcBef>
                          <a:spcPts val="0"/>
                        </a:spcBef>
                        <a:spcAft>
                          <a:spcPts val="0"/>
                        </a:spcAft>
                        <a:buNone/>
                      </a:pPr>
                      <a:r>
                        <a:rPr lang="tr">
                          <a:solidFill>
                            <a:schemeClr val="dk1"/>
                          </a:solidFill>
                        </a:rPr>
                        <a:t>T</a:t>
                      </a:r>
                      <a:endParaRPr>
                        <a:solidFill>
                          <a:schemeClr val="dk1"/>
                        </a:solidFill>
                      </a:endParaRPr>
                    </a:p>
                    <a:p>
                      <a:pPr indent="0" lvl="0" marL="0" rtl="0" algn="ctr">
                        <a:spcBef>
                          <a:spcPts val="0"/>
                        </a:spcBef>
                        <a:spcAft>
                          <a:spcPts val="0"/>
                        </a:spcAft>
                        <a:buNone/>
                      </a:pPr>
                      <a:r>
                        <a:rPr lang="tr">
                          <a:solidFill>
                            <a:schemeClr val="dk1"/>
                          </a:solidFill>
                        </a:rPr>
                        <a:t>O</a:t>
                      </a:r>
                      <a:endParaRPr>
                        <a:solidFill>
                          <a:schemeClr val="dk1"/>
                        </a:solidFill>
                      </a:endParaRPr>
                    </a:p>
                    <a:p>
                      <a:pPr indent="0" lvl="0" marL="0" rtl="0" algn="ctr">
                        <a:spcBef>
                          <a:spcPts val="0"/>
                        </a:spcBef>
                        <a:spcAft>
                          <a:spcPts val="0"/>
                        </a:spcAft>
                        <a:buNone/>
                      </a:pPr>
                      <a:r>
                        <a:rPr lang="tr">
                          <a:solidFill>
                            <a:schemeClr val="dk1"/>
                          </a:solidFill>
                        </a:rPr>
                        <a:t>P</a:t>
                      </a:r>
                      <a:endParaRPr>
                        <a:solidFill>
                          <a:schemeClr val="dk1"/>
                        </a:solidFill>
                      </a:endParaRPr>
                    </a:p>
                  </a:txBody>
                  <a:tcPr marT="91425" marB="91425" marR="91425" marL="91425" anchor="ctr"/>
                </a:tc>
              </a:tr>
              <a:tr h="396200">
                <a:tc vMerge="1"/>
                <a:tc>
                  <a:txBody>
                    <a:bodyPr/>
                    <a:lstStyle/>
                    <a:p>
                      <a:pPr indent="0" lvl="0" marL="0" rtl="0" algn="ctr">
                        <a:spcBef>
                          <a:spcPts val="0"/>
                        </a:spcBef>
                        <a:spcAft>
                          <a:spcPts val="0"/>
                        </a:spcAft>
                        <a:buNone/>
                      </a:pPr>
                      <a:r>
                        <a:rPr lang="tr">
                          <a:solidFill>
                            <a:schemeClr val="dk1"/>
                          </a:solidFill>
                        </a:rPr>
                        <a:t>7</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tr">
                          <a:solidFill>
                            <a:schemeClr val="dk1"/>
                          </a:solidFill>
                        </a:rPr>
                        <a:t>6</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tr">
                          <a:solidFill>
                            <a:schemeClr val="dk1"/>
                          </a:solidFill>
                        </a:rPr>
                        <a:t>5</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tr">
                          <a:solidFill>
                            <a:schemeClr val="dk1"/>
                          </a:solidFill>
                        </a:rPr>
                        <a:t>4</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tr">
                          <a:solidFill>
                            <a:schemeClr val="dk1"/>
                          </a:solidFill>
                        </a:rPr>
                        <a:t>3</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tr">
                          <a:solidFill>
                            <a:schemeClr val="dk1"/>
                          </a:solidFill>
                        </a:rPr>
                        <a:t>2</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tr">
                          <a:solidFill>
                            <a:schemeClr val="dk1"/>
                          </a:solidFill>
                        </a:rPr>
                        <a:t>1</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tr">
                          <a:solidFill>
                            <a:schemeClr val="dk1"/>
                          </a:solidFill>
                        </a:rPr>
                        <a:t>0</a:t>
                      </a:r>
                      <a:endParaRPr>
                        <a:solidFill>
                          <a:schemeClr val="dk1"/>
                        </a:solidFill>
                      </a:endParaRPr>
                    </a:p>
                  </a:txBody>
                  <a:tcPr marT="91425" marB="91425" marR="91425" marL="91425" anchor="ctr"/>
                </a:tc>
                <a:tc vMerge="1"/>
                <a:tc gridSpan="2" vMerge="1"/>
                <a:tc hMerge="1" vMerge="1"/>
                <a:tc vMerge="1"/>
              </a:tr>
              <a:tr h="822925">
                <a:tc vMerge="1"/>
                <a:tc rowSpan="2">
                  <a:txBody>
                    <a:bodyPr/>
                    <a:lstStyle/>
                    <a:p>
                      <a:pPr indent="0" lvl="0" marL="0" rtl="0" algn="ctr">
                        <a:spcBef>
                          <a:spcPts val="0"/>
                        </a:spcBef>
                        <a:spcAft>
                          <a:spcPts val="0"/>
                        </a:spcAft>
                        <a:buNone/>
                      </a:pPr>
                      <a:r>
                        <a:rPr lang="tr">
                          <a:solidFill>
                            <a:schemeClr val="dk1"/>
                          </a:solidFill>
                        </a:rPr>
                        <a:t>M</a:t>
                      </a:r>
                      <a:endParaRPr>
                        <a:solidFill>
                          <a:schemeClr val="dk1"/>
                        </a:solidFill>
                      </a:endParaRPr>
                    </a:p>
                    <a:p>
                      <a:pPr indent="0" lvl="0" marL="0" rtl="0" algn="ctr">
                        <a:spcBef>
                          <a:spcPts val="0"/>
                        </a:spcBef>
                        <a:spcAft>
                          <a:spcPts val="0"/>
                        </a:spcAft>
                        <a:buNone/>
                      </a:pPr>
                      <a:r>
                        <a:rPr lang="tr">
                          <a:solidFill>
                            <a:schemeClr val="dk1"/>
                          </a:solidFill>
                        </a:rPr>
                        <a:t>S</a:t>
                      </a:r>
                      <a:endParaRPr>
                        <a:solidFill>
                          <a:schemeClr val="dk1"/>
                        </a:solidFill>
                      </a:endParaRPr>
                    </a:p>
                    <a:p>
                      <a:pPr indent="0" lvl="0" marL="0" rtl="0" algn="ctr">
                        <a:spcBef>
                          <a:spcPts val="0"/>
                        </a:spcBef>
                        <a:spcAft>
                          <a:spcPts val="0"/>
                        </a:spcAft>
                        <a:buNone/>
                      </a:pPr>
                      <a:r>
                        <a:rPr lang="tr">
                          <a:solidFill>
                            <a:schemeClr val="dk1"/>
                          </a:solidFill>
                        </a:rPr>
                        <a:t>B</a:t>
                      </a:r>
                      <a:endParaRPr>
                        <a:solidFill>
                          <a:schemeClr val="dk1"/>
                        </a:solidFill>
                      </a:endParaRPr>
                    </a:p>
                  </a:txBody>
                  <a:tcPr marT="91425" marB="91425" marR="91425" marL="91425" anchor="ctr"/>
                </a:tc>
                <a:tc gridSpan="5" rowSpan="2">
                  <a:txBody>
                    <a:bodyPr/>
                    <a:lstStyle/>
                    <a:p>
                      <a:pPr indent="0" lvl="0" marL="0" rtl="0" algn="ctr">
                        <a:spcBef>
                          <a:spcPts val="0"/>
                        </a:spcBef>
                        <a:spcAft>
                          <a:spcPts val="0"/>
                        </a:spcAft>
                        <a:buNone/>
                      </a:pPr>
                      <a:r>
                        <a:t/>
                      </a:r>
                      <a:endParaRPr>
                        <a:solidFill>
                          <a:schemeClr val="dk1"/>
                        </a:solidFill>
                      </a:endParaRPr>
                    </a:p>
                  </a:txBody>
                  <a:tcPr marT="91425" marB="91425" marR="91425" marL="91425" anchor="ctr"/>
                </a:tc>
                <a:tc rowSpan="2" hMerge="1"/>
                <a:tc rowSpan="2" hMerge="1"/>
                <a:tc rowSpan="2" hMerge="1"/>
                <a:tc rowSpan="2" hMerge="1"/>
                <a:tc rowSpan="2">
                  <a:txBody>
                    <a:bodyPr/>
                    <a:lstStyle/>
                    <a:p>
                      <a:pPr indent="0" lvl="0" marL="0" rtl="0" algn="ctr">
                        <a:spcBef>
                          <a:spcPts val="0"/>
                        </a:spcBef>
                        <a:spcAft>
                          <a:spcPts val="0"/>
                        </a:spcAft>
                        <a:buNone/>
                      </a:pPr>
                      <a:r>
                        <a:rPr lang="tr">
                          <a:solidFill>
                            <a:schemeClr val="dk1"/>
                          </a:solidFill>
                        </a:rPr>
                        <a:t>L</a:t>
                      </a:r>
                      <a:endParaRPr>
                        <a:solidFill>
                          <a:schemeClr val="dk1"/>
                        </a:solidFill>
                      </a:endParaRPr>
                    </a:p>
                    <a:p>
                      <a:pPr indent="0" lvl="0" marL="0" rtl="0" algn="ctr">
                        <a:spcBef>
                          <a:spcPts val="0"/>
                        </a:spcBef>
                        <a:spcAft>
                          <a:spcPts val="0"/>
                        </a:spcAft>
                        <a:buNone/>
                      </a:pPr>
                      <a:r>
                        <a:rPr lang="tr">
                          <a:solidFill>
                            <a:schemeClr val="dk1"/>
                          </a:solidFill>
                        </a:rPr>
                        <a:t>S</a:t>
                      </a:r>
                      <a:endParaRPr>
                        <a:solidFill>
                          <a:schemeClr val="dk1"/>
                        </a:solidFill>
                      </a:endParaRPr>
                    </a:p>
                    <a:p>
                      <a:pPr indent="0" lvl="0" marL="0" rtl="0" algn="ctr">
                        <a:spcBef>
                          <a:spcPts val="0"/>
                        </a:spcBef>
                        <a:spcAft>
                          <a:spcPts val="0"/>
                        </a:spcAft>
                        <a:buNone/>
                      </a:pPr>
                      <a:r>
                        <a:rPr lang="tr">
                          <a:solidFill>
                            <a:schemeClr val="dk1"/>
                          </a:solidFill>
                        </a:rPr>
                        <a:t>B</a:t>
                      </a:r>
                      <a:endParaRPr>
                        <a:solidFill>
                          <a:schemeClr val="dk1"/>
                        </a:solidFill>
                      </a:endParaRPr>
                    </a:p>
                  </a:txBody>
                  <a:tcPr marT="91425" marB="91425" marR="91425" marL="91425" anchor="ctr"/>
                </a:tc>
                <a:tc>
                  <a:txBody>
                    <a:bodyPr/>
                    <a:lstStyle/>
                    <a:p>
                      <a:pPr indent="0" lvl="0" marL="0" rtl="0" algn="ctr">
                        <a:spcBef>
                          <a:spcPts val="0"/>
                        </a:spcBef>
                        <a:spcAft>
                          <a:spcPts val="0"/>
                        </a:spcAft>
                        <a:buNone/>
                      </a:pPr>
                      <a:r>
                        <a:rPr lang="tr">
                          <a:solidFill>
                            <a:schemeClr val="dk1"/>
                          </a:solidFill>
                        </a:rPr>
                        <a:t>1 = Read</a:t>
                      </a:r>
                      <a:endParaRPr>
                        <a:solidFill>
                          <a:schemeClr val="dk1"/>
                        </a:solidFill>
                      </a:endParaRPr>
                    </a:p>
                  </a:txBody>
                  <a:tcPr marT="91425" marB="91425" marR="91425" marL="91425" anchor="ctr"/>
                </a:tc>
                <a:tc vMerge="1"/>
                <a:tc gridSpan="2" vMerge="1"/>
                <a:tc hMerge="1" vMerge="1"/>
                <a:tc vMerge="1"/>
              </a:tr>
              <a:tr h="662175">
                <a:tc vMerge="1"/>
                <a:tc vMerge="1"/>
                <a:tc gridSpan="5" vMerge="1"/>
                <a:tc hMerge="1" vMerge="1"/>
                <a:tc hMerge="1" vMerge="1"/>
                <a:tc hMerge="1" vMerge="1"/>
                <a:tc hMerge="1" vMerge="1"/>
                <a:tc vMerge="1"/>
                <a:tc>
                  <a:txBody>
                    <a:bodyPr/>
                    <a:lstStyle/>
                    <a:p>
                      <a:pPr indent="0" lvl="0" marL="0" rtl="0" algn="ctr">
                        <a:spcBef>
                          <a:spcPts val="0"/>
                        </a:spcBef>
                        <a:spcAft>
                          <a:spcPts val="0"/>
                        </a:spcAft>
                        <a:buNone/>
                      </a:pPr>
                      <a:r>
                        <a:rPr lang="tr">
                          <a:solidFill>
                            <a:schemeClr val="dk1"/>
                          </a:solidFill>
                        </a:rPr>
                        <a:t>0 = Write</a:t>
                      </a:r>
                      <a:endParaRPr>
                        <a:solidFill>
                          <a:schemeClr val="dk1"/>
                        </a:solidFill>
                      </a:endParaRPr>
                    </a:p>
                  </a:txBody>
                  <a:tcPr marT="91425" marB="91425" marR="91425" marL="91425" anchor="ctr"/>
                </a:tc>
                <a:tc vMerge="1"/>
                <a:tc gridSpan="2" vMerge="1"/>
                <a:tc hMerge="1" vMerge="1"/>
                <a:tc vMerge="1"/>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Task 5</a:t>
            </a:r>
            <a:endParaRPr/>
          </a:p>
        </p:txBody>
      </p:sp>
      <p:sp>
        <p:nvSpPr>
          <p:cNvPr id="242" name="Google Shape;242;p41"/>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I2C SHT30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UML Diagram</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0" y="1205062"/>
            <a:ext cx="9143999" cy="393842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Configuration</a:t>
            </a:r>
            <a:endParaRPr/>
          </a:p>
        </p:txBody>
      </p:sp>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We have to configure the GPIO that we reset the SHT30 sensor as output. Then, since we will use RTOS, we must install the System Timebase from Systick to any Timer. We have to set up the same configuration by selecting ThreadX Core as in the previous project.</a:t>
            </a:r>
            <a:endParaRPr/>
          </a:p>
          <a:p>
            <a:pPr indent="0" lvl="0" marL="0" rtl="0" algn="l">
              <a:spcBef>
                <a:spcPts val="1200"/>
              </a:spcBef>
              <a:spcAft>
                <a:spcPts val="0"/>
              </a:spcAft>
              <a:buNone/>
            </a:pPr>
            <a:r>
              <a:rPr lang="tr"/>
              <a:t>After enabling I2C1, </a:t>
            </a:r>
            <a:endParaRPr/>
          </a:p>
          <a:p>
            <a:pPr indent="0" lvl="0" marL="0" rtl="0" algn="l">
              <a:spcBef>
                <a:spcPts val="1200"/>
              </a:spcBef>
              <a:spcAft>
                <a:spcPts val="0"/>
              </a:spcAft>
              <a:buNone/>
            </a:pPr>
            <a:r>
              <a:rPr lang="tr"/>
              <a:t>we set I2C Speed Mode to fast mode and</a:t>
            </a:r>
            <a:endParaRPr/>
          </a:p>
          <a:p>
            <a:pPr indent="0" lvl="0" marL="0" rtl="0" algn="l">
              <a:spcBef>
                <a:spcPts val="1200"/>
              </a:spcBef>
              <a:spcAft>
                <a:spcPts val="1200"/>
              </a:spcAft>
              <a:buNone/>
            </a:pPr>
            <a:r>
              <a:rPr lang="tr"/>
              <a:t>set the I2C line frequency to 400KHz.</a:t>
            </a:r>
            <a:endParaRPr/>
          </a:p>
        </p:txBody>
      </p:sp>
      <p:pic>
        <p:nvPicPr>
          <p:cNvPr id="249" name="Google Shape;249;p42"/>
          <p:cNvPicPr preferRelativeResize="0"/>
          <p:nvPr/>
        </p:nvPicPr>
        <p:blipFill>
          <a:blip r:embed="rId3">
            <a:alphaModFix/>
          </a:blip>
          <a:stretch>
            <a:fillRect/>
          </a:stretch>
        </p:blipFill>
        <p:spPr>
          <a:xfrm>
            <a:off x="4362450" y="2466963"/>
            <a:ext cx="4781550" cy="2676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SHT30 library</a:t>
            </a:r>
            <a:endParaRPr/>
          </a:p>
        </p:txBody>
      </p:sp>
      <p:sp>
        <p:nvSpPr>
          <p:cNvPr id="255" name="Google Shape;25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We should implement the sht3x.h and sht3x.c files in the SHT30 HAL library in the link to our project.</a:t>
            </a:r>
            <a:endParaRPr/>
          </a:p>
          <a:p>
            <a:pPr indent="0" lvl="0" marL="0" rtl="0" algn="l">
              <a:spcBef>
                <a:spcPts val="1200"/>
              </a:spcBef>
              <a:spcAft>
                <a:spcPts val="0"/>
              </a:spcAft>
              <a:buNone/>
            </a:pPr>
            <a:r>
              <a:rPr lang="tr"/>
              <a:t>Link: </a:t>
            </a:r>
            <a:r>
              <a:rPr lang="tr" u="sng">
                <a:solidFill>
                  <a:schemeClr val="hlink"/>
                </a:solidFill>
                <a:hlinkClick r:id="rId3"/>
              </a:rPr>
              <a:t>https://github.com/henriheimann/stm32-hal-sht3x</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SHT30 Initializatiıon</a:t>
            </a:r>
            <a:endParaRPr/>
          </a:p>
        </p:txBody>
      </p:sp>
      <p:sp>
        <p:nvSpPr>
          <p:cNvPr id="261" name="Google Shape;26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I run my SHT30 sensor by running the SHT30_Pin_Reset and SHT30_Initialization functions I wrote in the main.c file before entering the ThreadX kernel.</a:t>
            </a:r>
            <a:endParaRPr/>
          </a:p>
        </p:txBody>
      </p:sp>
      <p:pic>
        <p:nvPicPr>
          <p:cNvPr id="262" name="Google Shape;262;p44"/>
          <p:cNvPicPr preferRelativeResize="0"/>
          <p:nvPr/>
        </p:nvPicPr>
        <p:blipFill>
          <a:blip r:embed="rId3">
            <a:alphaModFix/>
          </a:blip>
          <a:stretch>
            <a:fillRect/>
          </a:stretch>
        </p:blipFill>
        <p:spPr>
          <a:xfrm>
            <a:off x="0" y="1923075"/>
            <a:ext cx="9144001" cy="3220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ThreadX</a:t>
            </a:r>
            <a:endParaRPr/>
          </a:p>
        </p:txBody>
      </p:sp>
      <p:sp>
        <p:nvSpPr>
          <p:cNvPr id="268" name="Google Shape;26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In this function where I started the thread, I set the width of the stack as 1024 and the priority as 15, as in the previous project.</a:t>
            </a:r>
            <a:endParaRPr/>
          </a:p>
        </p:txBody>
      </p:sp>
      <p:pic>
        <p:nvPicPr>
          <p:cNvPr id="269" name="Google Shape;269;p45"/>
          <p:cNvPicPr preferRelativeResize="0"/>
          <p:nvPr/>
        </p:nvPicPr>
        <p:blipFill>
          <a:blip r:embed="rId3">
            <a:alphaModFix/>
          </a:blip>
          <a:stretch>
            <a:fillRect/>
          </a:stretch>
        </p:blipFill>
        <p:spPr>
          <a:xfrm>
            <a:off x="0" y="2183130"/>
            <a:ext cx="9144000" cy="77724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ThreadX</a:t>
            </a:r>
            <a:endParaRPr/>
          </a:p>
        </p:txBody>
      </p:sp>
      <p:sp>
        <p:nvSpPr>
          <p:cNvPr id="275" name="Google Shape;27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By using the i2c address and hal_i2c function defined in the library, the data from the sensor will be transferred to the address of the temperature and humidity variables.</a:t>
            </a:r>
            <a:endParaRPr/>
          </a:p>
        </p:txBody>
      </p:sp>
      <p:pic>
        <p:nvPicPr>
          <p:cNvPr id="276" name="Google Shape;276;p46"/>
          <p:cNvPicPr preferRelativeResize="0"/>
          <p:nvPr/>
        </p:nvPicPr>
        <p:blipFill>
          <a:blip r:embed="rId3">
            <a:alphaModFix/>
          </a:blip>
          <a:stretch>
            <a:fillRect/>
          </a:stretch>
        </p:blipFill>
        <p:spPr>
          <a:xfrm>
            <a:off x="900100" y="2571749"/>
            <a:ext cx="7343775" cy="2571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Notes</a:t>
            </a:r>
            <a:endParaRPr/>
          </a:p>
        </p:txBody>
      </p:sp>
      <p:sp>
        <p:nvSpPr>
          <p:cNvPr id="282" name="Google Shape;28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The handle dictionary structure holds the i2c channel and the i2c address of the sensor.</a:t>
            </a:r>
            <a:endParaRPr/>
          </a:p>
        </p:txBody>
      </p:sp>
      <p:pic>
        <p:nvPicPr>
          <p:cNvPr id="283" name="Google Shape;283;p47"/>
          <p:cNvPicPr preferRelativeResize="0"/>
          <p:nvPr/>
        </p:nvPicPr>
        <p:blipFill>
          <a:blip r:embed="rId3">
            <a:alphaModFix/>
          </a:blip>
          <a:stretch>
            <a:fillRect/>
          </a:stretch>
        </p:blipFill>
        <p:spPr>
          <a:xfrm>
            <a:off x="771525" y="3400413"/>
            <a:ext cx="7600950" cy="1743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Task 6</a:t>
            </a:r>
            <a:endParaRPr/>
          </a:p>
        </p:txBody>
      </p:sp>
      <p:sp>
        <p:nvSpPr>
          <p:cNvPr id="289" name="Google Shape;289;p48"/>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Importance of Testing in Embedded Software Development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Essay</a:t>
            </a:r>
            <a:endParaRPr/>
          </a:p>
        </p:txBody>
      </p:sp>
      <p:sp>
        <p:nvSpPr>
          <p:cNvPr id="295" name="Google Shape;29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Testing is a very important part of developing software for embedded systems. Without testing, the software might not work properly, which could cause problems like the system crashing, performing slowly, or not working at all. This can be dangerous, especially if the system is meant to be used in a safety-critical environment.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Essay</a:t>
            </a:r>
            <a:endParaRPr/>
          </a:p>
        </p:txBody>
      </p:sp>
      <p:sp>
        <p:nvSpPr>
          <p:cNvPr id="301" name="Google Shape;30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To avoid these problems, developers need to follow certain guidelines when testing their software. They should define what they want to test and how they will test it, using tools that can help them do this more quickly and accurately. They should also test the software in different situations that simulate the real-world conditions it will be used in.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Essay</a:t>
            </a:r>
            <a:endParaRPr/>
          </a:p>
          <a:p>
            <a:pPr indent="0" lvl="0" marL="0" rtl="0" algn="l">
              <a:spcBef>
                <a:spcPts val="0"/>
              </a:spcBef>
              <a:spcAft>
                <a:spcPts val="0"/>
              </a:spcAft>
              <a:buNone/>
            </a:pPr>
            <a:r>
              <a:t/>
            </a:r>
            <a:endParaRPr/>
          </a:p>
        </p:txBody>
      </p:sp>
      <p:sp>
        <p:nvSpPr>
          <p:cNvPr id="307" name="Google Shape;30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There are five levels of testing that can be done: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1- </a:t>
            </a:r>
            <a:r>
              <a:rPr lang="tr"/>
              <a:t>Software Unit Testing: This tests small parts of the software, like functions or classes, to make sure they work correctly. It is done by the developers and is usually reviewed by others.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Software Components &amp; ADC and DMA</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The software components we have are ADC, DMA, RTOS, HAL and microprocessor.</a:t>
            </a:r>
            <a:endParaRPr/>
          </a:p>
          <a:p>
            <a:pPr indent="-342900" lvl="0" marL="457200" rtl="0" algn="l">
              <a:spcBef>
                <a:spcPts val="0"/>
              </a:spcBef>
              <a:spcAft>
                <a:spcPts val="0"/>
              </a:spcAft>
              <a:buSzPts val="1800"/>
              <a:buChar char="●"/>
            </a:pPr>
            <a:r>
              <a:rPr lang="tr"/>
              <a:t>ADC stands for "Analog to Digital Converter" and is the unit for measuring analog signals.</a:t>
            </a:r>
            <a:endParaRPr/>
          </a:p>
          <a:p>
            <a:pPr indent="-342900" lvl="0" marL="457200" rtl="0" algn="l">
              <a:spcBef>
                <a:spcPts val="0"/>
              </a:spcBef>
              <a:spcAft>
                <a:spcPts val="0"/>
              </a:spcAft>
              <a:buSzPts val="1800"/>
              <a:buChar char="●"/>
            </a:pPr>
            <a:r>
              <a:rPr lang="tr"/>
              <a:t>he signal from the User Device is measured by the ADC and transferred to the microprocessor via DMA.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Essay</a:t>
            </a:r>
            <a:endParaRPr/>
          </a:p>
          <a:p>
            <a:pPr indent="0" lvl="0" marL="0" rtl="0" algn="l">
              <a:spcBef>
                <a:spcPts val="0"/>
              </a:spcBef>
              <a:spcAft>
                <a:spcPts val="0"/>
              </a:spcAft>
              <a:buNone/>
            </a:pPr>
            <a:r>
              <a:t/>
            </a:r>
            <a:endParaRPr/>
          </a:p>
        </p:txBody>
      </p:sp>
      <p:sp>
        <p:nvSpPr>
          <p:cNvPr id="313" name="Google Shape;31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2- </a:t>
            </a:r>
            <a:r>
              <a:rPr lang="tr"/>
              <a:t>Integration Testing: This tests how different parts of the software work together. It can be divided into software-only testing and testing that involves both software and hardware.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Essay</a:t>
            </a:r>
            <a:endParaRPr/>
          </a:p>
          <a:p>
            <a:pPr indent="0" lvl="0" marL="0" rtl="0" algn="l">
              <a:spcBef>
                <a:spcPts val="0"/>
              </a:spcBef>
              <a:spcAft>
                <a:spcPts val="0"/>
              </a:spcAft>
              <a:buNone/>
            </a:pPr>
            <a:r>
              <a:t/>
            </a:r>
            <a:endParaRPr/>
          </a:p>
        </p:txBody>
      </p:sp>
      <p:sp>
        <p:nvSpPr>
          <p:cNvPr id="319" name="Google Shape;31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3- System Unit Testing: This tests the whole system, including the real-time operating system and other platform-related things. It is done by either the developer or a dedicated integration team.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Essay</a:t>
            </a:r>
            <a:endParaRPr/>
          </a:p>
          <a:p>
            <a:pPr indent="0" lvl="0" marL="0" rtl="0" algn="l">
              <a:spcBef>
                <a:spcPts val="0"/>
              </a:spcBef>
              <a:spcAft>
                <a:spcPts val="0"/>
              </a:spcAft>
              <a:buNone/>
            </a:pPr>
            <a:r>
              <a:t/>
            </a:r>
            <a:endParaRPr/>
          </a:p>
        </p:txBody>
      </p:sp>
      <p:sp>
        <p:nvSpPr>
          <p:cNvPr id="325" name="Google Shape;32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4- System Integration Testing: The thing being tested starts with some parts in one place. There are some things called "Points of Control and Observations" that help check network related communication protocols and RTOS working together.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Essay</a:t>
            </a:r>
            <a:endParaRPr/>
          </a:p>
          <a:p>
            <a:pPr indent="0" lvl="0" marL="0" rtl="0" algn="l">
              <a:spcBef>
                <a:spcPts val="0"/>
              </a:spcBef>
              <a:spcAft>
                <a:spcPts val="0"/>
              </a:spcAft>
              <a:buNone/>
            </a:pPr>
            <a:r>
              <a:t/>
            </a:r>
            <a:endParaRPr/>
          </a:p>
        </p:txBody>
      </p:sp>
      <p:sp>
        <p:nvSpPr>
          <p:cNvPr id="331" name="Google Shape;331;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5- System Validation Testing: This tests the whole subsystem or the entire embedded system. The goal is to make sure it meets external requirements from people or devices.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tr"/>
              <a:t>Embedded software development can be challenging to test because the software's environment is often created at the same time as the software. This means testing must be done in real-world conditions, not just in a simulated environment. To make sure embedded software works well, it's important to test it thoroughly at each level and use different testing methods, like gray-box testing. By doing this, developers can be sure that the software works as intended and is safe for people to use.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6"/>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Task 7</a:t>
            </a:r>
            <a:endParaRPr/>
          </a:p>
        </p:txBody>
      </p:sp>
      <p:sp>
        <p:nvSpPr>
          <p:cNvPr id="337" name="Google Shape;337;p56"/>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Bare Metal vs RTOS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Bare Metal vs RTOS</a:t>
            </a:r>
            <a:endParaRPr/>
          </a:p>
        </p:txBody>
      </p:sp>
      <p:sp>
        <p:nvSpPr>
          <p:cNvPr id="343" name="Google Shape;343;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A bare-metal program is like a big loop that runs in sequence after initializing the hardware and software. Bare-metal programs are usually power-efficient, use less memory, and run faster than other programs. They work well for simple to average complexity applications that can run one sequential logic in a loop. But, complex applications can be hard to manage with only sequential logic. That's when using a real-time operating system (RTOS) can be helpful.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Azure RTOS ThreadX</a:t>
            </a:r>
            <a:endParaRPr/>
          </a:p>
        </p:txBody>
      </p:sp>
      <p:sp>
        <p:nvSpPr>
          <p:cNvPr id="349" name="Google Shape;349;p58"/>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Why did I choose Azure RTOS ThreadX?</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Azure RTOS ThreadX Features</a:t>
            </a:r>
            <a:endParaRPr/>
          </a:p>
        </p:txBody>
      </p:sp>
      <p:sp>
        <p:nvSpPr>
          <p:cNvPr id="355" name="Google Shape;35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Small: 2 KBs footprint</a:t>
            </a:r>
            <a:endParaRPr/>
          </a:p>
          <a:p>
            <a:pPr indent="-342900" lvl="0" marL="457200" rtl="0" algn="l">
              <a:spcBef>
                <a:spcPts val="0"/>
              </a:spcBef>
              <a:spcAft>
                <a:spcPts val="0"/>
              </a:spcAft>
              <a:buSzPts val="1800"/>
              <a:buChar char="●"/>
            </a:pPr>
            <a:r>
              <a:rPr lang="tr"/>
              <a:t>Fast Performance</a:t>
            </a:r>
            <a:endParaRPr/>
          </a:p>
          <a:p>
            <a:pPr indent="-342900" lvl="0" marL="457200" rtl="0" algn="l">
              <a:spcBef>
                <a:spcPts val="0"/>
              </a:spcBef>
              <a:spcAft>
                <a:spcPts val="0"/>
              </a:spcAft>
              <a:buSzPts val="1800"/>
              <a:buChar char="●"/>
            </a:pPr>
            <a:r>
              <a:rPr lang="tr"/>
              <a:t>Safe, Secure: It has got Security Certificates. It passed tight pentests.</a:t>
            </a:r>
            <a:endParaRPr/>
          </a:p>
          <a:p>
            <a:pPr indent="-342900" lvl="0" marL="457200" rtl="0" algn="l">
              <a:spcBef>
                <a:spcPts val="0"/>
              </a:spcBef>
              <a:spcAft>
                <a:spcPts val="0"/>
              </a:spcAft>
              <a:buSzPts val="1800"/>
              <a:buChar char="●"/>
            </a:pPr>
            <a:r>
              <a:rPr lang="tr"/>
              <a:t>Easy to use: It has got consistent APIs and FreeRTOS middleware layer.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I have got NUCLEO-U575 development kit.</a:t>
            </a:r>
            <a:endParaRPr/>
          </a:p>
        </p:txBody>
      </p:sp>
      <p:sp>
        <p:nvSpPr>
          <p:cNvPr id="361" name="Google Shape;361;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I am a user of STM32Cube programs. The STM32CubeMX program has the necessary package to provide Azure RTOS ThreadX configurations of the STM32U5 microprocessor.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Sources</a:t>
            </a:r>
            <a:endParaRPr/>
          </a:p>
        </p:txBody>
      </p:sp>
      <p:sp>
        <p:nvSpPr>
          <p:cNvPr id="367" name="Google Shape;367;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tr" u="sng">
                <a:solidFill>
                  <a:schemeClr val="hlink"/>
                </a:solidFill>
                <a:hlinkClick r:id="rId3"/>
              </a:rPr>
              <a:t>https://www.guru99.com/embedded-software-testing.html</a:t>
            </a:r>
            <a:endParaRPr/>
          </a:p>
          <a:p>
            <a:pPr indent="-342900" lvl="0" marL="457200" rtl="0" algn="l">
              <a:spcBef>
                <a:spcPts val="0"/>
              </a:spcBef>
              <a:spcAft>
                <a:spcPts val="0"/>
              </a:spcAft>
              <a:buSzPts val="1800"/>
              <a:buChar char="●"/>
            </a:pPr>
            <a:r>
              <a:rPr lang="tr" u="sng">
                <a:solidFill>
                  <a:schemeClr val="hlink"/>
                </a:solidFill>
                <a:hlinkClick r:id="rId4"/>
              </a:rPr>
              <a:t>https://academy.nordicsemi.com/topic/bare-metal-vs-rtos-programming/</a:t>
            </a:r>
            <a:endParaRPr/>
          </a:p>
          <a:p>
            <a:pPr indent="-342900" lvl="0" marL="457200" rtl="0" algn="l">
              <a:spcBef>
                <a:spcPts val="0"/>
              </a:spcBef>
              <a:spcAft>
                <a:spcPts val="0"/>
              </a:spcAft>
              <a:buSzPts val="1800"/>
              <a:buChar char="●"/>
            </a:pPr>
            <a:r>
              <a:rPr lang="tr" u="sng">
                <a:solidFill>
                  <a:schemeClr val="accent5"/>
                </a:solidFill>
                <a:hlinkClick r:id="rId5">
                  <a:extLst>
                    <a:ext uri="{A12FA001-AC4F-418D-AE19-62706E023703}">
                      <ahyp:hlinkClr val="tx"/>
                    </a:ext>
                  </a:extLst>
                </a:hlinkClick>
              </a:rPr>
              <a:t>STMicroelectronics and Microsoft Azure’s Massive Open Online Courses</a:t>
            </a:r>
            <a:endParaRPr/>
          </a:p>
          <a:p>
            <a:pPr indent="-342900" lvl="0" marL="457200" rtl="0" algn="l">
              <a:spcBef>
                <a:spcPts val="0"/>
              </a:spcBef>
              <a:spcAft>
                <a:spcPts val="0"/>
              </a:spcAft>
              <a:buSzPts val="1800"/>
              <a:buChar char="●"/>
            </a:pPr>
            <a:r>
              <a:rPr lang="tr" u="sng">
                <a:solidFill>
                  <a:schemeClr val="hlink"/>
                </a:solidFill>
                <a:hlinkClick r:id="rId6"/>
              </a:rPr>
              <a:t>https://www.youtube.com/watch?v=eI5RA45OQGs</a:t>
            </a:r>
            <a:endParaRPr/>
          </a:p>
          <a:p>
            <a:pPr indent="-342900" lvl="0" marL="457200" rtl="0" algn="l">
              <a:spcBef>
                <a:spcPts val="0"/>
              </a:spcBef>
              <a:spcAft>
                <a:spcPts val="0"/>
              </a:spcAft>
              <a:buSzPts val="1800"/>
              <a:buChar char="●"/>
            </a:pPr>
            <a:r>
              <a:rPr lang="tr" u="sng">
                <a:solidFill>
                  <a:schemeClr val="hlink"/>
                </a:solidFill>
                <a:hlinkClick r:id="rId7"/>
              </a:rPr>
              <a:t>https://www.youtube.com/watch?v=Al7ngIoIHeQ&amp;t=1s</a:t>
            </a:r>
            <a:endParaRPr/>
          </a:p>
          <a:p>
            <a:pPr indent="-342900" lvl="0" marL="457200" rtl="0" algn="l">
              <a:spcBef>
                <a:spcPts val="0"/>
              </a:spcBef>
              <a:spcAft>
                <a:spcPts val="0"/>
              </a:spcAft>
              <a:buSzPts val="1800"/>
              <a:buChar char="●"/>
            </a:pPr>
            <a:r>
              <a:rPr lang="tr" u="sng">
                <a:solidFill>
                  <a:schemeClr val="hlink"/>
                </a:solidFill>
                <a:hlinkClick r:id="rId8"/>
              </a:rPr>
              <a:t>https://www.youtube.com/watch?v=GDLeBBvOTmo</a:t>
            </a:r>
            <a:endParaRPr/>
          </a:p>
          <a:p>
            <a:pPr indent="-342900" lvl="0" marL="457200" rtl="0" algn="l">
              <a:spcBef>
                <a:spcPts val="0"/>
              </a:spcBef>
              <a:spcAft>
                <a:spcPts val="0"/>
              </a:spcAft>
              <a:buSzPts val="1800"/>
              <a:buChar char="●"/>
            </a:pPr>
            <a:r>
              <a:rPr lang="tr" u="sng">
                <a:solidFill>
                  <a:schemeClr val="hlink"/>
                </a:solidFill>
                <a:hlinkClick r:id="rId9"/>
              </a:rPr>
              <a:t>https://www.youtube.com/watch?v=oS3a7wn9P_s</a:t>
            </a:r>
            <a:endParaRPr/>
          </a:p>
          <a:p>
            <a:pPr indent="-342900" lvl="0" marL="457200" rtl="0" algn="l">
              <a:spcBef>
                <a:spcPts val="0"/>
              </a:spcBef>
              <a:spcAft>
                <a:spcPts val="0"/>
              </a:spcAft>
              <a:buSzPts val="1800"/>
              <a:buChar char="●"/>
            </a:pPr>
            <a:r>
              <a:rPr lang="tr" u="sng">
                <a:solidFill>
                  <a:schemeClr val="accent5"/>
                </a:solidFill>
                <a:hlinkClick r:id="rId10">
                  <a:extLst>
                    <a:ext uri="{A12FA001-AC4F-418D-AE19-62706E023703}">
                      <ahyp:hlinkClr val="tx"/>
                    </a:ext>
                  </a:extLst>
                </a:hlinkClick>
              </a:rPr>
              <a:t>Wikipedia</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ADC an</a:t>
            </a:r>
            <a:r>
              <a:rPr lang="tr"/>
              <a:t>d DMA</a:t>
            </a:r>
            <a:r>
              <a:rPr lang="tr"/>
              <a:t> Initializing</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In order for the ADC to work together with the DMA, the settings of the ADC and the DMA must be made in the init function.</a:t>
            </a:r>
            <a:endParaRPr/>
          </a:p>
          <a:p>
            <a:pPr indent="-342900" lvl="0" marL="457200" rtl="0" algn="l">
              <a:spcBef>
                <a:spcPts val="0"/>
              </a:spcBef>
              <a:spcAft>
                <a:spcPts val="0"/>
              </a:spcAft>
              <a:buSzPts val="1800"/>
              <a:buChar char="●"/>
            </a:pPr>
            <a:r>
              <a:rPr lang="tr"/>
              <a:t>In the init function of the ADC, parameters such as the </a:t>
            </a:r>
            <a:endParaRPr/>
          </a:p>
          <a:p>
            <a:pPr indent="-317500" lvl="1" marL="914400" rtl="0" algn="l">
              <a:spcBef>
                <a:spcPts val="0"/>
              </a:spcBef>
              <a:spcAft>
                <a:spcPts val="0"/>
              </a:spcAft>
              <a:buSzPts val="1400"/>
              <a:buChar char="○"/>
            </a:pPr>
            <a:r>
              <a:rPr lang="tr"/>
              <a:t>number of channels to be used, </a:t>
            </a:r>
            <a:endParaRPr/>
          </a:p>
          <a:p>
            <a:pPr indent="-317500" lvl="1" marL="914400" rtl="0" algn="l">
              <a:spcBef>
                <a:spcPts val="0"/>
              </a:spcBef>
              <a:spcAft>
                <a:spcPts val="0"/>
              </a:spcAft>
              <a:buSzPts val="1400"/>
              <a:buChar char="○"/>
            </a:pPr>
            <a:r>
              <a:rPr lang="tr"/>
              <a:t>measurement accuracy, </a:t>
            </a:r>
            <a:endParaRPr/>
          </a:p>
          <a:p>
            <a:pPr indent="-317500" lvl="1" marL="914400" rtl="0" algn="l">
              <a:spcBef>
                <a:spcPts val="0"/>
              </a:spcBef>
              <a:spcAft>
                <a:spcPts val="0"/>
              </a:spcAft>
              <a:buSzPts val="1400"/>
              <a:buChar char="○"/>
            </a:pPr>
            <a:r>
              <a:rPr lang="tr"/>
              <a:t>measurement time, </a:t>
            </a:r>
            <a:endParaRPr/>
          </a:p>
          <a:p>
            <a:pPr indent="-317500" lvl="1" marL="914400" rtl="0" algn="l">
              <a:spcBef>
                <a:spcPts val="0"/>
              </a:spcBef>
              <a:spcAft>
                <a:spcPts val="0"/>
              </a:spcAft>
              <a:buSzPts val="1400"/>
              <a:buChar char="○"/>
            </a:pPr>
            <a:r>
              <a:rPr lang="tr"/>
              <a:t>clock bus to which it is connected </a:t>
            </a:r>
            <a:endParaRPr/>
          </a:p>
          <a:p>
            <a:pPr indent="457200" lvl="0" marL="0" rtl="0" algn="l">
              <a:spcBef>
                <a:spcPts val="1200"/>
              </a:spcBef>
              <a:spcAft>
                <a:spcPts val="1200"/>
              </a:spcAft>
              <a:buNone/>
            </a:pPr>
            <a:r>
              <a:rPr lang="tr"/>
              <a:t>must be 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ADC and DMA Initializing</a:t>
            </a:r>
            <a:endParaRPr/>
          </a:p>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In DMA's init function, </a:t>
            </a:r>
            <a:endParaRPr/>
          </a:p>
          <a:p>
            <a:pPr indent="-317500" lvl="1" marL="914400" rtl="0" algn="l">
              <a:spcBef>
                <a:spcPts val="0"/>
              </a:spcBef>
              <a:spcAft>
                <a:spcPts val="0"/>
              </a:spcAft>
              <a:buSzPts val="1400"/>
              <a:buChar char="○"/>
            </a:pPr>
            <a:r>
              <a:rPr lang="tr"/>
              <a:t>the channel used in DMA, </a:t>
            </a:r>
            <a:endParaRPr/>
          </a:p>
          <a:p>
            <a:pPr indent="-317500" lvl="1" marL="914400" rtl="0" algn="l">
              <a:spcBef>
                <a:spcPts val="0"/>
              </a:spcBef>
              <a:spcAft>
                <a:spcPts val="0"/>
              </a:spcAft>
              <a:buSzPts val="1400"/>
              <a:buChar char="○"/>
            </a:pPr>
            <a:r>
              <a:rPr lang="tr"/>
              <a:t>buffer properties, </a:t>
            </a:r>
            <a:endParaRPr/>
          </a:p>
          <a:p>
            <a:pPr indent="-317500" lvl="1" marL="914400" rtl="0" algn="l">
              <a:spcBef>
                <a:spcPts val="0"/>
              </a:spcBef>
              <a:spcAft>
                <a:spcPts val="0"/>
              </a:spcAft>
              <a:buSzPts val="1400"/>
              <a:buChar char="○"/>
            </a:pPr>
            <a:r>
              <a:rPr lang="tr"/>
              <a:t>circular or normal structure of DMA, </a:t>
            </a:r>
            <a:endParaRPr/>
          </a:p>
          <a:p>
            <a:pPr indent="-317500" lvl="1" marL="914400" rtl="0" algn="l">
              <a:spcBef>
                <a:spcPts val="0"/>
              </a:spcBef>
              <a:spcAft>
                <a:spcPts val="0"/>
              </a:spcAft>
              <a:buSzPts val="1400"/>
              <a:buChar char="○"/>
            </a:pPr>
            <a:r>
              <a:rPr lang="tr"/>
              <a:t>priority of data transfer process </a:t>
            </a:r>
            <a:endParaRPr/>
          </a:p>
          <a:p>
            <a:pPr indent="457200" lvl="0" marL="0" rtl="0" algn="l">
              <a:spcBef>
                <a:spcPts val="1200"/>
              </a:spcBef>
              <a:spcAft>
                <a:spcPts val="1200"/>
              </a:spcAft>
              <a:buNone/>
            </a:pPr>
            <a:r>
              <a:rPr lang="tr"/>
              <a:t>are 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GPIO Initializing &amp; RTOS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On the other hand, in order to operate the LED, the Port and Pin that the LED is connected to must be activated and set as output in the GPIO Init function.</a:t>
            </a:r>
            <a:endParaRPr/>
          </a:p>
          <a:p>
            <a:pPr indent="-342900" lvl="0" marL="457200" rtl="0" algn="l">
              <a:spcBef>
                <a:spcPts val="0"/>
              </a:spcBef>
              <a:spcAft>
                <a:spcPts val="0"/>
              </a:spcAft>
              <a:buSzPts val="1800"/>
              <a:buChar char="●"/>
            </a:pPr>
            <a:r>
              <a:rPr lang="tr"/>
              <a:t>Since RTOS will be used, the tasks to be used in RTOS must be defined.</a:t>
            </a:r>
            <a:endParaRPr/>
          </a:p>
          <a:p>
            <a:pPr indent="-317500" lvl="1" marL="914400" rtl="0" algn="l">
              <a:spcBef>
                <a:spcPts val="0"/>
              </a:spcBef>
              <a:spcAft>
                <a:spcPts val="0"/>
              </a:spcAft>
              <a:buSzPts val="1400"/>
              <a:buChar char="○"/>
            </a:pPr>
            <a:r>
              <a:rPr lang="tr"/>
              <a:t>Thread 1: Use ADC Value to Calculate LED Blink Rate</a:t>
            </a:r>
            <a:endParaRPr/>
          </a:p>
          <a:p>
            <a:pPr indent="-317500" lvl="1" marL="914400" rtl="0" algn="l">
              <a:spcBef>
                <a:spcPts val="0"/>
              </a:spcBef>
              <a:spcAft>
                <a:spcPts val="0"/>
              </a:spcAft>
              <a:buSzPts val="1400"/>
              <a:buChar char="○"/>
            </a:pPr>
            <a:r>
              <a:rPr lang="tr"/>
              <a:t>Thread 2: Blink LED</a:t>
            </a:r>
            <a:endParaRPr/>
          </a:p>
          <a:p>
            <a:pPr indent="-342900" lvl="0" marL="457200" rtl="0" algn="l">
              <a:spcBef>
                <a:spcPts val="0"/>
              </a:spcBef>
              <a:spcAft>
                <a:spcPts val="0"/>
              </a:spcAft>
              <a:buSzPts val="1800"/>
              <a:buChar char="●"/>
            </a:pPr>
            <a:r>
              <a:rPr lang="tr"/>
              <a:t>After running the kernel, the data read from the ADC in one of these tasks should be processed mathematically and the blink rate should be calculated.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RTOS Tasks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After running the kernel, the data read from the ADC in one of these tasks should be processed mathematically and the blink rate should be calculated.</a:t>
            </a:r>
            <a:endParaRPr/>
          </a:p>
          <a:p>
            <a:pPr indent="-342900" lvl="0" marL="457200" rtl="0" algn="l">
              <a:spcBef>
                <a:spcPts val="0"/>
              </a:spcBef>
              <a:spcAft>
                <a:spcPts val="0"/>
              </a:spcAft>
              <a:buSzPts val="1800"/>
              <a:buChar char="●"/>
            </a:pPr>
            <a:r>
              <a:rPr lang="tr"/>
              <a:t>At this point, the sensitivity of the ADC is important for the maximum value it can take. (e.g.: 12 bit ADC’s maximum value = 2^12 - 1 = 4095)</a:t>
            </a:r>
            <a:endParaRPr/>
          </a:p>
          <a:p>
            <a:pPr indent="-342900" lvl="0" marL="457200" rtl="0" algn="l">
              <a:spcBef>
                <a:spcPts val="0"/>
              </a:spcBef>
              <a:spcAft>
                <a:spcPts val="0"/>
              </a:spcAft>
              <a:buSzPts val="1800"/>
              <a:buChar char="●"/>
            </a:pPr>
            <a:r>
              <a:rPr lang="tr"/>
              <a:t>The formula of blink time calculation:</a:t>
            </a:r>
            <a:endParaRPr/>
          </a:p>
          <a:p>
            <a:pPr indent="-317500" lvl="1" marL="914400" rtl="0" algn="l">
              <a:spcBef>
                <a:spcPts val="0"/>
              </a:spcBef>
              <a:spcAft>
                <a:spcPts val="0"/>
              </a:spcAft>
              <a:buSzPts val="1400"/>
              <a:buChar char="○"/>
            </a:pPr>
            <a:r>
              <a:rPr lang="tr"/>
              <a:t>Set Time = Blink Period * Read ADC Value / Maximum ADC Value</a:t>
            </a:r>
            <a:endParaRPr/>
          </a:p>
          <a:p>
            <a:pPr indent="-317500" lvl="1" marL="914400" rtl="0" algn="l">
              <a:spcBef>
                <a:spcPts val="0"/>
              </a:spcBef>
              <a:spcAft>
                <a:spcPts val="0"/>
              </a:spcAft>
              <a:buSzPts val="1400"/>
              <a:buChar char="○"/>
            </a:pPr>
            <a:r>
              <a:rPr lang="tr"/>
              <a:t>Reset Time = </a:t>
            </a:r>
            <a:r>
              <a:rPr lang="tr"/>
              <a:t>Blink Period * (1 - Read ADC Value / Maximum ADC Value)</a:t>
            </a:r>
            <a:endParaRPr/>
          </a:p>
          <a:p>
            <a:pPr indent="-342900" lvl="0" marL="457200" rtl="0" algn="l">
              <a:spcBef>
                <a:spcPts val="0"/>
              </a:spcBef>
              <a:spcAft>
                <a:spcPts val="0"/>
              </a:spcAft>
              <a:buSzPts val="1800"/>
              <a:buChar char="●"/>
            </a:pPr>
            <a:r>
              <a:rPr lang="tr"/>
              <a:t>In the other task, the function that makes LED Blink works. </a:t>
            </a:r>
            <a:endParaRPr/>
          </a:p>
          <a:p>
            <a:pPr indent="-342900" lvl="0" marL="457200" rtl="0" algn="l">
              <a:spcBef>
                <a:spcPts val="0"/>
              </a:spcBef>
              <a:spcAft>
                <a:spcPts val="0"/>
              </a:spcAft>
              <a:buSzPts val="1800"/>
              <a:buChar char="●"/>
            </a:pPr>
            <a:r>
              <a:rPr lang="tr"/>
              <a:t>HAL functions are used to make the LED blink. With these HAL functions we can control the GPIO registers.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Task 2</a:t>
            </a:r>
            <a:endParaRPr/>
          </a:p>
        </p:txBody>
      </p:sp>
      <p:sp>
        <p:nvSpPr>
          <p:cNvPr id="109" name="Google Shape;109;p21"/>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Controllable LED Blink in RTOS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