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62" r:id="rId13"/>
    <p:sldId id="265" r:id="rId14"/>
    <p:sldId id="266" r:id="rId15"/>
    <p:sldId id="263" r:id="rId16"/>
    <p:sldId id="261" r:id="rId17"/>
    <p:sldId id="270" r:id="rId18"/>
    <p:sldId id="267" r:id="rId19"/>
    <p:sldId id="257" r:id="rId20"/>
    <p:sldId id="268" r:id="rId21"/>
    <p:sldId id="269" r:id="rId22"/>
    <p:sldId id="264" r:id="rId23"/>
    <p:sldId id="258" r:id="rId24"/>
  </p:sldIdLst>
  <p:sldSz cx="12192000" cy="6858000"/>
  <p:notesSz cx="7559675" cy="10691813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BC1B8E-9451-4C0D-A6EA-79F3DD2A0AC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7838B88-E0FA-4920-BB6A-6B2E05A306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97DAA933-0164-485E-AEAF-7A68F40E50F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190964-7DBD-4572-84D8-71E7091E1B7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C392653-1F7F-4322-BC9A-337A7CE3E5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AAEA2F-6417-4767-ABAB-47A15BD225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41E2D37-8DC1-4410-ACCE-17CA7649FC5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9E67C7D-2530-4499-993A-E6AA7141F4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6E855D4-C941-4837-9C84-E0A442953C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8D177F1-B07B-44DF-9EAE-721A360FA07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60CC3BC-9739-4687-AD09-A6407195AB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F42B8E-FA72-483F-997F-42FCCD39F4B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32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A19BD5-633B-4916-BF82-D69293BA029C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32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FD4A3B-FA54-4F7D-83B0-5B8000A9D71E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994718-4725-4170-B5DB-1170AE02A542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AC4F9B-AE12-46A3-AA5E-7473F65E579A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F17D6A-5927-45EE-A70A-6262CB094F51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Textmasterformat bearbeiten</a:t>
            </a:r>
            <a:endParaRPr lang="de-DE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C638E0-380D-48F8-AA34-7D6897BFFBAB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33AB7D-40DE-46DF-BF83-E34DF3A74AA3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1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  <a:endParaRPr lang="de-DE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1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  <a:endParaRPr lang="de-DE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Textmasterformat bearbeiten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chemeClr val="dk1"/>
                </a:solidFill>
                <a:latin typeface="Aptos"/>
              </a:rPr>
              <a:t>Zweite Ebene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chemeClr val="dk1"/>
                </a:solidFill>
                <a:latin typeface="Aptos"/>
              </a:rPr>
              <a:t>Dritte Ebene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Ebene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Ebene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01B60C-5C9F-4DF3-957B-DA9D2A9F78C3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Titelmasterformat durch Klicken bearbeiten</a:t>
            </a:r>
            <a:endParaRPr lang="de-DE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A27A7B-1C11-43CA-8B74-A90528CDB272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A3D711-5D88-47D3-8682-FB147C8F7F9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buNone/>
            </a:pPr>
            <a:r>
              <a:rPr lang="de-DE" sz="6000" b="1" strike="noStrike" spc="-1" dirty="0">
                <a:solidFill>
                  <a:schemeClr val="dk1"/>
                </a:solidFill>
                <a:latin typeface="Aptos Display"/>
              </a:rPr>
              <a:t>Top Trumps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169585" y="3602160"/>
            <a:ext cx="9955139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r>
              <a:rPr lang="en-US" sz="2400" spc="-1" dirty="0">
                <a:solidFill>
                  <a:schemeClr val="dk1"/>
                </a:solidFill>
                <a:latin typeface="Aptos"/>
              </a:rPr>
              <a:t>Group 2</a:t>
            </a:r>
          </a:p>
          <a:p>
            <a:pPr indent="0" algn="ctr">
              <a:buNone/>
            </a:pPr>
            <a:endParaRPr lang="en-US" sz="2400" b="0" strike="noStrike" spc="-1" dirty="0">
              <a:solidFill>
                <a:schemeClr val="dk1"/>
              </a:solidFill>
              <a:latin typeface="Aptos"/>
            </a:endParaRPr>
          </a:p>
          <a:p>
            <a:pPr indent="0" algn="ctr">
              <a:buNone/>
            </a:pPr>
            <a:r>
              <a:rPr lang="en-US" b="0" strike="noStrike" spc="-1" dirty="0">
                <a:solidFill>
                  <a:schemeClr val="accent5"/>
                </a:solidFill>
                <a:latin typeface="Aptos"/>
              </a:rPr>
              <a:t>https://github.com/oakeley/toptrumps</a:t>
            </a: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37DA-FEAA-625D-9497-84CF2674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game</a:t>
            </a:r>
            <a:endParaRPr lang="en-C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FF883-BA7A-C2F1-DE79-CD92B4DC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479"/>
          <a:stretch/>
        </p:blipFill>
        <p:spPr>
          <a:xfrm>
            <a:off x="1286539" y="1367423"/>
            <a:ext cx="9852837" cy="48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6955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C0AB-A2DE-A1B6-073B-54EC6F81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game</a:t>
            </a:r>
            <a:endParaRPr lang="en-CH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F8497-EDE3-5C6E-6D84-1CE327DE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8" y="1367423"/>
            <a:ext cx="9852837" cy="526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3C0DF-BCCE-4EDF-2397-C07CFDDF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38" y="1367423"/>
            <a:ext cx="9852839" cy="5267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A317C-0376-C84B-EF51-460023593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538" y="1367421"/>
            <a:ext cx="9852837" cy="52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830AEC-2B43-EA03-2983-8CB7C0B41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38" y="1367421"/>
            <a:ext cx="9852837" cy="52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56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D749-BD98-E1D7-8A52-284FE2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vs Random / Adversarial / LMM</a:t>
            </a:r>
            <a:endParaRPr lang="en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AC78-80F8-B392-8747-D00F31C8261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We tried training vs a player that picks cards randomly</a:t>
            </a:r>
          </a:p>
          <a:p>
            <a:pPr lvl="1"/>
            <a:r>
              <a:rPr lang="en-US" dirty="0"/>
              <a:t>Player 1 (model) wins 54% of games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We tried training vs a model that is also learning to win</a:t>
            </a:r>
          </a:p>
          <a:p>
            <a:pPr lvl="1"/>
            <a:r>
              <a:rPr lang="en-US" dirty="0"/>
              <a:t>Best player (model vs model) wins 56% of games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We tried playing our “best” model against </a:t>
            </a:r>
            <a:r>
              <a:rPr lang="en-US" b="1" dirty="0" err="1"/>
              <a:t>Ollama</a:t>
            </a:r>
            <a:r>
              <a:rPr lang="en-US" b="1" dirty="0"/>
              <a:t> Phi4 that just looked at the words on the card to make a decision</a:t>
            </a:r>
          </a:p>
          <a:p>
            <a:pPr lvl="1"/>
            <a:r>
              <a:rPr lang="en-US" dirty="0" err="1"/>
              <a:t>Ollama</a:t>
            </a:r>
            <a:r>
              <a:rPr lang="en-US" dirty="0"/>
              <a:t> won 73% of the games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We tried playing the computer</a:t>
            </a:r>
          </a:p>
          <a:p>
            <a:pPr lvl="1"/>
            <a:r>
              <a:rPr lang="en-US" dirty="0"/>
              <a:t>We always beat the computer easily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091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chemeClr val="dk1"/>
                </a:solidFill>
                <a:latin typeface="Aptos Display"/>
              </a:rPr>
              <a:t>Conclusion</a:t>
            </a:r>
            <a:endParaRPr lang="de-DE" sz="4400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FD50E-9F28-4C61-7C4A-40AA3BC1A830}"/>
              </a:ext>
            </a:extLst>
          </p:cNvPr>
          <p:cNvSpPr txBox="1"/>
          <p:nvPr/>
        </p:nvSpPr>
        <p:spPr>
          <a:xfrm>
            <a:off x="1230719" y="2115905"/>
            <a:ext cx="9335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sz="5400" dirty="0"/>
              <a:t>HMM is not the best</a:t>
            </a:r>
          </a:p>
          <a:p>
            <a:pPr marL="457200" lvl="1" indent="0" algn="ctr">
              <a:buNone/>
            </a:pPr>
            <a:r>
              <a:rPr lang="en-US" sz="5400" dirty="0"/>
              <a:t>way to model Top Trumps!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1CC43-690C-80B9-D70B-B0407799CA27}"/>
              </a:ext>
            </a:extLst>
          </p:cNvPr>
          <p:cNvSpPr txBox="1"/>
          <p:nvPr/>
        </p:nvSpPr>
        <p:spPr>
          <a:xfrm>
            <a:off x="2849729" y="463720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dirty="0"/>
              <a:t>But local LLMs like </a:t>
            </a:r>
            <a:r>
              <a:rPr lang="en-US" dirty="0" err="1"/>
              <a:t>Ollama</a:t>
            </a:r>
            <a:r>
              <a:rPr lang="en-US" dirty="0"/>
              <a:t> Phi4 might be…</a:t>
            </a: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AA3B-81C4-BF72-AA9B-3C70A4E14871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/>
              <a:t>Each card shows a subject (like cars, dinosaurs, or superheroes) with numerical ratings for different categories</a:t>
            </a:r>
          </a:p>
          <a:p>
            <a:r>
              <a:rPr lang="en-US" dirty="0"/>
              <a:t>Players take turns calling out a category from their top card</a:t>
            </a:r>
          </a:p>
          <a:p>
            <a:r>
              <a:rPr lang="en-US" dirty="0"/>
              <a:t>The person with the highest value in that category wins all the cards in play</a:t>
            </a:r>
          </a:p>
          <a:p>
            <a:r>
              <a:rPr lang="en-US" dirty="0"/>
              <a:t>The goal is to win all the cards</a:t>
            </a:r>
          </a:p>
          <a:p>
            <a:r>
              <a:rPr lang="en-US" dirty="0"/>
              <a:t>If there's a tie, the cards go into the middle and the next round's winner takes those too</a:t>
            </a:r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F02C-0634-A82D-224A-4D3EDE3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Rules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230659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5463-286A-C095-0DDC-C578DE81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Own data</a:t>
            </a:r>
            <a:endParaRPr lang="en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717E-6AAC-93C6-D053-D528A62D30E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9697" y="1690200"/>
            <a:ext cx="11501184" cy="435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 clone https://github.com/APStats/Top-Trumps-data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names are horrible and have illegal characters and spaces plus non-numeric attributes</a:t>
            </a:r>
          </a:p>
          <a:p>
            <a:pPr marL="0" indent="0">
              <a:buNone/>
            </a:pPr>
            <a:endParaRPr lang="en-US" sz="16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rdia New" panose="020B0304020202020204" pitchFamily="34" charset="-34"/>
              </a:rPr>
              <a:t>ls Top-Trumps-data/ | grep Top &gt; start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rdia New" panose="020B0304020202020204" pitchFamily="34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rdia New" panose="020B0304020202020204" pitchFamily="34" charset="-34"/>
              </a:rPr>
              <a:t>ls Top-Trumps-data/ | grep Top | sed 's/ - //g' | tr " " "" | tr -d "()" | tr -s "_" &gt; stop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rdia New" panose="020B0304020202020204" pitchFamily="34" charset="-34"/>
              </a:rPr>
              <a:t>paste start stop | sed 's/ /\ /g' | sed 's/(/\(/g' | sed 's/)/\)/g' | awk -F"\t" '{system("cp Top-Trumps-data/"$1" "$2)}'</a:t>
            </a:r>
            <a:endParaRPr lang="en-US" sz="12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rdia New" panose="020B0304020202020204" pitchFamily="34" charset="-34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en-US" sz="1600" b="1" dirty="0">
                <a:solidFill>
                  <a:srgbClr val="CCCCCC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1600" b="1" dirty="0">
              <a:solidFill>
                <a:srgbClr val="CCCCCC"/>
              </a:solidFill>
              <a:effectLst/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8FBDE-B703-36F0-48C4-EFE4E7F3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0" t="13040" b="12707"/>
          <a:stretch/>
        </p:blipFill>
        <p:spPr>
          <a:xfrm>
            <a:off x="838080" y="1447151"/>
            <a:ext cx="10097386" cy="47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7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592F-01E9-A521-14D3-D635F354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tasks required</a:t>
            </a:r>
            <a:endParaRPr lang="en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1952-1503-4EF5-998B-7008A208DB7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2. Own discrete actions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Training, demo, human mode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en-US" b="1" dirty="0"/>
              <a:t>3. Fantasy reward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Win/lose/draw outcomes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en-US" b="1" dirty="0"/>
              <a:t>4. If you wanted other logic from random choice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Cards are shuffled and dealt randomly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Logic uses a Belch-Walch for transition </a:t>
            </a:r>
            <a:r>
              <a:rPr lang="en-US" dirty="0" err="1"/>
              <a:t>optimisation</a:t>
            </a:r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383829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1B57-EFC3-27E7-A30D-E459A1D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Playing the game</a:t>
            </a:r>
            <a:endParaRPr lang="en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9E12-65E0-A175-A949-064AC8AF0EC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/>
              <a:t>As the game progresses, we can learn the distribution of the scores on our cards and those we win.</a:t>
            </a:r>
          </a:p>
          <a:p>
            <a:r>
              <a:rPr lang="en-US" dirty="0"/>
              <a:t>We can also learn point values held by the opponent when they beat us.</a:t>
            </a:r>
          </a:p>
          <a:p>
            <a:r>
              <a:rPr lang="en-US" dirty="0"/>
              <a:t>Each card of ours we lose tells us something about their deck.</a:t>
            </a:r>
          </a:p>
          <a:p>
            <a:r>
              <a:rPr lang="en-US" dirty="0"/>
              <a:t>Each card of theirs we win enables us to estimate when we have a card that may have previously beaten us.</a:t>
            </a:r>
          </a:p>
          <a:p>
            <a:r>
              <a:rPr lang="en-US" dirty="0"/>
              <a:t>The order of the cards repeats and can be learned as a sequence.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53044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A507-9935-7789-1ED1-E700D668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Hidden Markov Model training</a:t>
            </a:r>
            <a:endParaRPr lang="en-CH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F5213-A6B1-8415-CCDB-2E9014CE3748}"/>
              </a:ext>
            </a:extLst>
          </p:cNvPr>
          <p:cNvSpPr txBox="1"/>
          <p:nvPr/>
        </p:nvSpPr>
        <p:spPr>
          <a:xfrm>
            <a:off x="470902" y="4889965"/>
            <a:ext cx="11250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1. </a:t>
            </a:r>
            <a:r>
              <a:rPr lang="en-CH" sz="1600" b="1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Initialize States</a:t>
            </a:r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: Each attribute (Brains, Strength, etc.) becomes a state with importance-weighted emission probabilities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A25DDB-43D2-229E-06E5-D0579FFA76B9}"/>
              </a:ext>
            </a:extLst>
          </p:cNvPr>
          <p:cNvSpPr txBox="1"/>
          <p:nvPr/>
        </p:nvSpPr>
        <p:spPr>
          <a:xfrm>
            <a:off x="470902" y="5253094"/>
            <a:ext cx="10660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2. </a:t>
            </a:r>
            <a:r>
              <a:rPr lang="en-CH" sz="1600" b="1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Learn Transitions</a:t>
            </a:r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: </a:t>
            </a:r>
            <a:r>
              <a:rPr lang="en-US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Give the current attribute score, how likely is the next attribute to be better at winning?</a:t>
            </a:r>
          </a:p>
          <a:p>
            <a:pPr algn="l"/>
            <a:r>
              <a:rPr lang="en-US" sz="160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                    </a:t>
            </a:r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Model observes gameplay sequences (e.g., Brains → Strength → Fear Factor) and update</a:t>
            </a:r>
            <a:r>
              <a:rPr lang="en-US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</a:t>
            </a:r>
          </a:p>
          <a:p>
            <a:pPr algn="l"/>
            <a:r>
              <a:rPr lang="en-US" sz="160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		    </a:t>
            </a:r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transition probabilities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DCEEE1-E425-513F-9F48-65781CEBA710}"/>
              </a:ext>
            </a:extLst>
          </p:cNvPr>
          <p:cNvSpPr txBox="1"/>
          <p:nvPr/>
        </p:nvSpPr>
        <p:spPr>
          <a:xfrm>
            <a:off x="470902" y="6030895"/>
            <a:ext cx="1005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3. </a:t>
            </a:r>
            <a:r>
              <a:rPr lang="en-CH" sz="1600" b="1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Optimize Strategy</a:t>
            </a:r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: Baum-Welch algorithm refines probabilities based on winning </a:t>
            </a:r>
            <a:r>
              <a:rPr lang="en-US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“card order” </a:t>
            </a:r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sequences </a:t>
            </a:r>
            <a:endParaRPr lang="en-US" sz="16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  <a:p>
            <a:pPr algn="l"/>
            <a:r>
              <a:rPr lang="en-US" sz="160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                    </a:t>
            </a:r>
            <a:r>
              <a:rPr lang="en-CH" sz="16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and attribute relationships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82EA8CF-6F12-8094-3C6A-723292E26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791" y="1306196"/>
            <a:ext cx="6668164" cy="34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080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DD2F-A3F5-48E4-D725-A5EEDC3C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mode</a:t>
            </a:r>
            <a:endParaRPr lang="en-C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817CF-5465-84E7-CAFE-C2F0797B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36" r="32936"/>
          <a:stretch/>
        </p:blipFill>
        <p:spPr>
          <a:xfrm>
            <a:off x="2604976" y="1477926"/>
            <a:ext cx="6517759" cy="48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AC471-710D-D7BE-711D-3E37AA6D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31" r="16366"/>
          <a:stretch/>
        </p:blipFill>
        <p:spPr>
          <a:xfrm>
            <a:off x="1552353" y="1477926"/>
            <a:ext cx="8623004" cy="508033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EB9F5D-CBA4-3E7E-9832-417C6C3C91D7}"/>
              </a:ext>
            </a:extLst>
          </p:cNvPr>
          <p:cNvGrpSpPr/>
          <p:nvPr/>
        </p:nvGrpSpPr>
        <p:grpSpPr>
          <a:xfrm>
            <a:off x="659219" y="1477926"/>
            <a:ext cx="11027376" cy="5209953"/>
            <a:chOff x="659219" y="1477926"/>
            <a:chExt cx="11027376" cy="52099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172F02-E2B8-7C7D-FEED-966C5FD85D75}"/>
                </a:ext>
              </a:extLst>
            </p:cNvPr>
            <p:cNvSpPr/>
            <p:nvPr/>
          </p:nvSpPr>
          <p:spPr>
            <a:xfrm>
              <a:off x="1446028" y="1477926"/>
              <a:ext cx="9058939" cy="52099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7117CA-DEC9-E2CA-B4FB-76A2C2A6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462" r="30582" b="40457"/>
            <a:stretch/>
          </p:blipFill>
          <p:spPr>
            <a:xfrm>
              <a:off x="659219" y="1722476"/>
              <a:ext cx="11027376" cy="4253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1252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D6-6FF9-31CE-B38D-BA85CA7B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  <a:endParaRPr lang="en-C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42CCD-9BF1-00F4-2E04-6007CCC9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17" t="13372" b="13206"/>
          <a:stretch/>
        </p:blipFill>
        <p:spPr>
          <a:xfrm>
            <a:off x="1169581" y="1499191"/>
            <a:ext cx="10044223" cy="4699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6FEA9-4E63-7D43-8ADC-18ADB1BF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17" t="13704" b="13371"/>
          <a:stretch/>
        </p:blipFill>
        <p:spPr>
          <a:xfrm>
            <a:off x="1169581" y="1531089"/>
            <a:ext cx="10044224" cy="46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209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B659ED0-F172-DEA1-B98D-A21B0C904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894" y="606056"/>
            <a:ext cx="10871447" cy="5805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71B399-F2A7-0968-8098-7DCC690138BF}"/>
              </a:ext>
            </a:extLst>
          </p:cNvPr>
          <p:cNvSpPr/>
          <p:nvPr/>
        </p:nvSpPr>
        <p:spPr>
          <a:xfrm>
            <a:off x="3710760" y="446558"/>
            <a:ext cx="5135527" cy="61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142DDB-9AF3-D893-90A3-9BD544A2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en-US" b="1" dirty="0"/>
              <a:t>Baum-Welch Algorithm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8BAFE-53EC-35DF-9B19-50E64FE7A0EB}"/>
              </a:ext>
            </a:extLst>
          </p:cNvPr>
          <p:cNvSpPr/>
          <p:nvPr/>
        </p:nvSpPr>
        <p:spPr>
          <a:xfrm>
            <a:off x="838080" y="3689498"/>
            <a:ext cx="10423026" cy="1414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3258E-5B30-CC5D-6109-58B7163819D4}"/>
              </a:ext>
            </a:extLst>
          </p:cNvPr>
          <p:cNvSpPr/>
          <p:nvPr/>
        </p:nvSpPr>
        <p:spPr>
          <a:xfrm>
            <a:off x="821026" y="5185154"/>
            <a:ext cx="10423026" cy="1414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556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Cordia New</vt:lpstr>
      <vt:lpstr>Courier New</vt:lpstr>
      <vt:lpstr>Symbol</vt:lpstr>
      <vt:lpstr>Times New Roman</vt:lpstr>
      <vt:lpstr>Wingdings</vt:lpstr>
      <vt:lpstr>Larissa</vt:lpstr>
      <vt:lpstr>Larissa</vt:lpstr>
      <vt:lpstr>Larissa</vt:lpstr>
      <vt:lpstr>Larissa</vt:lpstr>
      <vt:lpstr>Larissa</vt:lpstr>
      <vt:lpstr>Larissa</vt:lpstr>
      <vt:lpstr>Larissa</vt:lpstr>
      <vt:lpstr>Larissa</vt:lpstr>
      <vt:lpstr>Larissa</vt:lpstr>
      <vt:lpstr>Larissa</vt:lpstr>
      <vt:lpstr>Larissa</vt:lpstr>
      <vt:lpstr>Top Trumps</vt:lpstr>
      <vt:lpstr>Basic Rules</vt:lpstr>
      <vt:lpstr>1. Own data</vt:lpstr>
      <vt:lpstr>Other tasks required</vt:lpstr>
      <vt:lpstr>Playing the game</vt:lpstr>
      <vt:lpstr>Hidden Markov Model training</vt:lpstr>
      <vt:lpstr>Training mode</vt:lpstr>
      <vt:lpstr>Training</vt:lpstr>
      <vt:lpstr>Baum-Welch Algorithm</vt:lpstr>
      <vt:lpstr>Demo game</vt:lpstr>
      <vt:lpstr>Human game</vt:lpstr>
      <vt:lpstr>Training vs Random / Adversarial / LMM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Edward Oakeley</cp:lastModifiedBy>
  <cp:revision>35</cp:revision>
  <dcterms:created xsi:type="dcterms:W3CDTF">2025-01-13T17:08:53Z</dcterms:created>
  <dcterms:modified xsi:type="dcterms:W3CDTF">2025-01-14T08:35:31Z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