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8" r:id="rId3"/>
    <p:sldId id="259" r:id="rId4"/>
    <p:sldId id="260" r:id="rId5"/>
    <p:sldId id="26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262" r:id="rId33"/>
    <p:sldId id="278" r:id="rId34"/>
    <p:sldId id="281" r:id="rId35"/>
    <p:sldId id="308" r:id="rId36"/>
  </p:sldIdLst>
  <p:sldSz cx="9144000" cy="5143500" type="screen16x9"/>
  <p:notesSz cx="6858000" cy="9144000"/>
  <p:embeddedFontLst>
    <p:embeddedFont>
      <p:font typeface="Dosis" pitchFamily="2" charset="0"/>
      <p:regular r:id="rId39"/>
      <p:bold r:id="rId40"/>
    </p:embeddedFont>
    <p:embeddedFont>
      <p:font typeface="Sniglet" panose="020B0604020202020204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D9F3AF-F83D-625D-EFED-8638EFF53F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C90C2-5897-1CF6-3367-384A118B19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22EF6-8094-4DA3-BD68-96826F067267}" type="datetimeFigureOut">
              <a:rPr lang="en-NG" smtClean="0"/>
              <a:t>17/05/2025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1307B-BE34-9CF4-D8E0-F641C32C74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804D6-DD4B-9BA2-A3FD-3C86DD615B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49E57-B07A-4D89-855A-7799ED7D269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98783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6B61E437-E343-0F0C-AC6F-2E5A1A140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73C35A6B-B9DA-8374-064E-C9AB70D333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159FE187-B0F3-6F03-5A43-D212D7E4B2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561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40D70F73-73E0-2F2B-4F7C-F57F1A878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A1DA4C2F-C43E-F1ED-5DA2-DEFC5C312D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A0D8B311-F113-BE5C-EB29-4D61F80F52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979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DF31052E-049C-DCEC-3E6E-8B2F8443D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D2983E79-7DE8-8B1D-1997-961249B3F6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27A3A652-BC78-2C00-BEB9-283E5B2A1C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905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AAAC0454-DADB-0413-944B-14B848960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EF05D30B-C730-B9A9-6DC2-92724B1742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6D31FA58-7764-4213-13B9-EF1E323DC3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736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0E8A77BE-5957-DD99-E0DE-3E8232052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AAD5EEA4-47BD-4ACA-EE63-C48B8EEC19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BA310B5A-8A74-8797-6C2C-D3717289F1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144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F9585334-A9BE-40D7-8E70-47EF06BED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F57B5FFA-73B6-0A68-AEBE-1AEEFB9D2A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D70C7C83-033F-13A3-A1D1-D9BFA4E33F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368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C69743C7-77C5-20B5-1EB2-DA13C91CF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EC102E51-F31C-31FA-CD36-8F3F6BDCE8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A8FE7B2C-07EE-C4D3-3DB7-B71BD1717F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890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FFF506FC-73B5-A134-1671-E7DB4EA3F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2FA8A3A7-4C41-61B2-A022-DED07EFB38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E5B1E486-46CA-CDFB-7AD1-3B21DDF7F1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527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9526B6A4-D84B-8893-0D9D-47773BC4C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798D064D-F3EE-57EF-A139-0B9C77ECE4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D7625416-93AC-1E80-B46B-20D8C7C004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4018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F4B02D23-A705-B32E-6394-74740E0B2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13D1B6A4-ED2F-E021-14FD-521DDF218A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CF14D778-82A5-8926-4308-250F9A16EF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225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DEB5CDFA-8672-7D73-DB72-34CBF13CD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FAF223A5-573C-1A72-205D-0D323801E2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CB67708A-EEB1-50A5-116D-15B2DC4827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65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BA05CDA7-3322-11AF-74C6-A8A489085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135F60E2-DD7C-CB62-7A07-1B2F3CC76A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35B9AEAB-9AE7-6771-6679-29F90C1381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2250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55198681-AB7C-0675-AB9B-68BA251E6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F88675DC-9CA3-B4BD-510B-981DF9C2FB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1110EC21-39FA-A57E-2718-C1A6032BD9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5130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B20C2CCB-2122-1C86-8AB7-205865B18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A3E40E5A-CDB1-0A56-7284-C89064289A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CA206E08-A946-CAF3-6FC6-F1A9AD4DAA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4075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63B477DE-7E58-94C6-D285-EF88003D7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A2028193-B173-BC69-B3CB-9767D8CE62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ADD665B1-3FBA-9CB5-4717-1ED9AEB398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322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FADED32E-E871-3EBE-E3B5-83C073E5F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91CE1CE4-05BF-A6B0-E508-FC7BC3D834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571F21CB-34F2-91EA-1F1A-3CA56C831D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3751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0E7C9B1F-36EE-5129-44E7-CCFAF4C8F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D5294A18-4B15-7A4C-DE41-2C13E46B3E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7904EDDA-B206-D486-C586-87121321A5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5380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1373C691-46D8-5531-FFE2-6038AB656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58852B67-3D44-A069-C423-8CB1BAE808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B79BE653-B20E-84C0-8CAC-F546385986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164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C5AA540D-1D8B-5A4E-2A7D-396633810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A2CB68F7-2F53-AA2D-8025-1DCBD8E483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588390EA-6F2C-14B7-421D-B6EAAAE057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9024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6B3B7BB0-F815-423A-37F3-C7E646C2C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045C65ED-90A5-A3C0-FA20-065BDF53E6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1A477DCE-A00A-3BE6-7CA8-A60B45EB30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682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4624FA19-AA03-496C-D672-13E671C14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271DFF3A-BFD6-5454-E27D-FEF3708E4F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8012F83A-5968-1C5C-F221-E5AB6815A4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8165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5A7D9895-9AD1-EC22-B0C5-64E590698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75D8E15A-9A38-1305-84C9-80FD6AF0F7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B26289ED-1861-202F-1935-660AE3CD05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49576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c73c85e0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c73c85e0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47E27AC0-7A71-E45F-7253-E5408F3F7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3901DF46-FF40-A3F2-CF3D-B77419182B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487E9D87-D6EA-516B-25AD-9DEB3786AA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81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006B07E5-542C-8DCF-598E-128F3FBCD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E8AC1EA8-80EA-9D3E-AFF8-CA60DBB77E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A8DDF9C0-8E05-8939-436B-8C3E1E1530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894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F68F3FD2-F931-36C8-23FD-C70B12A0B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386129EE-F89C-7B7D-CFDD-347EF84FC8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E7AAF103-2647-9CDD-B17A-BF9BAA2C6D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703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230C4D67-6C45-FDA3-3DE0-93BCE3F38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855DD17E-9968-DAD9-DD43-5E2C2C51B5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A369E552-AAE3-2EC6-EFB1-8AC0C00509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15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6DCAAB59-A50F-86AD-289B-8D7EB2B71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024FC178-CEDB-6E97-0DED-803A8456D7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289C1E30-4790-40CC-A3DB-8A3F6E9107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09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pic>
        <p:nvPicPr>
          <p:cNvPr id="5" name="Picture 4" descr="A logo with blue letters&#10;&#10;AI-generated content may be incorrect.">
            <a:extLst>
              <a:ext uri="{FF2B5EF4-FFF2-40B4-BE49-F238E27FC236}">
                <a16:creationId xmlns:a16="http://schemas.microsoft.com/office/drawing/2014/main" id="{22A79EE5-5E45-9FB6-5283-CECA7CE82D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27486" y="13354"/>
            <a:ext cx="504329" cy="3782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7350" algn="ctr" rtl="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500"/>
              <a:buChar char="✘"/>
              <a:defRPr sz="2500" b="1">
                <a:solidFill>
                  <a:srgbClr val="1C4587"/>
                </a:solidFill>
              </a:defRPr>
            </a:lvl1pPr>
            <a:lvl2pPr marL="914400" lvl="1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sz="2500" b="1">
                <a:solidFill>
                  <a:srgbClr val="1C4587"/>
                </a:solidFill>
              </a:defRPr>
            </a:lvl2pPr>
            <a:lvl3pPr marL="1371600" lvl="2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3pPr>
            <a:lvl4pPr marL="1828800" lvl="3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4pPr>
            <a:lvl5pPr marL="2286000" lvl="4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5pPr>
            <a:lvl6pPr marL="2743200" lvl="5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6pPr>
            <a:lvl7pPr marL="3200400" lvl="6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7pPr>
            <a:lvl8pPr marL="3657600" lvl="7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8pPr>
            <a:lvl9pPr marL="4114800" lvl="8" indent="-38735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4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9" name="Google Shape;249;p4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0" name="Google Shape;250;p4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1" name="Google Shape;261;p4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4" name="Google Shape;264;p4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4" name="Google Shape;274;p4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5" name="Google Shape;275;p4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6" name="Google Shape;276;p4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3" name="Google Shape;283;p4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5" name="Google Shape;285;p4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9" name="Google Shape;289;p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Picture 1" descr="A logo with blue letters&#10;&#10;AI-generated content may be incorrect.">
            <a:extLst>
              <a:ext uri="{FF2B5EF4-FFF2-40B4-BE49-F238E27FC236}">
                <a16:creationId xmlns:a16="http://schemas.microsoft.com/office/drawing/2014/main" id="{9936FCA7-DF0B-E90B-5E0B-7F76D7BD055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127486" y="13354"/>
            <a:ext cx="504329" cy="378247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977483" y="1161050"/>
            <a:ext cx="6480617" cy="14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4000" b="1" dirty="0"/>
              <a:t>Basic Python Syntax:</a:t>
            </a:r>
            <a:br>
              <a:rPr lang="en-US" sz="4000" b="1" dirty="0"/>
            </a:br>
            <a:r>
              <a:rPr lang="en-US" sz="4000" b="1" dirty="0"/>
              <a:t>Expressions, Types &amp; Data Structures for Bio-scientists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34CD4FB8-6814-0294-5299-294904778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2EC945DC-CAD3-FDEA-DBCB-9A3F0810B4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Variables &amp; Naming Conventions</a:t>
            </a:r>
            <a:endParaRPr dirty="0"/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D6A0BB57-6CE9-2818-FD36-18947F400B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/>
              <a:t>Dynamic typing: no declarations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/>
              <a:t>PEP 8 naming: </a:t>
            </a:r>
            <a:r>
              <a:rPr lang="en-US" dirty="0" err="1"/>
              <a:t>snake_case</a:t>
            </a:r>
            <a:r>
              <a:rPr lang="en-US" dirty="0"/>
              <a:t> for variables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/>
              <a:t>Constants and underscore prefixes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4E053497-A1E5-2E1E-CBAB-DF534D2AD34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2778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F41BC2EE-244A-E015-7182-ADA930734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163F946B-42CB-9E78-6C65-8273ED56E4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Basic Data Types</a:t>
            </a:r>
            <a:endParaRPr dirty="0"/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573F4708-96C2-06B5-CAA8-B27574A5F9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Integers (int), floats (float)</a:t>
            </a:r>
          </a:p>
          <a:p>
            <a:r>
              <a:rPr lang="en-US" dirty="0"/>
              <a:t>Strings (str), </a:t>
            </a:r>
            <a:r>
              <a:rPr lang="en-US" dirty="0" err="1"/>
              <a:t>booleans</a:t>
            </a:r>
            <a:r>
              <a:rPr lang="en-US" dirty="0"/>
              <a:t> (bool)</a:t>
            </a:r>
          </a:p>
          <a:p>
            <a:r>
              <a:rPr lang="en-US" dirty="0"/>
              <a:t>Type checking with type() and </a:t>
            </a:r>
            <a:r>
              <a:rPr lang="en-US" dirty="0" err="1"/>
              <a:t>isinstance</a:t>
            </a:r>
            <a:r>
              <a:rPr lang="en-US" dirty="0"/>
              <a:t>()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B494B0EE-0E65-7875-D921-CB74FF4E601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1471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09D36553-1ADA-B02A-8F16-143967BE2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D4B332D0-6409-799A-131E-B4B96756ED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Expressions &amp; Operators</a:t>
            </a:r>
            <a:endParaRPr dirty="0"/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EEEAACED-CD4D-5902-16E3-EB8D51CE5F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Arithmetic (+, -, *, /, //, %, **)</a:t>
            </a:r>
          </a:p>
          <a:p>
            <a:r>
              <a:rPr lang="en-US" dirty="0"/>
              <a:t>Comparison (==, !=, &lt;, &gt;, &lt;=, &gt;=)</a:t>
            </a:r>
          </a:p>
          <a:p>
            <a:r>
              <a:rPr lang="en-US" dirty="0"/>
              <a:t>Logical (and, or, not)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9C201306-0CF8-C06E-DCEE-B83E94F9E4A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 descr="A logo with blue letters&#10;&#10;AI-generated content may be incorrect.">
            <a:extLst>
              <a:ext uri="{FF2B5EF4-FFF2-40B4-BE49-F238E27FC236}">
                <a16:creationId xmlns:a16="http://schemas.microsoft.com/office/drawing/2014/main" id="{CE03ACE3-2E54-D2F9-BECD-E38F54A12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69" y="4731975"/>
            <a:ext cx="548700" cy="41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87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43C00A31-DDBC-7A83-A3E9-7009FAFAA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222AA38B-CB64-EC9A-18F3-89FACEDC68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Looping Through Patients</a:t>
            </a:r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1AA0BE55-3B3C-83CC-0768-AFF8289637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Control Flow: Conditional Statements</a:t>
            </a:r>
          </a:p>
          <a:p>
            <a:r>
              <a:rPr lang="en-US" dirty="0"/>
              <a:t>if / </a:t>
            </a:r>
            <a:r>
              <a:rPr lang="en-US" dirty="0" err="1"/>
              <a:t>elif</a:t>
            </a:r>
            <a:r>
              <a:rPr lang="en-US" dirty="0"/>
              <a:t> / else syntax</a:t>
            </a:r>
          </a:p>
          <a:p>
            <a:r>
              <a:rPr lang="en-US" dirty="0"/>
              <a:t>Chained comparisons</a:t>
            </a:r>
          </a:p>
          <a:p>
            <a:r>
              <a:rPr lang="en-US" dirty="0"/>
              <a:t>Example: classifying GC content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CC2B03F9-BD1F-CD26-F265-BB0F73B6B54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103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8D8AC63B-BFFD-7CEF-E55F-44245D69F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73C874F2-F221-81EA-3887-5A5BAA3F0A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 Flow: Loops</a:t>
            </a:r>
            <a:endParaRPr lang="en-GB" dirty="0"/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5738EDA5-4FFD-65FB-0C9E-858CC5324B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for loops over sequences</a:t>
            </a:r>
          </a:p>
          <a:p>
            <a:r>
              <a:rPr lang="en-US" dirty="0"/>
              <a:t>while loops and loop control (break, continue)</a:t>
            </a:r>
          </a:p>
          <a:p>
            <a:r>
              <a:rPr lang="en-US" dirty="0"/>
              <a:t>Iterating over dictionary items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17F9CE7E-2E5F-C8AD-74EF-2307ECE5F6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0269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2020AD3A-A99F-1004-0593-0D2B0D97E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80EEB724-DDF0-C508-ADC4-DBE87EDC11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Defining Functions</a:t>
            </a:r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7A61ACF8-6818-8705-FC11-4512D2AA3D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def keyword, parameters, return values</a:t>
            </a:r>
          </a:p>
          <a:p>
            <a:r>
              <a:rPr lang="en-US" dirty="0"/>
              <a:t>Default and keyword arguments</a:t>
            </a:r>
          </a:p>
          <a:p>
            <a:r>
              <a:rPr lang="en-US" dirty="0"/>
              <a:t>Example: computing sequence length function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CD3F3615-F816-58BC-9AA5-99671132F38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4732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4F6B4DF6-50B1-589A-D085-C9AB9B5CF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766DC9EB-E688-6242-2734-AB08408487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Scope &amp; Lifetime</a:t>
            </a:r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E23DD597-2094-F94F-EAA7-E4771BE31C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Local vs. global variables</a:t>
            </a:r>
          </a:p>
          <a:p>
            <a:r>
              <a:rPr lang="en-US" dirty="0"/>
              <a:t>The global and nonlocal keywords</a:t>
            </a:r>
          </a:p>
          <a:p>
            <a:r>
              <a:rPr lang="en-US" dirty="0"/>
              <a:t>Avoiding side-effects in analyses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CD095117-CD54-0E5A-3B84-EE28243E0FD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9161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EF38162E-3AB1-87F6-0942-BDAEB7093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7C68C00D-8F03-CC14-91F6-F24AAE81B4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Built-in Data Structures Overview</a:t>
            </a:r>
            <a:endParaRPr lang="en-GB" dirty="0"/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FEE1D810-2413-FB1B-F7BD-7DB2A70B1F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Mutable vs. immutable</a:t>
            </a:r>
          </a:p>
          <a:p>
            <a:r>
              <a:rPr lang="en-US" dirty="0"/>
              <a:t>When to choose list, tuple, set,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F7F5A092-65F2-B60F-4C5C-10C3227CD74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8238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753BF2B8-DBB4-8C0F-5C88-C7EE4CC91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35ECB792-5200-9FCC-09E9-79EA5C3CC2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Lists</a:t>
            </a:r>
            <a:endParaRPr lang="en-GB" dirty="0"/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2A7375D1-DF4F-EA8A-0342-F47936475A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Creation: [ ], list()</a:t>
            </a:r>
          </a:p>
          <a:p>
            <a:r>
              <a:rPr lang="en-US" dirty="0"/>
              <a:t>Indexing, slicing, appending, extending</a:t>
            </a:r>
          </a:p>
          <a:p>
            <a:r>
              <a:rPr lang="en-US" dirty="0"/>
              <a:t>Use case: storing sequences or sample IDs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25E3493D-4DD0-8E40-9479-056163DF962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295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E7F1FAD1-467D-0BF8-5897-900AC360F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3A89933D-FF1C-46E6-4D80-F03AD4782A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Tuples</a:t>
            </a:r>
            <a:endParaRPr lang="en-GB" dirty="0"/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A3E44829-E6CB-1FF4-9191-026D3F722B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Creation: ( ), comma syntax</a:t>
            </a:r>
          </a:p>
          <a:p>
            <a:r>
              <a:rPr lang="en-US" dirty="0"/>
              <a:t>Immutability &amp; function returns</a:t>
            </a:r>
          </a:p>
          <a:p>
            <a:r>
              <a:rPr lang="en-US" dirty="0"/>
              <a:t>Use case: fixed annotation fields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3D92361C-3FDC-3061-3F25-345EF2C7B9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147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4"/>
          <p:cNvSpPr txBox="1">
            <a:spLocks noGrp="1"/>
          </p:cNvSpPr>
          <p:nvPr>
            <p:ph type="ctrTitle" idx="4294967295"/>
          </p:nvPr>
        </p:nvSpPr>
        <p:spPr>
          <a:xfrm>
            <a:off x="3019275" y="1073093"/>
            <a:ext cx="464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HELLO!</a:t>
            </a:r>
            <a:endParaRPr sz="6000" dirty="0"/>
          </a:p>
        </p:txBody>
      </p:sp>
      <p:sp>
        <p:nvSpPr>
          <p:cNvPr id="540" name="Google Shape;540;p14"/>
          <p:cNvSpPr txBox="1">
            <a:spLocks noGrp="1"/>
          </p:cNvSpPr>
          <p:nvPr>
            <p:ph type="body" idx="4294967295"/>
          </p:nvPr>
        </p:nvSpPr>
        <p:spPr>
          <a:xfrm>
            <a:off x="3019275" y="2119100"/>
            <a:ext cx="46413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</a:t>
            </a:r>
            <a:r>
              <a:rPr lang="en-US" sz="3600" b="1" dirty="0"/>
              <a:t>Olayinka Akerekan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I am here because I love to share knowledge. </a:t>
            </a:r>
            <a:endParaRPr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You can find me at name on LinkedIn</a:t>
            </a:r>
            <a:endParaRPr sz="2000" dirty="0"/>
          </a:p>
        </p:txBody>
      </p:sp>
      <p:pic>
        <p:nvPicPr>
          <p:cNvPr id="541" name="Google Shape;541;p14"/>
          <p:cNvPicPr preferRelativeResize="0"/>
          <p:nvPr/>
        </p:nvPicPr>
        <p:blipFill>
          <a:blip r:embed="rId3"/>
          <a:srcRect/>
          <a:stretch/>
        </p:blipFill>
        <p:spPr>
          <a:xfrm>
            <a:off x="1509150" y="1400693"/>
            <a:ext cx="1131725" cy="113172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14300" dir="2700000" algn="bl" rotWithShape="0">
              <a:schemeClr val="dk2">
                <a:alpha val="20000"/>
              </a:schemeClr>
            </a:outerShdw>
          </a:effectLst>
        </p:spPr>
      </p:pic>
      <p:sp>
        <p:nvSpPr>
          <p:cNvPr id="542" name="Google Shape;542;p1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8883DD32-39DD-07E3-1D52-4CF05D319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6B972F5F-1957-6172-87F4-CF92B41E33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Sets</a:t>
            </a:r>
            <a:endParaRPr lang="en-GB" dirty="0"/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E8D6B487-7027-EF91-E7B9-9F7FD1967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Creation: { }, set()</a:t>
            </a:r>
          </a:p>
          <a:p>
            <a:r>
              <a:rPr lang="en-US" dirty="0"/>
              <a:t>Uniqueness, set operations (union, intersection)</a:t>
            </a:r>
          </a:p>
          <a:p>
            <a:r>
              <a:rPr lang="en-US" dirty="0"/>
              <a:t>Use case: unique k-</a:t>
            </a:r>
            <a:r>
              <a:rPr lang="en-US" dirty="0" err="1"/>
              <a:t>mers</a:t>
            </a:r>
            <a:r>
              <a:rPr lang="en-US" dirty="0"/>
              <a:t> or gene lists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A9016320-2705-2BC6-36C3-74DABFFD1D6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3424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B3150925-7984-7B56-9ECD-D3597A4CE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4750789C-05B4-C64D-7C2E-334C7C1FA5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Dictionaries</a:t>
            </a:r>
            <a:endParaRPr lang="en-GB" dirty="0"/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CA1B6AFE-2CEA-5AD3-280B-532C5C969C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Creation: {key: value}</a:t>
            </a:r>
          </a:p>
          <a:p>
            <a:r>
              <a:rPr lang="en-US" dirty="0"/>
              <a:t>Access, update, iteration</a:t>
            </a:r>
          </a:p>
          <a:p>
            <a:r>
              <a:rPr lang="en-US" dirty="0"/>
              <a:t>Use case: mapping gene → expression value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2C5D21ED-8C99-0504-BA45-67E3FB2DF0D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568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EB57347C-98F2-B332-710A-F2E097761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1B26542C-85F5-CDDB-D4BF-1A8702D9BB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Comprehensions &amp; Generators</a:t>
            </a:r>
            <a:endParaRPr lang="en-GB" dirty="0"/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D30C71FD-211B-D990-EB3B-D7F88390CE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List comprehensions [x for x in …]</a:t>
            </a:r>
          </a:p>
          <a:p>
            <a:r>
              <a:rPr lang="en-US" dirty="0" err="1"/>
              <a:t>Dict</a:t>
            </a:r>
            <a:r>
              <a:rPr lang="en-US" dirty="0"/>
              <a:t>/set comprehensions</a:t>
            </a:r>
          </a:p>
          <a:p>
            <a:r>
              <a:rPr lang="en-US" dirty="0"/>
              <a:t>Generator expressions for memory efficiency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8CE84D18-07F1-0253-D096-C879DD1B132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3490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622DE646-3B08-6EDB-E0F9-74685C610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238297D4-6421-ADB0-ED07-83AEF5F7FD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Modules &amp; Packages</a:t>
            </a:r>
            <a:endParaRPr lang="en-GB" dirty="0"/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C184925B-E4B0-7439-7060-12E567AE16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import vs. from … import …</a:t>
            </a:r>
          </a:p>
          <a:p>
            <a:r>
              <a:rPr lang="en-US" dirty="0"/>
              <a:t>Creating your own modules</a:t>
            </a:r>
          </a:p>
          <a:p>
            <a:r>
              <a:rPr lang="en-US" dirty="0"/>
              <a:t>Installing third-party packages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3CB1D7BE-7729-749A-AA56-0BB50A50D42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9395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4AE8E518-05A7-ABF0-4D41-5D945B3F4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3D0CB415-8C4F-6ED4-5D69-CEFE294566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File I/O Basics</a:t>
            </a:r>
            <a:endParaRPr lang="en-GB" dirty="0"/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66E78CD3-5013-BD9F-E325-D8200C7F6B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open(), context managers (with)</a:t>
            </a:r>
          </a:p>
          <a:p>
            <a:r>
              <a:rPr lang="en-US" dirty="0"/>
              <a:t>Reading/writing text files</a:t>
            </a:r>
          </a:p>
          <a:p>
            <a:r>
              <a:rPr lang="en-US" dirty="0"/>
              <a:t>Example: parsing a FASTA file manually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08770F8C-5C7C-58EC-55DA-35D9C110B3B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8191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310916C0-C076-C73A-7DC2-7B1544179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098D120C-C8C0-0446-5C90-1319778A87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</a:t>
            </a:r>
            <a:r>
              <a:rPr lang="en-US" dirty="0" err="1"/>
              <a:t>Biopython</a:t>
            </a:r>
            <a:endParaRPr lang="en-GB" dirty="0"/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58F39B2D-58F7-DEF1-5C2B-F6B332316A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r>
              <a:rPr lang="en-US" dirty="0"/>
              <a:t>Overview of </a:t>
            </a:r>
            <a:r>
              <a:rPr lang="en-US" dirty="0" err="1"/>
              <a:t>Bio.Seq</a:t>
            </a:r>
            <a:r>
              <a:rPr lang="en-US" dirty="0"/>
              <a:t> and </a:t>
            </a:r>
            <a:r>
              <a:rPr lang="en-US" dirty="0" err="1"/>
              <a:t>Bio.SeqIO</a:t>
            </a:r>
            <a:endParaRPr lang="en-US" dirty="0"/>
          </a:p>
          <a:p>
            <a:r>
              <a:rPr lang="en-US" dirty="0"/>
              <a:t>Installing via pip/</a:t>
            </a:r>
            <a:r>
              <a:rPr lang="en-US" dirty="0" err="1"/>
              <a:t>conda</a:t>
            </a:r>
            <a:endParaRPr lang="en-US" dirty="0"/>
          </a:p>
          <a:p>
            <a:r>
              <a:rPr lang="en-US" dirty="0"/>
              <a:t>Why and when to use it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7AB23F22-4040-267F-D482-E4F1E7E7D54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200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804D4D59-872E-0E57-9A14-BC941B97F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0409C42E-2CF2-2DF3-2EAF-FB13790B0F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Sequence Objects with </a:t>
            </a:r>
            <a:r>
              <a:rPr lang="en-US" dirty="0" err="1"/>
              <a:t>Bio.Seq</a:t>
            </a:r>
            <a:endParaRPr lang="en-GB" dirty="0"/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3E090CAD-82BA-C1AC-A99F-AE48DF6B03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r>
              <a:rPr lang="en-US" dirty="0"/>
              <a:t>Creating Seq and </a:t>
            </a:r>
            <a:r>
              <a:rPr lang="en-US" dirty="0" err="1"/>
              <a:t>MutableSeq</a:t>
            </a:r>
            <a:endParaRPr lang="en-US" dirty="0"/>
          </a:p>
          <a:p>
            <a:r>
              <a:rPr lang="en-US" dirty="0"/>
              <a:t>Methods: .complement(), .</a:t>
            </a:r>
            <a:r>
              <a:rPr lang="en-US" dirty="0" err="1"/>
              <a:t>reverse_complement</a:t>
            </a:r>
            <a:r>
              <a:rPr lang="en-US" dirty="0"/>
              <a:t>(), .translate()</a:t>
            </a:r>
          </a:p>
          <a:p>
            <a:r>
              <a:rPr lang="en-US" dirty="0"/>
              <a:t>Example: translate a DNA sequence to protein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CD540EEB-8056-E1F6-A185-14D3CBAA44D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4571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C93CB58D-CC08-FF32-5CBB-F45C6D3C4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995A7CAC-2D62-167B-DBBE-C552B1166D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Parsing FASTA &amp; GenBank with </a:t>
            </a:r>
            <a:r>
              <a:rPr lang="en-GB" dirty="0" err="1"/>
              <a:t>SeqIO</a:t>
            </a:r>
            <a:endParaRPr lang="en-GB" dirty="0"/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94918C79-DD3C-DB71-5904-896B1219BD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r>
              <a:rPr lang="en-GB" dirty="0" err="1"/>
              <a:t>SeqIO.parse</a:t>
            </a:r>
            <a:r>
              <a:rPr lang="en-GB" dirty="0"/>
              <a:t>() vs. </a:t>
            </a:r>
            <a:r>
              <a:rPr lang="en-GB" dirty="0" err="1"/>
              <a:t>SeqIO.read</a:t>
            </a:r>
            <a:r>
              <a:rPr lang="en-GB" dirty="0"/>
              <a:t>()</a:t>
            </a:r>
          </a:p>
          <a:p>
            <a:r>
              <a:rPr lang="en-GB" dirty="0"/>
              <a:t>Formats: “</a:t>
            </a:r>
            <a:r>
              <a:rPr lang="en-GB" dirty="0" err="1"/>
              <a:t>fasta</a:t>
            </a:r>
            <a:r>
              <a:rPr lang="en-GB" dirty="0"/>
              <a:t>”, “</a:t>
            </a:r>
            <a:r>
              <a:rPr lang="en-GB" dirty="0" err="1"/>
              <a:t>genbank</a:t>
            </a:r>
            <a:r>
              <a:rPr lang="en-GB" dirty="0"/>
              <a:t>”</a:t>
            </a:r>
          </a:p>
          <a:p>
            <a:r>
              <a:rPr lang="en-GB" dirty="0"/>
              <a:t>Iterating over records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352A503D-2B7A-DFDE-C945-39ABD973A05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5319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58613D11-2B56-3F78-8513-4FE9271CE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0CBFEFD0-3BFB-A0D0-D135-BA5F9B189C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Tabular Data with pandas</a:t>
            </a:r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90795898-3576-284D-5EC5-ACD662ACE5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r>
              <a:rPr lang="en-US" dirty="0" err="1"/>
              <a:t>DataFrame</a:t>
            </a:r>
            <a:r>
              <a:rPr lang="en-US" dirty="0"/>
              <a:t> creation &amp; inspection</a:t>
            </a:r>
          </a:p>
          <a:p>
            <a:r>
              <a:rPr lang="en-US" dirty="0"/>
              <a:t>Filtering, grouping, summarizing biological metrics</a:t>
            </a:r>
          </a:p>
          <a:p>
            <a:r>
              <a:rPr lang="en-US" dirty="0"/>
              <a:t>Example: gene expression table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66CF6341-3F82-4A0D-FB13-445C56BB932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3713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7564A9B6-8151-35BB-6B06-C1D52FEE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B9963359-1FBD-B590-DF9A-D16320D37C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Numerical Arrays with NumPy</a:t>
            </a:r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5D26797B-A014-FD6F-A5CC-8466A42BE4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r>
              <a:rPr lang="en-US" dirty="0" err="1"/>
              <a:t>ndarray</a:t>
            </a:r>
            <a:r>
              <a:rPr lang="en-US" dirty="0"/>
              <a:t> basics: shape, indexing</a:t>
            </a:r>
          </a:p>
          <a:p>
            <a:r>
              <a:rPr lang="en-US" dirty="0"/>
              <a:t>Vectorized computations (e.g., log-transform)</a:t>
            </a:r>
          </a:p>
          <a:p>
            <a:r>
              <a:rPr lang="en-US" dirty="0"/>
              <a:t>Use case: adjacency matrices, distance calculations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4DAE6D16-A36D-4FC8-CD43-BB57F0CB134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521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Agenda</a:t>
            </a:r>
            <a:endParaRPr dirty="0"/>
          </a:p>
        </p:txBody>
      </p:sp>
      <p:sp>
        <p:nvSpPr>
          <p:cNvPr id="548" name="Google Shape;548;p15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we here for?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8D0C475F-1BE0-63A3-FFFF-282309DA5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85C3417A-3ABD-0A91-C2FB-BA7B04939E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Basic Data Visualization</a:t>
            </a:r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EAE229C5-0C65-5174-04B1-1DAFBC248A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r>
              <a:rPr lang="en-US" dirty="0" err="1"/>
              <a:t>matplotlib.pyplot</a:t>
            </a:r>
            <a:r>
              <a:rPr lang="en-US" dirty="0"/>
              <a:t>: line, scatter, histogram</a:t>
            </a:r>
          </a:p>
          <a:p>
            <a:r>
              <a:rPr lang="en-US" dirty="0"/>
              <a:t>Annotating plots for publications</a:t>
            </a:r>
          </a:p>
          <a:p>
            <a:r>
              <a:rPr lang="en-US" dirty="0"/>
              <a:t>Example: GC-content distribution histogram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31DC02B4-8F99-44EA-F906-A6E353D2562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131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65E97CB9-DE13-1B57-ED8B-3C21B797A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A307C0F5-74D4-3CFC-37DA-F5B0FBA15B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Best Practices &amp; Code Organization</a:t>
            </a:r>
            <a:endParaRPr lang="en-GB" dirty="0"/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15C1851D-3330-C94B-2211-0707F03C84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r>
              <a:rPr lang="en-US" dirty="0"/>
              <a:t>Version control (Git), virtual environments</a:t>
            </a:r>
          </a:p>
          <a:p>
            <a:r>
              <a:rPr lang="en-US" dirty="0"/>
              <a:t>Writing readable, reusable functions</a:t>
            </a:r>
          </a:p>
          <a:p>
            <a:r>
              <a:rPr lang="en-US" dirty="0"/>
              <a:t>Documenting with docstrings, inline comments</a:t>
            </a:r>
          </a:p>
          <a:p>
            <a:r>
              <a:rPr lang="en-US" dirty="0"/>
              <a:t>Zen of Python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B708990B-33A3-E8CE-B90A-DEF861CBE3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6031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8"/>
          <p:cNvSpPr txBox="1">
            <a:spLocks noGrp="1"/>
          </p:cNvSpPr>
          <p:nvPr>
            <p:ph type="ctrTitle" idx="4294967295"/>
          </p:nvPr>
        </p:nvSpPr>
        <p:spPr>
          <a:xfrm>
            <a:off x="685800" y="2286499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Zen of Python</a:t>
            </a:r>
            <a:endParaRPr sz="6000" dirty="0"/>
          </a:p>
        </p:txBody>
      </p:sp>
      <p:sp>
        <p:nvSpPr>
          <p:cNvPr id="568" name="Google Shape;568;p18"/>
          <p:cNvSpPr/>
          <p:nvPr/>
        </p:nvSpPr>
        <p:spPr>
          <a:xfrm>
            <a:off x="4572753" y="647124"/>
            <a:ext cx="1323528" cy="134114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69" name="Google Shape;569;p18"/>
          <p:cNvSpPr/>
          <p:nvPr/>
        </p:nvSpPr>
        <p:spPr>
          <a:xfrm rot="1473079">
            <a:off x="3369357" y="1316756"/>
            <a:ext cx="773816" cy="75376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70" name="Google Shape;570;p18"/>
          <p:cNvSpPr/>
          <p:nvPr/>
        </p:nvSpPr>
        <p:spPr>
          <a:xfrm>
            <a:off x="4316768" y="5189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71" name="Google Shape;571;p18"/>
          <p:cNvSpPr/>
          <p:nvPr/>
        </p:nvSpPr>
        <p:spPr>
          <a:xfrm rot="2487273">
            <a:off x="4098884" y="2012731"/>
            <a:ext cx="241052" cy="234241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72" name="Google Shape;572;p18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2292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You can find me at</a:t>
            </a:r>
            <a:endParaRPr sz="2000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/>
              <a:t>@</a:t>
            </a:r>
            <a:r>
              <a:rPr lang="en-US" sz="2000" dirty="0"/>
              <a:t>_</a:t>
            </a:r>
            <a:r>
              <a:rPr lang="en-US" sz="2000" dirty="0" err="1"/>
              <a:t>data_alchemist</a:t>
            </a:r>
            <a:r>
              <a:rPr lang="en-US" sz="2000" dirty="0"/>
              <a:t> on X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/>
              <a:t>olayinkagaiusakerekan@gmail.com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7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D723A-D267-3F1A-F79A-BC79DAA76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G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A616A7EC-01EA-2965-513D-46793FD23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A747B6BD-596F-1E6D-586B-A5700FD7ED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Resources &amp; Q&amp;A</a:t>
            </a:r>
            <a:endParaRPr lang="en-GB" dirty="0"/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E09D16C8-8659-F218-3779-EA4604D5F0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41115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2000" dirty="0"/>
          </a:p>
          <a:p>
            <a:r>
              <a:rPr lang="en-US" sz="2000" dirty="0"/>
              <a:t>Further reading: official docs https://www.python.org/doc/, </a:t>
            </a:r>
          </a:p>
          <a:p>
            <a:r>
              <a:rPr lang="en-US" sz="2000" dirty="0"/>
              <a:t>Tutorials https://docs.python.org/3/tutorial/index.html, </a:t>
            </a:r>
          </a:p>
          <a:p>
            <a:r>
              <a:rPr lang="en-US" sz="2000" dirty="0"/>
              <a:t>community forums https://python-forum.io/</a:t>
            </a:r>
          </a:p>
          <a:p>
            <a:r>
              <a:rPr lang="en-US" sz="2000" dirty="0"/>
              <a:t>Slide repository &amp; example code link</a:t>
            </a:r>
          </a:p>
          <a:p>
            <a:r>
              <a:rPr lang="en-US" sz="2000" dirty="0"/>
              <a:t>https://github.com/oakerekan/Bioscience_Presentation25</a:t>
            </a:r>
          </a:p>
          <a:p>
            <a:r>
              <a:rPr lang="en-US" sz="2000" dirty="0"/>
              <a:t>Questions and discussion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69A9DE54-AF17-7DAC-948A-C7E8B91ADFA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29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6"/>
          <p:cNvSpPr txBox="1">
            <a:spLocks noGrp="1"/>
          </p:cNvSpPr>
          <p:nvPr>
            <p:ph type="body" idx="1"/>
          </p:nvPr>
        </p:nvSpPr>
        <p:spPr>
          <a:xfrm>
            <a:off x="1670677" y="2091479"/>
            <a:ext cx="5802646" cy="9605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 dirty="0"/>
              <a:t>Python has become a popular programming language in the biosciences, largely because </a:t>
            </a:r>
          </a:p>
          <a:p>
            <a:pPr marL="514350" lvl="0" indent="-514350" algn="ctr" rtl="0">
              <a:spcBef>
                <a:spcPts val="600"/>
              </a:spcBef>
              <a:spcAft>
                <a:spcPts val="0"/>
              </a:spcAft>
              <a:buAutoNum type="romanLcParenBoth"/>
            </a:pPr>
            <a:r>
              <a:rPr lang="en-US" sz="1500" dirty="0"/>
              <a:t>its straightforward semantics and clean syntax make it a readily accessible first language; </a:t>
            </a:r>
          </a:p>
          <a:p>
            <a:pPr marL="514350" lvl="0" indent="-514350" algn="ctr" rtl="0">
              <a:spcBef>
                <a:spcPts val="600"/>
              </a:spcBef>
              <a:spcAft>
                <a:spcPts val="0"/>
              </a:spcAft>
              <a:buAutoNum type="romanLcParenBoth"/>
            </a:pPr>
            <a:r>
              <a:rPr lang="en-US" sz="1500" dirty="0"/>
              <a:t> it is expressive and well-suited to object-oriented programming, as well as other modern paradigms; and </a:t>
            </a:r>
          </a:p>
          <a:p>
            <a:pPr marL="514350" lvl="0" indent="-514350" algn="ctr" rtl="0">
              <a:spcBef>
                <a:spcPts val="600"/>
              </a:spcBef>
              <a:spcAft>
                <a:spcPts val="0"/>
              </a:spcAft>
              <a:buAutoNum type="romanLcParenBoth"/>
            </a:pPr>
            <a:r>
              <a:rPr lang="en-US" sz="1500" dirty="0"/>
              <a:t> the many available libraries and third-party toolkits extend the functionality of the core language into virtually every biological domain (sequence and structure analyses, </a:t>
            </a:r>
            <a:r>
              <a:rPr lang="en-US" sz="1500" dirty="0" err="1"/>
              <a:t>phylogenomics</a:t>
            </a:r>
            <a:r>
              <a:rPr lang="en-US" sz="1500" dirty="0"/>
              <a:t>, workflow management systems, etc.).”</a:t>
            </a:r>
            <a:br>
              <a:rPr lang="en-US" sz="1500" dirty="0"/>
            </a:br>
            <a:r>
              <a:rPr lang="en-US" sz="1500" dirty="0"/>
              <a:t>— Cameron Mura</a:t>
            </a:r>
            <a:endParaRPr sz="1500" dirty="0"/>
          </a:p>
        </p:txBody>
      </p:sp>
      <p:sp>
        <p:nvSpPr>
          <p:cNvPr id="554" name="Google Shape;554;p16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Learning Objectives</a:t>
            </a:r>
            <a:endParaRPr dirty="0"/>
          </a:p>
        </p:txBody>
      </p:sp>
      <p:sp>
        <p:nvSpPr>
          <p:cNvPr id="560" name="Google Shape;560;p17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/>
              <a:t>Understand Python’s basic syntax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/>
              <a:t>Master expressions and operators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/>
              <a:t>Explore lists, tuples, sets, </a:t>
            </a:r>
            <a:r>
              <a:rPr lang="en-US" dirty="0" err="1"/>
              <a:t>dicts</a:t>
            </a:r>
            <a:endParaRPr lang="en-US" dirty="0"/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/>
              <a:t>Apply data structures to biological problems</a:t>
            </a:r>
          </a:p>
        </p:txBody>
      </p:sp>
      <p:sp>
        <p:nvSpPr>
          <p:cNvPr id="561" name="Google Shape;561;p17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2CF6E948-D2C8-791F-E20D-9FCC448A9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80A3B52E-4EA3-94B2-9EC0-29FDE7C1AE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Why Python for Biosciences?</a:t>
            </a:r>
            <a:endParaRPr dirty="0"/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3731CE89-6812-47B1-9195-D4A6A465FC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/>
              <a:t>Readability &amp; ease of learning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/>
              <a:t>Vast ecosystem (NumPy, pandas, </a:t>
            </a:r>
            <a:r>
              <a:rPr lang="en-US" dirty="0" err="1"/>
              <a:t>Biopython</a:t>
            </a:r>
            <a:r>
              <a:rPr lang="en-US" dirty="0"/>
              <a:t>…)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/>
              <a:t>Rapid prototyping of analyses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/>
              <a:t>Strong community support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C9E716BE-82FC-3916-2F3D-F2D8BC300C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657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B974A2A8-EF6D-E536-E7EC-772BBCF8E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3E687873-6C7F-8556-88AC-68CB110C7B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Setting Up Your Environment</a:t>
            </a:r>
            <a:endParaRPr dirty="0"/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9BF9DEF6-E2EF-5467-AF88-1AA908BDDD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/>
              <a:t>Installing Python 3.x (Anaconda vs. </a:t>
            </a:r>
            <a:r>
              <a:rPr lang="en-US" dirty="0" err="1"/>
              <a:t>venv</a:t>
            </a:r>
            <a:r>
              <a:rPr lang="en-US" dirty="0"/>
              <a:t>)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/>
              <a:t>IDEs &amp; editors (VS Code, PyCharm, Jupyter)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/>
              <a:t>Managing packages with pip / </a:t>
            </a:r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DE5ECB93-2D58-3E78-1315-2A6C3400B47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909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1607BB36-C3C1-3468-B89D-0FDB46D6D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54766A73-51E0-F032-A6D2-CA04AD7EE9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The Python Interpreter &amp; REPL</a:t>
            </a:r>
            <a:endParaRPr dirty="0"/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D1E60F8E-5A03-D11C-2731-39FEFB621E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/>
              <a:t>Launching python vs. </a:t>
            </a:r>
            <a:r>
              <a:rPr lang="en-US" dirty="0" err="1"/>
              <a:t>ipython</a:t>
            </a:r>
            <a:endParaRPr lang="en-US" dirty="0"/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/>
              <a:t>Executing statements interactively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/>
              <a:t>Quick experimentation for bioscience snippets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53A70BF5-C522-E9E9-D4CF-564CAA4CC7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1620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2872D220-B979-F65C-DE39-0D7D4A5A6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D87E8DEF-0BE6-7B36-D44B-93CD3B191C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Python Syntax Essentials</a:t>
            </a:r>
            <a:endParaRPr dirty="0"/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7679DA7A-51CF-50D6-9826-FBCF4D59FF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/>
              <a:t>Whitespace &amp; indentation rules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/>
              <a:t>Commenting (#, """…""")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/>
              <a:t>Line continuation (\, implicit in brackets)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6AA1CE4E-7AFC-817D-C2A0-2D21A385FA2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1335226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860</Words>
  <Application>Microsoft Office PowerPoint</Application>
  <PresentationFormat>On-screen Show (16:9)</PresentationFormat>
  <Paragraphs>176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Sniglet</vt:lpstr>
      <vt:lpstr>Arial</vt:lpstr>
      <vt:lpstr>Dosis</vt:lpstr>
      <vt:lpstr>Friar template</vt:lpstr>
      <vt:lpstr>Basic Python Syntax: Expressions, Types &amp; Data Structures for Bio-scientists</vt:lpstr>
      <vt:lpstr>HELLO!</vt:lpstr>
      <vt:lpstr>Agenda</vt:lpstr>
      <vt:lpstr>PowerPoint Presentation</vt:lpstr>
      <vt:lpstr>Learning Objectives</vt:lpstr>
      <vt:lpstr>Why Python for Biosciences?</vt:lpstr>
      <vt:lpstr>Setting Up Your Environment</vt:lpstr>
      <vt:lpstr>The Python Interpreter &amp; REPL</vt:lpstr>
      <vt:lpstr>Python Syntax Essentials</vt:lpstr>
      <vt:lpstr>Variables &amp; Naming Conventions</vt:lpstr>
      <vt:lpstr>Basic Data Types</vt:lpstr>
      <vt:lpstr>Expressions &amp; Operators</vt:lpstr>
      <vt:lpstr>Looping Through Patients</vt:lpstr>
      <vt:lpstr>Control Flow: Loops</vt:lpstr>
      <vt:lpstr>Defining Functions</vt:lpstr>
      <vt:lpstr>Scope &amp; Lifetime</vt:lpstr>
      <vt:lpstr>Built-in Data Structures Overview</vt:lpstr>
      <vt:lpstr>Lists</vt:lpstr>
      <vt:lpstr>Tuples</vt:lpstr>
      <vt:lpstr>Sets</vt:lpstr>
      <vt:lpstr>Dictionaries</vt:lpstr>
      <vt:lpstr>Comprehensions &amp; Generators</vt:lpstr>
      <vt:lpstr>Modules &amp; Packages</vt:lpstr>
      <vt:lpstr>File I/O Basics</vt:lpstr>
      <vt:lpstr>Introduction to Biopython</vt:lpstr>
      <vt:lpstr>Sequence Objects with Bio.Seq</vt:lpstr>
      <vt:lpstr>Parsing FASTA &amp; GenBank with SeqIO</vt:lpstr>
      <vt:lpstr>Tabular Data with pandas</vt:lpstr>
      <vt:lpstr>Numerical Arrays with NumPy</vt:lpstr>
      <vt:lpstr>Basic Data Visualization</vt:lpstr>
      <vt:lpstr>Best Practices &amp; Code Organization</vt:lpstr>
      <vt:lpstr>Zen of Python</vt:lpstr>
      <vt:lpstr>THANKS!</vt:lpstr>
      <vt:lpstr>Extra Resources</vt:lpstr>
      <vt:lpstr>Resources &amp;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Olayinka Akerekan</cp:lastModifiedBy>
  <cp:revision>4</cp:revision>
  <dcterms:modified xsi:type="dcterms:W3CDTF">2025-05-17T17:44:35Z</dcterms:modified>
</cp:coreProperties>
</file>