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Fira Sans Extra Condensed"/>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8D8697-5EF9-4354-ABA1-377D48445FA2}">
  <a:tblStyle styleId="{148D8697-5EF9-4354-ABA1-377D48445FA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FiraSansExtraCondensed-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FiraSansExtraCondensed-italic.fntdata"/><Relationship Id="rId30" Type="http://schemas.openxmlformats.org/officeDocument/2006/relationships/font" Target="fonts/FiraSansExtraCondensed-bold.fntdata"/><Relationship Id="rId11" Type="http://schemas.openxmlformats.org/officeDocument/2006/relationships/slide" Target="slides/slide5.xml"/><Relationship Id="rId33" Type="http://schemas.openxmlformats.org/officeDocument/2006/relationships/font" Target="fonts/OpenSans-regular.fntdata"/><Relationship Id="rId10" Type="http://schemas.openxmlformats.org/officeDocument/2006/relationships/slide" Target="slides/slide4.xml"/><Relationship Id="rId32" Type="http://schemas.openxmlformats.org/officeDocument/2006/relationships/font" Target="fonts/FiraSansExtraCondensed-boldItalic.fntdata"/><Relationship Id="rId13" Type="http://schemas.openxmlformats.org/officeDocument/2006/relationships/slide" Target="slides/slide7.xml"/><Relationship Id="rId35" Type="http://schemas.openxmlformats.org/officeDocument/2006/relationships/font" Target="fonts/OpenSans-italic.fntdata"/><Relationship Id="rId12" Type="http://schemas.openxmlformats.org/officeDocument/2006/relationships/slide" Target="slides/slide6.xml"/><Relationship Id="rId34" Type="http://schemas.openxmlformats.org/officeDocument/2006/relationships/font" Target="fonts/OpenSans-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OpenSans-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c8914dc7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c8914dc7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3c8914dc7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3c8914dc7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4392c4176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4392c4176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4392c4176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4392c4176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392c4176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4392c4176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442cdf303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442cdf303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442cdf303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442cdf303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442cdf303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442cdf303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442cdf303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442cdf303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3c8914dc7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3c8914dc7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3d06291225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g23d06291225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442cdf303d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442cdf303d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4392c4176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4392c4176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4392c4176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4392c4176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3c8914dc7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3c8914dc7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3c8914dc7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3c8914dc7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3d06291225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23d06291225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
        <p:nvSpPr>
          <p:cNvPr id="80" name="Google Shape;80;g23d06291225_0_86: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3c8914dc7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3c8914dc7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c8914dc7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c8914dc7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cdf4938a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cdf4938a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cdf4938a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3cdf4938a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21.png"/><Relationship Id="rId5"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76750" y="2192300"/>
            <a:ext cx="8979600" cy="1483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800">
                <a:solidFill>
                  <a:srgbClr val="222222"/>
                </a:solidFill>
                <a:highlight>
                  <a:srgbClr val="FFFFFF"/>
                </a:highlight>
                <a:latin typeface="Georgia"/>
                <a:ea typeface="Georgia"/>
                <a:cs typeface="Georgia"/>
                <a:sym typeface="Georgia"/>
              </a:rPr>
              <a:t>Poverty, Economy and Life Expectancy in African Context</a:t>
            </a:r>
            <a:endParaRPr b="1" sz="3800">
              <a:latin typeface="Georgia"/>
              <a:ea typeface="Georgia"/>
              <a:cs typeface="Georgia"/>
              <a:sym typeface="Georgia"/>
            </a:endParaRPr>
          </a:p>
        </p:txBody>
      </p:sp>
      <p:sp>
        <p:nvSpPr>
          <p:cNvPr id="55" name="Google Shape;55;p13"/>
          <p:cNvSpPr txBox="1"/>
          <p:nvPr>
            <p:ph idx="1" type="subTitle"/>
          </p:nvPr>
        </p:nvSpPr>
        <p:spPr>
          <a:xfrm>
            <a:off x="311700" y="3742375"/>
            <a:ext cx="8520600" cy="792600"/>
          </a:xfrm>
          <a:prstGeom prst="rect">
            <a:avLst/>
          </a:prstGeom>
          <a:solidFill>
            <a:schemeClr val="lt1"/>
          </a:solidFill>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935"/>
              <a:buNone/>
            </a:pPr>
            <a:r>
              <a:rPr b="1" lang="en" sz="3480">
                <a:solidFill>
                  <a:srgbClr val="38761D"/>
                </a:solidFill>
                <a:latin typeface="Open Sans"/>
                <a:ea typeface="Open Sans"/>
                <a:cs typeface="Open Sans"/>
                <a:sym typeface="Open Sans"/>
              </a:rPr>
              <a:t>Olayinka Akerekan</a:t>
            </a:r>
            <a:endParaRPr sz="2680"/>
          </a:p>
        </p:txBody>
      </p:sp>
      <p:sp>
        <p:nvSpPr>
          <p:cNvPr id="56" name="Google Shape;56;p13"/>
          <p:cNvSpPr txBox="1"/>
          <p:nvPr/>
        </p:nvSpPr>
        <p:spPr>
          <a:xfrm>
            <a:off x="3580350" y="4458775"/>
            <a:ext cx="2178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latin typeface="Times New Roman"/>
                <a:ea typeface="Times New Roman"/>
                <a:cs typeface="Times New Roman"/>
                <a:sym typeface="Times New Roman"/>
              </a:rPr>
              <a:t>14</a:t>
            </a:r>
            <a:r>
              <a:rPr b="1" lang="en" sz="2200">
                <a:latin typeface="Times New Roman"/>
                <a:ea typeface="Times New Roman"/>
                <a:cs typeface="Times New Roman"/>
                <a:sym typeface="Times New Roman"/>
              </a:rPr>
              <a:t>th May, 2023</a:t>
            </a:r>
            <a:endParaRPr b="1" sz="2200">
              <a:latin typeface="Times New Roman"/>
              <a:ea typeface="Times New Roman"/>
              <a:cs typeface="Times New Roman"/>
              <a:sym typeface="Times New Roman"/>
            </a:endParaRPr>
          </a:p>
        </p:txBody>
      </p:sp>
      <p:pic>
        <p:nvPicPr>
          <p:cNvPr id="57" name="Google Shape;57;p13"/>
          <p:cNvPicPr preferRelativeResize="0"/>
          <p:nvPr/>
        </p:nvPicPr>
        <p:blipFill>
          <a:blip r:embed="rId3">
            <a:alphaModFix/>
          </a:blip>
          <a:stretch>
            <a:fillRect/>
          </a:stretch>
        </p:blipFill>
        <p:spPr>
          <a:xfrm>
            <a:off x="3234387" y="142775"/>
            <a:ext cx="2687626" cy="1791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55725" y="90363"/>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latin typeface="Open Sans"/>
                <a:ea typeface="Open Sans"/>
                <a:cs typeface="Open Sans"/>
                <a:sym typeface="Open Sans"/>
              </a:rPr>
              <a:t>EXPLORATORY DATA ANALYSIS</a:t>
            </a:r>
            <a:endParaRPr b="1" sz="2920">
              <a:latin typeface="Open Sans"/>
              <a:ea typeface="Open Sans"/>
              <a:cs typeface="Open Sans"/>
              <a:sym typeface="Open Sans"/>
            </a:endParaRPr>
          </a:p>
        </p:txBody>
      </p:sp>
      <p:pic>
        <p:nvPicPr>
          <p:cNvPr id="156" name="Google Shape;156;p22"/>
          <p:cNvPicPr preferRelativeResize="0"/>
          <p:nvPr/>
        </p:nvPicPr>
        <p:blipFill>
          <a:blip r:embed="rId3">
            <a:alphaModFix/>
          </a:blip>
          <a:stretch>
            <a:fillRect/>
          </a:stretch>
        </p:blipFill>
        <p:spPr>
          <a:xfrm>
            <a:off x="506150" y="815475"/>
            <a:ext cx="8166674" cy="2330825"/>
          </a:xfrm>
          <a:prstGeom prst="rect">
            <a:avLst/>
          </a:prstGeom>
          <a:noFill/>
          <a:ln>
            <a:noFill/>
          </a:ln>
        </p:spPr>
      </p:pic>
      <p:sp>
        <p:nvSpPr>
          <p:cNvPr id="157" name="Google Shape;157;p22"/>
          <p:cNvSpPr txBox="1"/>
          <p:nvPr/>
        </p:nvSpPr>
        <p:spPr>
          <a:xfrm>
            <a:off x="1139250" y="2804300"/>
            <a:ext cx="71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8" name="Google Shape;158;p22"/>
          <p:cNvSpPr txBox="1"/>
          <p:nvPr/>
        </p:nvSpPr>
        <p:spPr>
          <a:xfrm>
            <a:off x="1080675" y="3419875"/>
            <a:ext cx="7318500" cy="1169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Georgia"/>
              <a:buChar char="●"/>
            </a:pPr>
            <a:r>
              <a:rPr lang="en" sz="1600">
                <a:latin typeface="Georgia"/>
                <a:ea typeface="Georgia"/>
                <a:cs typeface="Georgia"/>
                <a:sym typeface="Georgia"/>
              </a:rPr>
              <a:t>The GDP of high income nations are seems not to be following the pattern set out in the book, as lower middle nation have the GDP in the last years, followed closely by upper middle class and  High Income, The low income countries  comes last.</a:t>
            </a:r>
            <a:endParaRPr sz="1600">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3879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latin typeface="Open Sans"/>
                <a:ea typeface="Open Sans"/>
                <a:cs typeface="Open Sans"/>
                <a:sym typeface="Open Sans"/>
              </a:rPr>
              <a:t>EDA</a:t>
            </a:r>
            <a:endParaRPr b="1" sz="2920">
              <a:latin typeface="Open Sans"/>
              <a:ea typeface="Open Sans"/>
              <a:cs typeface="Open Sans"/>
              <a:sym typeface="Open Sans"/>
            </a:endParaRPr>
          </a:p>
        </p:txBody>
      </p:sp>
      <p:sp>
        <p:nvSpPr>
          <p:cNvPr id="164" name="Google Shape;164;p23"/>
          <p:cNvSpPr txBox="1"/>
          <p:nvPr/>
        </p:nvSpPr>
        <p:spPr>
          <a:xfrm>
            <a:off x="1176450" y="4226975"/>
            <a:ext cx="787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65" name="Google Shape;165;p23"/>
          <p:cNvPicPr preferRelativeResize="0"/>
          <p:nvPr/>
        </p:nvPicPr>
        <p:blipFill>
          <a:blip r:embed="rId3">
            <a:alphaModFix/>
          </a:blip>
          <a:stretch>
            <a:fillRect/>
          </a:stretch>
        </p:blipFill>
        <p:spPr>
          <a:xfrm>
            <a:off x="387900" y="785225"/>
            <a:ext cx="5927850" cy="4098375"/>
          </a:xfrm>
          <a:prstGeom prst="rect">
            <a:avLst/>
          </a:prstGeom>
          <a:noFill/>
          <a:ln>
            <a:noFill/>
          </a:ln>
        </p:spPr>
      </p:pic>
      <p:sp>
        <p:nvSpPr>
          <p:cNvPr id="166" name="Google Shape;166;p23"/>
          <p:cNvSpPr txBox="1"/>
          <p:nvPr/>
        </p:nvSpPr>
        <p:spPr>
          <a:xfrm>
            <a:off x="6812400" y="1078750"/>
            <a:ext cx="20961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Fira Sans Extra Condensed"/>
              <a:buChar char="●"/>
            </a:pPr>
            <a:r>
              <a:rPr lang="en" sz="1800">
                <a:solidFill>
                  <a:schemeClr val="dk1"/>
                </a:solidFill>
                <a:latin typeface="Fira Sans Extra Condensed"/>
                <a:ea typeface="Fira Sans Extra Condensed"/>
                <a:cs typeface="Fira Sans Extra Condensed"/>
                <a:sym typeface="Fira Sans Extra Condensed"/>
              </a:rPr>
              <a:t>The GDP according to region have continued to </a:t>
            </a:r>
            <a:r>
              <a:rPr lang="en" sz="1800">
                <a:solidFill>
                  <a:schemeClr val="dk1"/>
                </a:solidFill>
                <a:latin typeface="Fira Sans Extra Condensed"/>
                <a:ea typeface="Fira Sans Extra Condensed"/>
                <a:cs typeface="Fira Sans Extra Condensed"/>
                <a:sym typeface="Fira Sans Extra Condensed"/>
              </a:rPr>
              <a:t>increase</a:t>
            </a:r>
            <a:r>
              <a:rPr lang="en" sz="1800">
                <a:solidFill>
                  <a:schemeClr val="dk1"/>
                </a:solidFill>
                <a:latin typeface="Fira Sans Extra Condensed"/>
                <a:ea typeface="Fira Sans Extra Condensed"/>
                <a:cs typeface="Fira Sans Extra Condensed"/>
                <a:sym typeface="Fira Sans Extra Condensed"/>
              </a:rPr>
              <a:t> over the year, with the North leading the Pack, although their growth more need to be done</a:t>
            </a:r>
            <a:endParaRPr sz="18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nvSpPr>
        <p:spPr>
          <a:xfrm>
            <a:off x="5956475" y="980975"/>
            <a:ext cx="2018700" cy="29553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SzPts val="1800"/>
              <a:buFont typeface="Fira Sans Extra Condensed"/>
              <a:buChar char="●"/>
            </a:pPr>
            <a:r>
              <a:rPr lang="en" sz="1800">
                <a:latin typeface="Fira Sans Extra Condensed"/>
                <a:ea typeface="Fira Sans Extra Condensed"/>
                <a:cs typeface="Fira Sans Extra Condensed"/>
                <a:sym typeface="Fira Sans Extra Condensed"/>
              </a:rPr>
              <a:t>The income group generally come from Countries with the highest GDP, and the GDP have been steadily increasing over  the year</a:t>
            </a:r>
            <a:endParaRPr sz="1800">
              <a:latin typeface="Fira Sans Extra Condensed"/>
              <a:ea typeface="Fira Sans Extra Condensed"/>
              <a:cs typeface="Fira Sans Extra Condensed"/>
              <a:sym typeface="Fira Sans Extra Condensed"/>
            </a:endParaRPr>
          </a:p>
        </p:txBody>
      </p:sp>
      <p:pic>
        <p:nvPicPr>
          <p:cNvPr id="172" name="Google Shape;172;p24"/>
          <p:cNvPicPr preferRelativeResize="0"/>
          <p:nvPr/>
        </p:nvPicPr>
        <p:blipFill>
          <a:blip r:embed="rId3">
            <a:alphaModFix/>
          </a:blip>
          <a:stretch>
            <a:fillRect/>
          </a:stretch>
        </p:blipFill>
        <p:spPr>
          <a:xfrm>
            <a:off x="152400" y="685800"/>
            <a:ext cx="5276850" cy="4333875"/>
          </a:xfrm>
          <a:prstGeom prst="rect">
            <a:avLst/>
          </a:prstGeom>
          <a:noFill/>
          <a:ln>
            <a:noFill/>
          </a:ln>
        </p:spPr>
      </p:pic>
      <p:sp>
        <p:nvSpPr>
          <p:cNvPr id="173" name="Google Shape;173;p24"/>
          <p:cNvSpPr txBox="1"/>
          <p:nvPr>
            <p:ph type="title"/>
          </p:nvPr>
        </p:nvSpPr>
        <p:spPr>
          <a:xfrm>
            <a:off x="3879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latin typeface="Open Sans"/>
                <a:ea typeface="Open Sans"/>
                <a:cs typeface="Open Sans"/>
                <a:sym typeface="Open Sans"/>
              </a:rPr>
              <a:t>EDA</a:t>
            </a:r>
            <a:endParaRPr b="1" sz="2920">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nvSpPr>
        <p:spPr>
          <a:xfrm>
            <a:off x="632250" y="4062825"/>
            <a:ext cx="7879500" cy="969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Fira Sans Extra Condensed"/>
              <a:buChar char="●"/>
            </a:pPr>
            <a:r>
              <a:rPr lang="en" sz="1700">
                <a:latin typeface="Fira Sans Extra Condensed"/>
                <a:ea typeface="Fira Sans Extra Condensed"/>
                <a:cs typeface="Fira Sans Extra Condensed"/>
                <a:sym typeface="Fira Sans Extra Condensed"/>
              </a:rPr>
              <a:t>Life expectancy is negatively correlated with number of people below the poverty line, such as more people are below the poverty line in a region. The people will higher income </a:t>
            </a:r>
            <a:r>
              <a:rPr lang="en" sz="1700">
                <a:latin typeface="Fira Sans Extra Condensed"/>
                <a:ea typeface="Fira Sans Extra Condensed"/>
                <a:cs typeface="Fira Sans Extra Condensed"/>
                <a:sym typeface="Fira Sans Extra Condensed"/>
              </a:rPr>
              <a:t>tends to live longer, because they are prolly afford healthcare</a:t>
            </a:r>
            <a:endParaRPr sz="1700">
              <a:latin typeface="Fira Sans Extra Condensed"/>
              <a:ea typeface="Fira Sans Extra Condensed"/>
              <a:cs typeface="Fira Sans Extra Condensed"/>
              <a:sym typeface="Fira Sans Extra Condensed"/>
            </a:endParaRPr>
          </a:p>
        </p:txBody>
      </p:sp>
      <p:pic>
        <p:nvPicPr>
          <p:cNvPr id="179" name="Google Shape;179;p25"/>
          <p:cNvPicPr preferRelativeResize="0"/>
          <p:nvPr/>
        </p:nvPicPr>
        <p:blipFill>
          <a:blip r:embed="rId3">
            <a:alphaModFix/>
          </a:blip>
          <a:stretch>
            <a:fillRect/>
          </a:stretch>
        </p:blipFill>
        <p:spPr>
          <a:xfrm>
            <a:off x="4445850" y="762000"/>
            <a:ext cx="3939701" cy="3345687"/>
          </a:xfrm>
          <a:prstGeom prst="rect">
            <a:avLst/>
          </a:prstGeom>
          <a:noFill/>
          <a:ln>
            <a:noFill/>
          </a:ln>
        </p:spPr>
      </p:pic>
      <p:pic>
        <p:nvPicPr>
          <p:cNvPr id="180" name="Google Shape;180;p25"/>
          <p:cNvPicPr preferRelativeResize="0"/>
          <p:nvPr/>
        </p:nvPicPr>
        <p:blipFill>
          <a:blip r:embed="rId4">
            <a:alphaModFix/>
          </a:blip>
          <a:stretch>
            <a:fillRect/>
          </a:stretch>
        </p:blipFill>
        <p:spPr>
          <a:xfrm>
            <a:off x="611855" y="762025"/>
            <a:ext cx="3736320" cy="3345675"/>
          </a:xfrm>
          <a:prstGeom prst="rect">
            <a:avLst/>
          </a:prstGeom>
          <a:noFill/>
          <a:ln>
            <a:noFill/>
          </a:ln>
        </p:spPr>
      </p:pic>
      <p:sp>
        <p:nvSpPr>
          <p:cNvPr id="181" name="Google Shape;181;p25"/>
          <p:cNvSpPr txBox="1"/>
          <p:nvPr>
            <p:ph type="title"/>
          </p:nvPr>
        </p:nvSpPr>
        <p:spPr>
          <a:xfrm>
            <a:off x="3879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latin typeface="Open Sans"/>
                <a:ea typeface="Open Sans"/>
                <a:cs typeface="Open Sans"/>
                <a:sym typeface="Open Sans"/>
              </a:rPr>
              <a:t>EDA</a:t>
            </a:r>
            <a:endParaRPr b="1" sz="2920">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6"/>
          <p:cNvPicPr preferRelativeResize="0"/>
          <p:nvPr/>
        </p:nvPicPr>
        <p:blipFill>
          <a:blip r:embed="rId3">
            <a:alphaModFix/>
          </a:blip>
          <a:stretch>
            <a:fillRect/>
          </a:stretch>
        </p:blipFill>
        <p:spPr>
          <a:xfrm>
            <a:off x="601900" y="601900"/>
            <a:ext cx="5006700" cy="2194601"/>
          </a:xfrm>
          <a:prstGeom prst="rect">
            <a:avLst/>
          </a:prstGeom>
          <a:noFill/>
          <a:ln>
            <a:noFill/>
          </a:ln>
        </p:spPr>
      </p:pic>
      <p:sp>
        <p:nvSpPr>
          <p:cNvPr id="187" name="Google Shape;187;p26"/>
          <p:cNvSpPr txBox="1"/>
          <p:nvPr/>
        </p:nvSpPr>
        <p:spPr>
          <a:xfrm>
            <a:off x="6261373" y="828475"/>
            <a:ext cx="2216100" cy="16623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SzPts val="1600"/>
              <a:buFont typeface="Fira Sans Extra Condensed"/>
              <a:buChar char="●"/>
            </a:pPr>
            <a:r>
              <a:rPr lang="en" sz="1600">
                <a:latin typeface="Fira Sans Extra Condensed"/>
                <a:ea typeface="Fira Sans Extra Condensed"/>
                <a:cs typeface="Fira Sans Extra Condensed"/>
                <a:sym typeface="Fira Sans Extra Condensed"/>
              </a:rPr>
              <a:t>North African generally have a higher median Life expectancy than those from other regions</a:t>
            </a:r>
            <a:endParaRPr sz="1600">
              <a:latin typeface="Fira Sans Extra Condensed"/>
              <a:ea typeface="Fira Sans Extra Condensed"/>
              <a:cs typeface="Fira Sans Extra Condensed"/>
              <a:sym typeface="Fira Sans Extra Condensed"/>
            </a:endParaRPr>
          </a:p>
        </p:txBody>
      </p:sp>
      <p:sp>
        <p:nvSpPr>
          <p:cNvPr id="188" name="Google Shape;188;p26"/>
          <p:cNvSpPr txBox="1"/>
          <p:nvPr/>
        </p:nvSpPr>
        <p:spPr>
          <a:xfrm>
            <a:off x="6261373" y="2949725"/>
            <a:ext cx="2194800" cy="16623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SzPts val="1600"/>
              <a:buFont typeface="Fira Sans Extra Condensed"/>
              <a:buChar char="●"/>
            </a:pPr>
            <a:r>
              <a:rPr lang="en" sz="1600">
                <a:latin typeface="Fira Sans Extra Condensed"/>
                <a:ea typeface="Fira Sans Extra Condensed"/>
                <a:cs typeface="Fira Sans Extra Condensed"/>
                <a:sym typeface="Fira Sans Extra Condensed"/>
              </a:rPr>
              <a:t>Eastern</a:t>
            </a:r>
            <a:r>
              <a:rPr lang="en" sz="1600">
                <a:latin typeface="Fira Sans Extra Condensed"/>
                <a:ea typeface="Fira Sans Extra Condensed"/>
                <a:cs typeface="Fira Sans Extra Condensed"/>
                <a:sym typeface="Fira Sans Extra Condensed"/>
              </a:rPr>
              <a:t> Africa have the highest Poverty Rate in this research and so, also the lower life expectancy</a:t>
            </a:r>
            <a:endParaRPr sz="1600">
              <a:latin typeface="Fira Sans Extra Condensed"/>
              <a:ea typeface="Fira Sans Extra Condensed"/>
              <a:cs typeface="Fira Sans Extra Condensed"/>
              <a:sym typeface="Fira Sans Extra Condensed"/>
            </a:endParaRPr>
          </a:p>
        </p:txBody>
      </p:sp>
      <p:pic>
        <p:nvPicPr>
          <p:cNvPr id="189" name="Google Shape;189;p26"/>
          <p:cNvPicPr preferRelativeResize="0"/>
          <p:nvPr/>
        </p:nvPicPr>
        <p:blipFill>
          <a:blip r:embed="rId4">
            <a:alphaModFix/>
          </a:blip>
          <a:stretch>
            <a:fillRect/>
          </a:stretch>
        </p:blipFill>
        <p:spPr>
          <a:xfrm>
            <a:off x="601900" y="2883355"/>
            <a:ext cx="5006700" cy="2107744"/>
          </a:xfrm>
          <a:prstGeom prst="rect">
            <a:avLst/>
          </a:prstGeom>
          <a:noFill/>
          <a:ln>
            <a:noFill/>
          </a:ln>
        </p:spPr>
      </p:pic>
      <p:sp>
        <p:nvSpPr>
          <p:cNvPr id="190" name="Google Shape;190;p26"/>
          <p:cNvSpPr txBox="1"/>
          <p:nvPr>
            <p:ph type="title"/>
          </p:nvPr>
        </p:nvSpPr>
        <p:spPr>
          <a:xfrm>
            <a:off x="3879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latin typeface="Open Sans"/>
                <a:ea typeface="Open Sans"/>
                <a:cs typeface="Open Sans"/>
                <a:sym typeface="Open Sans"/>
              </a:rPr>
              <a:t>EDA</a:t>
            </a:r>
            <a:endParaRPr b="1" sz="2920">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7"/>
          <p:cNvPicPr preferRelativeResize="0"/>
          <p:nvPr/>
        </p:nvPicPr>
        <p:blipFill>
          <a:blip r:embed="rId3">
            <a:alphaModFix/>
          </a:blip>
          <a:stretch>
            <a:fillRect/>
          </a:stretch>
        </p:blipFill>
        <p:spPr>
          <a:xfrm>
            <a:off x="611725" y="848125"/>
            <a:ext cx="7941724" cy="1928047"/>
          </a:xfrm>
          <a:prstGeom prst="rect">
            <a:avLst/>
          </a:prstGeom>
          <a:noFill/>
          <a:ln>
            <a:noFill/>
          </a:ln>
        </p:spPr>
      </p:pic>
      <p:pic>
        <p:nvPicPr>
          <p:cNvPr id="196" name="Google Shape;196;p27"/>
          <p:cNvPicPr preferRelativeResize="0"/>
          <p:nvPr/>
        </p:nvPicPr>
        <p:blipFill>
          <a:blip r:embed="rId4">
            <a:alphaModFix/>
          </a:blip>
          <a:stretch>
            <a:fillRect/>
          </a:stretch>
        </p:blipFill>
        <p:spPr>
          <a:xfrm>
            <a:off x="611725" y="2852376"/>
            <a:ext cx="7941724" cy="1928050"/>
          </a:xfrm>
          <a:prstGeom prst="rect">
            <a:avLst/>
          </a:prstGeom>
          <a:noFill/>
          <a:ln>
            <a:noFill/>
          </a:ln>
        </p:spPr>
      </p:pic>
      <p:sp>
        <p:nvSpPr>
          <p:cNvPr id="197" name="Google Shape;197;p27"/>
          <p:cNvSpPr txBox="1"/>
          <p:nvPr>
            <p:ph type="title"/>
          </p:nvPr>
        </p:nvSpPr>
        <p:spPr>
          <a:xfrm>
            <a:off x="2355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latin typeface="Open Sans"/>
                <a:ea typeface="Open Sans"/>
                <a:cs typeface="Open Sans"/>
                <a:sym typeface="Open Sans"/>
              </a:rPr>
              <a:t>EDA</a:t>
            </a:r>
            <a:endParaRPr b="1" sz="2920">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8"/>
          <p:cNvPicPr preferRelativeResize="0"/>
          <p:nvPr/>
        </p:nvPicPr>
        <p:blipFill>
          <a:blip r:embed="rId3">
            <a:alphaModFix/>
          </a:blip>
          <a:stretch>
            <a:fillRect/>
          </a:stretch>
        </p:blipFill>
        <p:spPr>
          <a:xfrm>
            <a:off x="721175" y="1039650"/>
            <a:ext cx="3772234" cy="3201000"/>
          </a:xfrm>
          <a:prstGeom prst="rect">
            <a:avLst/>
          </a:prstGeom>
          <a:noFill/>
          <a:ln>
            <a:noFill/>
          </a:ln>
        </p:spPr>
      </p:pic>
      <p:pic>
        <p:nvPicPr>
          <p:cNvPr id="203" name="Google Shape;203;p28"/>
          <p:cNvPicPr preferRelativeResize="0"/>
          <p:nvPr/>
        </p:nvPicPr>
        <p:blipFill>
          <a:blip r:embed="rId4">
            <a:alphaModFix/>
          </a:blip>
          <a:stretch>
            <a:fillRect/>
          </a:stretch>
        </p:blipFill>
        <p:spPr>
          <a:xfrm>
            <a:off x="4602628" y="1039650"/>
            <a:ext cx="4084171" cy="3201000"/>
          </a:xfrm>
          <a:prstGeom prst="rect">
            <a:avLst/>
          </a:prstGeom>
          <a:noFill/>
          <a:ln>
            <a:noFill/>
          </a:ln>
        </p:spPr>
      </p:pic>
      <p:sp>
        <p:nvSpPr>
          <p:cNvPr id="204" name="Google Shape;204;p28"/>
          <p:cNvSpPr txBox="1"/>
          <p:nvPr>
            <p:ph type="title"/>
          </p:nvPr>
        </p:nvSpPr>
        <p:spPr>
          <a:xfrm>
            <a:off x="2355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latin typeface="Open Sans"/>
                <a:ea typeface="Open Sans"/>
                <a:cs typeface="Open Sans"/>
                <a:sym typeface="Open Sans"/>
              </a:rPr>
              <a:t>EDA</a:t>
            </a:r>
            <a:endParaRPr b="1" sz="2920">
              <a:latin typeface="Open Sans"/>
              <a:ea typeface="Open Sans"/>
              <a:cs typeface="Open Sans"/>
              <a:sym typeface="Open Sans"/>
            </a:endParaRPr>
          </a:p>
        </p:txBody>
      </p:sp>
      <p:sp>
        <p:nvSpPr>
          <p:cNvPr id="205" name="Google Shape;205;p28"/>
          <p:cNvSpPr txBox="1"/>
          <p:nvPr/>
        </p:nvSpPr>
        <p:spPr>
          <a:xfrm>
            <a:off x="719250" y="4350100"/>
            <a:ext cx="7879500" cy="6156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en"/>
              <a:t>The Mean GDP of North Africa stands out clear from the rest of Africa, and so their life Expectancy, a lot could have contributed to this not captured in this study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29"/>
          <p:cNvPicPr preferRelativeResize="0"/>
          <p:nvPr/>
        </p:nvPicPr>
        <p:blipFill>
          <a:blip r:embed="rId3">
            <a:alphaModFix/>
          </a:blip>
          <a:stretch>
            <a:fillRect/>
          </a:stretch>
        </p:blipFill>
        <p:spPr>
          <a:xfrm>
            <a:off x="379175" y="1186925"/>
            <a:ext cx="2609917" cy="2850206"/>
          </a:xfrm>
          <a:prstGeom prst="rect">
            <a:avLst/>
          </a:prstGeom>
          <a:noFill/>
          <a:ln>
            <a:noFill/>
          </a:ln>
        </p:spPr>
      </p:pic>
      <p:pic>
        <p:nvPicPr>
          <p:cNvPr id="211" name="Google Shape;211;p29"/>
          <p:cNvPicPr preferRelativeResize="0"/>
          <p:nvPr/>
        </p:nvPicPr>
        <p:blipFill>
          <a:blip r:embed="rId4">
            <a:alphaModFix/>
          </a:blip>
          <a:stretch>
            <a:fillRect/>
          </a:stretch>
        </p:blipFill>
        <p:spPr>
          <a:xfrm>
            <a:off x="2941300" y="1209613"/>
            <a:ext cx="2964400" cy="2850206"/>
          </a:xfrm>
          <a:prstGeom prst="rect">
            <a:avLst/>
          </a:prstGeom>
          <a:noFill/>
          <a:ln>
            <a:noFill/>
          </a:ln>
        </p:spPr>
      </p:pic>
      <p:pic>
        <p:nvPicPr>
          <p:cNvPr id="212" name="Google Shape;212;p29"/>
          <p:cNvPicPr preferRelativeResize="0"/>
          <p:nvPr/>
        </p:nvPicPr>
        <p:blipFill>
          <a:blip r:embed="rId5">
            <a:alphaModFix/>
          </a:blip>
          <a:stretch>
            <a:fillRect/>
          </a:stretch>
        </p:blipFill>
        <p:spPr>
          <a:xfrm>
            <a:off x="5954208" y="1253643"/>
            <a:ext cx="2679592" cy="2850206"/>
          </a:xfrm>
          <a:prstGeom prst="rect">
            <a:avLst/>
          </a:prstGeom>
          <a:noFill/>
          <a:ln>
            <a:noFill/>
          </a:ln>
        </p:spPr>
      </p:pic>
      <p:sp>
        <p:nvSpPr>
          <p:cNvPr id="213" name="Google Shape;213;p29"/>
          <p:cNvSpPr txBox="1"/>
          <p:nvPr>
            <p:ph type="title"/>
          </p:nvPr>
        </p:nvSpPr>
        <p:spPr>
          <a:xfrm>
            <a:off x="831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latin typeface="Open Sans"/>
                <a:ea typeface="Open Sans"/>
                <a:cs typeface="Open Sans"/>
                <a:sym typeface="Open Sans"/>
              </a:rPr>
              <a:t>EDA - correlation and Regression plot</a:t>
            </a:r>
            <a:endParaRPr b="1" sz="2920">
              <a:latin typeface="Open Sans"/>
              <a:ea typeface="Open Sans"/>
              <a:cs typeface="Open Sans"/>
              <a:sym typeface="Open Sans"/>
            </a:endParaRPr>
          </a:p>
          <a:p>
            <a:pPr indent="0" lvl="0" marL="0" rtl="0" algn="l">
              <a:spcBef>
                <a:spcPts val="0"/>
              </a:spcBef>
              <a:spcAft>
                <a:spcPts val="0"/>
              </a:spcAft>
              <a:buSzPts val="990"/>
              <a:buNone/>
            </a:pPr>
            <a:r>
              <a:t/>
            </a:r>
            <a:endParaRPr b="1" sz="2920" u="sng">
              <a:latin typeface="Open Sans"/>
              <a:ea typeface="Open Sans"/>
              <a:cs typeface="Open Sans"/>
              <a:sym typeface="Open Sans"/>
            </a:endParaRPr>
          </a:p>
        </p:txBody>
      </p:sp>
      <p:sp>
        <p:nvSpPr>
          <p:cNvPr id="214" name="Google Shape;214;p29"/>
          <p:cNvSpPr txBox="1"/>
          <p:nvPr/>
        </p:nvSpPr>
        <p:spPr>
          <a:xfrm>
            <a:off x="656625" y="4121500"/>
            <a:ext cx="22848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Open Sans"/>
                <a:ea typeface="Open Sans"/>
                <a:cs typeface="Open Sans"/>
                <a:sym typeface="Open Sans"/>
              </a:rPr>
              <a:t>R &gt; 0,</a:t>
            </a:r>
            <a:endParaRPr b="1" sz="1300">
              <a:latin typeface="Open Sans"/>
              <a:ea typeface="Open Sans"/>
              <a:cs typeface="Open Sans"/>
              <a:sym typeface="Open Sans"/>
            </a:endParaRPr>
          </a:p>
          <a:p>
            <a:pPr indent="0" lvl="0" marL="0" rtl="0" algn="l">
              <a:spcBef>
                <a:spcPts val="0"/>
              </a:spcBef>
              <a:spcAft>
                <a:spcPts val="0"/>
              </a:spcAft>
              <a:buNone/>
            </a:pPr>
            <a:r>
              <a:rPr b="1" lang="en" sz="1300">
                <a:latin typeface="Open Sans"/>
                <a:ea typeface="Open Sans"/>
                <a:cs typeface="Open Sans"/>
                <a:sym typeface="Open Sans"/>
              </a:rPr>
              <a:t>Weakly </a:t>
            </a:r>
            <a:endParaRPr b="1" sz="1300">
              <a:latin typeface="Open Sans"/>
              <a:ea typeface="Open Sans"/>
              <a:cs typeface="Open Sans"/>
              <a:sym typeface="Open Sans"/>
            </a:endParaRPr>
          </a:p>
          <a:p>
            <a:pPr indent="0" lvl="0" marL="0" rtl="0" algn="l">
              <a:spcBef>
                <a:spcPts val="0"/>
              </a:spcBef>
              <a:spcAft>
                <a:spcPts val="0"/>
              </a:spcAft>
              <a:buNone/>
            </a:pPr>
            <a:r>
              <a:rPr b="1" lang="en" sz="1300">
                <a:latin typeface="Open Sans"/>
                <a:ea typeface="Open Sans"/>
                <a:cs typeface="Open Sans"/>
                <a:sym typeface="Open Sans"/>
              </a:rPr>
              <a:t>Positively Correlated</a:t>
            </a:r>
            <a:endParaRPr b="1" sz="1300">
              <a:latin typeface="Open Sans"/>
              <a:ea typeface="Open Sans"/>
              <a:cs typeface="Open Sans"/>
              <a:sym typeface="Open Sans"/>
            </a:endParaRPr>
          </a:p>
        </p:txBody>
      </p:sp>
      <p:sp>
        <p:nvSpPr>
          <p:cNvPr id="215" name="Google Shape;215;p29"/>
          <p:cNvSpPr txBox="1"/>
          <p:nvPr/>
        </p:nvSpPr>
        <p:spPr>
          <a:xfrm>
            <a:off x="3323625" y="4121500"/>
            <a:ext cx="22848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Open Sans"/>
                <a:ea typeface="Open Sans"/>
                <a:cs typeface="Open Sans"/>
                <a:sym typeface="Open Sans"/>
              </a:rPr>
              <a:t>R &lt; 0,</a:t>
            </a:r>
            <a:endParaRPr b="1" sz="1300">
              <a:latin typeface="Open Sans"/>
              <a:ea typeface="Open Sans"/>
              <a:cs typeface="Open Sans"/>
              <a:sym typeface="Open Sans"/>
            </a:endParaRPr>
          </a:p>
          <a:p>
            <a:pPr indent="0" lvl="0" marL="0" rtl="0" algn="l">
              <a:spcBef>
                <a:spcPts val="0"/>
              </a:spcBef>
              <a:spcAft>
                <a:spcPts val="0"/>
              </a:spcAft>
              <a:buNone/>
            </a:pPr>
            <a:r>
              <a:rPr b="1" lang="en" sz="1300">
                <a:latin typeface="Open Sans"/>
                <a:ea typeface="Open Sans"/>
                <a:cs typeface="Open Sans"/>
                <a:sym typeface="Open Sans"/>
              </a:rPr>
              <a:t>Weakly </a:t>
            </a:r>
            <a:endParaRPr b="1" sz="1300">
              <a:latin typeface="Open Sans"/>
              <a:ea typeface="Open Sans"/>
              <a:cs typeface="Open Sans"/>
              <a:sym typeface="Open Sans"/>
            </a:endParaRPr>
          </a:p>
          <a:p>
            <a:pPr indent="0" lvl="0" marL="0" rtl="0" algn="l">
              <a:spcBef>
                <a:spcPts val="0"/>
              </a:spcBef>
              <a:spcAft>
                <a:spcPts val="0"/>
              </a:spcAft>
              <a:buNone/>
            </a:pPr>
            <a:r>
              <a:rPr b="1" lang="en" sz="1300">
                <a:latin typeface="Open Sans"/>
                <a:ea typeface="Open Sans"/>
                <a:cs typeface="Open Sans"/>
                <a:sym typeface="Open Sans"/>
              </a:rPr>
              <a:t>Negatively Correlated</a:t>
            </a:r>
            <a:endParaRPr b="1" sz="1300">
              <a:latin typeface="Open Sans"/>
              <a:ea typeface="Open Sans"/>
              <a:cs typeface="Open Sans"/>
              <a:sym typeface="Open Sans"/>
            </a:endParaRPr>
          </a:p>
        </p:txBody>
      </p:sp>
      <p:sp>
        <p:nvSpPr>
          <p:cNvPr id="216" name="Google Shape;216;p29"/>
          <p:cNvSpPr txBox="1"/>
          <p:nvPr/>
        </p:nvSpPr>
        <p:spPr>
          <a:xfrm>
            <a:off x="6295425" y="4197700"/>
            <a:ext cx="22848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Open Sans"/>
                <a:ea typeface="Open Sans"/>
                <a:cs typeface="Open Sans"/>
                <a:sym typeface="Open Sans"/>
              </a:rPr>
              <a:t>R &gt; 0,</a:t>
            </a:r>
            <a:endParaRPr b="1" sz="1300">
              <a:latin typeface="Open Sans"/>
              <a:ea typeface="Open Sans"/>
              <a:cs typeface="Open Sans"/>
              <a:sym typeface="Open Sans"/>
            </a:endParaRPr>
          </a:p>
          <a:p>
            <a:pPr indent="0" lvl="0" marL="0" rtl="0" algn="l">
              <a:spcBef>
                <a:spcPts val="0"/>
              </a:spcBef>
              <a:spcAft>
                <a:spcPts val="0"/>
              </a:spcAft>
              <a:buNone/>
            </a:pPr>
            <a:r>
              <a:rPr b="1" lang="en" sz="1300">
                <a:latin typeface="Open Sans"/>
                <a:ea typeface="Open Sans"/>
                <a:cs typeface="Open Sans"/>
                <a:sym typeface="Open Sans"/>
              </a:rPr>
              <a:t>Strongly </a:t>
            </a:r>
            <a:endParaRPr b="1" sz="1300">
              <a:latin typeface="Open Sans"/>
              <a:ea typeface="Open Sans"/>
              <a:cs typeface="Open Sans"/>
              <a:sym typeface="Open Sans"/>
            </a:endParaRPr>
          </a:p>
          <a:p>
            <a:pPr indent="0" lvl="0" marL="0" rtl="0" algn="l">
              <a:spcBef>
                <a:spcPts val="0"/>
              </a:spcBef>
              <a:spcAft>
                <a:spcPts val="0"/>
              </a:spcAft>
              <a:buNone/>
            </a:pPr>
            <a:r>
              <a:rPr b="1" lang="en" sz="1300">
                <a:latin typeface="Open Sans"/>
                <a:ea typeface="Open Sans"/>
                <a:cs typeface="Open Sans"/>
                <a:sym typeface="Open Sans"/>
              </a:rPr>
              <a:t>Negatively Correlated</a:t>
            </a:r>
            <a:endParaRPr b="1" sz="1300">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0"/>
          <p:cNvPicPr preferRelativeResize="0"/>
          <p:nvPr/>
        </p:nvPicPr>
        <p:blipFill>
          <a:blip r:embed="rId3">
            <a:alphaModFix/>
          </a:blip>
          <a:stretch>
            <a:fillRect/>
          </a:stretch>
        </p:blipFill>
        <p:spPr>
          <a:xfrm>
            <a:off x="59700" y="789125"/>
            <a:ext cx="4194625" cy="4039350"/>
          </a:xfrm>
          <a:prstGeom prst="rect">
            <a:avLst/>
          </a:prstGeom>
          <a:noFill/>
          <a:ln>
            <a:noFill/>
          </a:ln>
        </p:spPr>
      </p:pic>
      <p:pic>
        <p:nvPicPr>
          <p:cNvPr id="222" name="Google Shape;222;p30"/>
          <p:cNvPicPr preferRelativeResize="0"/>
          <p:nvPr/>
        </p:nvPicPr>
        <p:blipFill>
          <a:blip r:embed="rId4">
            <a:alphaModFix/>
          </a:blip>
          <a:stretch>
            <a:fillRect/>
          </a:stretch>
        </p:blipFill>
        <p:spPr>
          <a:xfrm>
            <a:off x="4432850" y="789125"/>
            <a:ext cx="4287299" cy="4039350"/>
          </a:xfrm>
          <a:prstGeom prst="rect">
            <a:avLst/>
          </a:prstGeom>
          <a:noFill/>
          <a:ln>
            <a:noFill/>
          </a:ln>
        </p:spPr>
      </p:pic>
      <p:sp>
        <p:nvSpPr>
          <p:cNvPr id="223" name="Google Shape;223;p30"/>
          <p:cNvSpPr txBox="1"/>
          <p:nvPr>
            <p:ph type="title"/>
          </p:nvPr>
        </p:nvSpPr>
        <p:spPr>
          <a:xfrm>
            <a:off x="69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latin typeface="Open Sans"/>
                <a:ea typeface="Open Sans"/>
                <a:cs typeface="Open Sans"/>
                <a:sym typeface="Open Sans"/>
              </a:rPr>
              <a:t>EDA - correlation</a:t>
            </a:r>
            <a:endParaRPr b="1" sz="2920">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1"/>
          <p:cNvSpPr txBox="1"/>
          <p:nvPr>
            <p:ph type="title"/>
          </p:nvPr>
        </p:nvSpPr>
        <p:spPr>
          <a:xfrm>
            <a:off x="831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latin typeface="Open Sans"/>
                <a:ea typeface="Open Sans"/>
                <a:cs typeface="Open Sans"/>
                <a:sym typeface="Open Sans"/>
              </a:rPr>
              <a:t>RECOMMENDATIONS</a:t>
            </a:r>
            <a:endParaRPr b="1" sz="2920">
              <a:latin typeface="Open Sans"/>
              <a:ea typeface="Open Sans"/>
              <a:cs typeface="Open Sans"/>
              <a:sym typeface="Open Sans"/>
            </a:endParaRPr>
          </a:p>
        </p:txBody>
      </p:sp>
      <p:sp>
        <p:nvSpPr>
          <p:cNvPr id="229" name="Google Shape;229;p31"/>
          <p:cNvSpPr txBox="1"/>
          <p:nvPr>
            <p:ph idx="1" type="body"/>
          </p:nvPr>
        </p:nvSpPr>
        <p:spPr>
          <a:xfrm>
            <a:off x="188575" y="816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1500"/>
              </a:spcBef>
              <a:spcAft>
                <a:spcPts val="0"/>
              </a:spcAft>
              <a:buClr>
                <a:schemeClr val="dk1"/>
              </a:buClr>
              <a:buSzPts val="1800"/>
              <a:buFont typeface="Fira Sans Extra Condensed"/>
              <a:buChar char="●"/>
            </a:pPr>
            <a:r>
              <a:rPr lang="en">
                <a:solidFill>
                  <a:schemeClr val="dk1"/>
                </a:solidFill>
                <a:latin typeface="Fira Sans Extra Condensed"/>
                <a:ea typeface="Fira Sans Extra Condensed"/>
                <a:cs typeface="Fira Sans Extra Condensed"/>
                <a:sym typeface="Fira Sans Extra Condensed"/>
              </a:rPr>
              <a:t>Increase investments in healthcare: One of the key factors affecting life expectancy is access to healthcare. Increasing investments in healthcare infrastructure and services can help improve the health outcomes of the population and increase life expectancy. Based on finding Life expectancy is </a:t>
            </a:r>
            <a:r>
              <a:rPr lang="en">
                <a:solidFill>
                  <a:schemeClr val="dk1"/>
                </a:solidFill>
                <a:latin typeface="Fira Sans Extra Condensed"/>
                <a:ea typeface="Fira Sans Extra Condensed"/>
                <a:cs typeface="Fira Sans Extra Condensed"/>
                <a:sym typeface="Fira Sans Extra Condensed"/>
              </a:rPr>
              <a:t>generally low across Africa, but lower in the middle and Eastern African region.</a:t>
            </a:r>
            <a:endParaRPr>
              <a:solidFill>
                <a:schemeClr val="dk1"/>
              </a:solidFill>
              <a:latin typeface="Fira Sans Extra Condensed"/>
              <a:ea typeface="Fira Sans Extra Condensed"/>
              <a:cs typeface="Fira Sans Extra Condensed"/>
              <a:sym typeface="Fira Sans Extra Condensed"/>
            </a:endParaRPr>
          </a:p>
          <a:p>
            <a:pPr indent="0" lvl="0" marL="0" rtl="0" algn="just">
              <a:spcBef>
                <a:spcPts val="1500"/>
              </a:spcBef>
              <a:spcAft>
                <a:spcPts val="0"/>
              </a:spcAft>
              <a:buNone/>
            </a:pPr>
            <a:r>
              <a:t/>
            </a:r>
            <a:endParaRPr>
              <a:solidFill>
                <a:schemeClr val="dk1"/>
              </a:solidFill>
              <a:latin typeface="Fira Sans Extra Condensed"/>
              <a:ea typeface="Fira Sans Extra Condensed"/>
              <a:cs typeface="Fira Sans Extra Condensed"/>
              <a:sym typeface="Fira Sans Extra Condensed"/>
            </a:endParaRPr>
          </a:p>
          <a:p>
            <a:pPr indent="-342900" lvl="0" marL="457200" rtl="0" algn="just">
              <a:spcBef>
                <a:spcPts val="1500"/>
              </a:spcBef>
              <a:spcAft>
                <a:spcPts val="0"/>
              </a:spcAft>
              <a:buClr>
                <a:schemeClr val="dk1"/>
              </a:buClr>
              <a:buSzPts val="1800"/>
              <a:buFont typeface="Fira Sans Extra Condensed"/>
              <a:buChar char="●"/>
            </a:pPr>
            <a:r>
              <a:rPr lang="en">
                <a:solidFill>
                  <a:schemeClr val="dk1"/>
                </a:solidFill>
                <a:latin typeface="Fira Sans Extra Condensed"/>
                <a:ea typeface="Fira Sans Extra Condensed"/>
                <a:cs typeface="Fira Sans Extra Condensed"/>
                <a:sym typeface="Fira Sans Extra Condensed"/>
              </a:rPr>
              <a:t>Implement poverty reduction programs: Poverty can have a negative impact on both life expectancy and GDP. Implementing programs that help lift people out of poverty, such as job training and education initiatives, can help to improve economic conditions and increase life expectancy. Implementing. Poverty is negatively correlated to longer life expectancy, if you are poor, you are less likely to live long.</a:t>
            </a:r>
            <a:endParaRPr>
              <a:solidFill>
                <a:schemeClr val="dk1"/>
              </a:solidFill>
              <a:latin typeface="Fira Sans Extra Condensed"/>
              <a:ea typeface="Fira Sans Extra Condensed"/>
              <a:cs typeface="Fira Sans Extra Condensed"/>
              <a:sym typeface="Fira Sans Extra Condensed"/>
            </a:endParaRPr>
          </a:p>
          <a:p>
            <a:pPr indent="0" lvl="0" marL="457200" rtl="0" algn="just">
              <a:spcBef>
                <a:spcPts val="0"/>
              </a:spcBef>
              <a:spcAft>
                <a:spcPts val="1200"/>
              </a:spcAft>
              <a:buNone/>
            </a:pPr>
            <a:r>
              <a:t/>
            </a:r>
            <a:endParaRPr sz="2500">
              <a:latin typeface="Fira Sans Extra Condensed"/>
              <a:ea typeface="Fira Sans Extra Condensed"/>
              <a:cs typeface="Fira Sans Extra Condensed"/>
              <a:sym typeface="Fira Sans Extra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p:nvPr/>
        </p:nvSpPr>
        <p:spPr>
          <a:xfrm>
            <a:off x="5948684" y="1021854"/>
            <a:ext cx="2583900" cy="2482800"/>
          </a:xfrm>
          <a:prstGeom prst="roundRect">
            <a:avLst>
              <a:gd fmla="val 50000" name="adj"/>
            </a:avLst>
          </a:prstGeom>
          <a:solidFill>
            <a:srgbClr val="FFFFFF"/>
          </a:solidFill>
          <a:ln cap="flat" cmpd="sng" w="28575">
            <a:solidFill>
              <a:schemeClr val="accent6"/>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Fira Sans Extra Condensed"/>
              <a:ea typeface="Fira Sans Extra Condensed"/>
              <a:cs typeface="Fira Sans Extra Condensed"/>
              <a:sym typeface="Fira Sans Extra Condensed"/>
            </a:endParaRPr>
          </a:p>
        </p:txBody>
      </p:sp>
      <p:graphicFrame>
        <p:nvGraphicFramePr>
          <p:cNvPr id="63" name="Google Shape;63;p14"/>
          <p:cNvGraphicFramePr/>
          <p:nvPr/>
        </p:nvGraphicFramePr>
        <p:xfrm>
          <a:off x="755576" y="1059582"/>
          <a:ext cx="3000000" cy="3000000"/>
        </p:xfrm>
        <a:graphic>
          <a:graphicData uri="http://schemas.openxmlformats.org/drawingml/2006/table">
            <a:tbl>
              <a:tblPr>
                <a:noFill/>
                <a:tableStyleId>{148D8697-5EF9-4354-ABA1-377D48445FA2}</a:tableStyleId>
              </a:tblPr>
              <a:tblGrid>
                <a:gridCol w="449525"/>
                <a:gridCol w="4136800"/>
              </a:tblGrid>
              <a:tr h="364025">
                <a:tc>
                  <a:txBody>
                    <a:bodyPr/>
                    <a:lstStyle/>
                    <a:p>
                      <a:pPr indent="0" lvl="0" marL="0" marR="0" rtl="0" algn="l">
                        <a:lnSpc>
                          <a:spcPct val="100000"/>
                        </a:lnSpc>
                        <a:spcBef>
                          <a:spcPts val="0"/>
                        </a:spcBef>
                        <a:spcAft>
                          <a:spcPts val="0"/>
                        </a:spcAft>
                        <a:buClr>
                          <a:srgbClr val="000000"/>
                        </a:buClr>
                        <a:buSzPts val="2000"/>
                        <a:buFont typeface="Arial"/>
                        <a:buNone/>
                      </a:pPr>
                      <a:r>
                        <a:rPr b="1" lang="en" sz="2000" u="none" cap="none" strike="noStrike">
                          <a:solidFill>
                            <a:schemeClr val="accent1"/>
                          </a:solidFill>
                          <a:latin typeface="Fira Sans Extra Condensed"/>
                          <a:ea typeface="Fira Sans Extra Condensed"/>
                          <a:cs typeface="Fira Sans Extra Condensed"/>
                          <a:sym typeface="Fira Sans Extra Condensed"/>
                        </a:rPr>
                        <a:t>01</a:t>
                      </a:r>
                      <a:endParaRPr b="1" sz="2000" u="none" cap="none" strike="noStrike">
                        <a:solidFill>
                          <a:schemeClr val="accen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l">
                        <a:lnSpc>
                          <a:spcPct val="150000"/>
                        </a:lnSpc>
                        <a:spcBef>
                          <a:spcPts val="0"/>
                        </a:spcBef>
                        <a:spcAft>
                          <a:spcPts val="0"/>
                        </a:spcAft>
                        <a:buClr>
                          <a:srgbClr val="000000"/>
                        </a:buClr>
                        <a:buSzPts val="2000"/>
                        <a:buFont typeface="Arial"/>
                        <a:buNone/>
                      </a:pPr>
                      <a:r>
                        <a:rPr b="1" lang="en" sz="2000" u="none" cap="none" strike="noStrike">
                          <a:solidFill>
                            <a:schemeClr val="dk1"/>
                          </a:solidFill>
                          <a:latin typeface="Fira Sans Extra Condensed"/>
                          <a:ea typeface="Fira Sans Extra Condensed"/>
                          <a:cs typeface="Fira Sans Extra Condensed"/>
                          <a:sym typeface="Fira Sans Extra Condensed"/>
                        </a:rPr>
                        <a:t>Problem Statement and Objectives</a:t>
                      </a:r>
                      <a:endParaRPr b="1" sz="2000" u="none" cap="none" strike="noStrike">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r>
              <a:tr h="239450">
                <a:tc>
                  <a:txBody>
                    <a:bodyPr/>
                    <a:lstStyle/>
                    <a:p>
                      <a:pPr indent="0" lvl="0" marL="0" marR="0" rtl="0" algn="l">
                        <a:lnSpc>
                          <a:spcPct val="100000"/>
                        </a:lnSpc>
                        <a:spcBef>
                          <a:spcPts val="0"/>
                        </a:spcBef>
                        <a:spcAft>
                          <a:spcPts val="0"/>
                        </a:spcAft>
                        <a:buClr>
                          <a:srgbClr val="000000"/>
                        </a:buClr>
                        <a:buSzPts val="2000"/>
                        <a:buFont typeface="Arial"/>
                        <a:buNone/>
                      </a:pPr>
                      <a:r>
                        <a:rPr b="1" lang="en" sz="2000" u="none" cap="none" strike="noStrike">
                          <a:solidFill>
                            <a:schemeClr val="accent4"/>
                          </a:solidFill>
                          <a:latin typeface="Fira Sans Extra Condensed"/>
                          <a:ea typeface="Fira Sans Extra Condensed"/>
                          <a:cs typeface="Fira Sans Extra Condensed"/>
                          <a:sym typeface="Fira Sans Extra Condensed"/>
                        </a:rPr>
                        <a:t>02</a:t>
                      </a:r>
                      <a:endParaRPr b="1" sz="2000" u="none" cap="none" strike="noStrike">
                        <a:solidFill>
                          <a:schemeClr val="accent4"/>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l">
                        <a:lnSpc>
                          <a:spcPct val="150000"/>
                        </a:lnSpc>
                        <a:spcBef>
                          <a:spcPts val="0"/>
                        </a:spcBef>
                        <a:spcAft>
                          <a:spcPts val="0"/>
                        </a:spcAft>
                        <a:buClr>
                          <a:srgbClr val="000000"/>
                        </a:buClr>
                        <a:buSzPts val="2000"/>
                        <a:buFont typeface="Arial"/>
                        <a:buNone/>
                      </a:pPr>
                      <a:r>
                        <a:rPr b="1" lang="en" sz="2000">
                          <a:solidFill>
                            <a:schemeClr val="dk1"/>
                          </a:solidFill>
                          <a:latin typeface="Fira Sans Extra Condensed"/>
                          <a:ea typeface="Fira Sans Extra Condensed"/>
                          <a:cs typeface="Fira Sans Extra Condensed"/>
                          <a:sym typeface="Fira Sans Extra Condensed"/>
                        </a:rPr>
                        <a:t>Introduction</a:t>
                      </a:r>
                      <a:endParaRPr b="1" sz="2000" u="none" cap="none" strike="noStrike">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64025">
                <a:tc>
                  <a:txBody>
                    <a:bodyPr/>
                    <a:lstStyle/>
                    <a:p>
                      <a:pPr indent="0" lvl="0" marL="0" marR="0" rtl="0" algn="l">
                        <a:lnSpc>
                          <a:spcPct val="100000"/>
                        </a:lnSpc>
                        <a:spcBef>
                          <a:spcPts val="0"/>
                        </a:spcBef>
                        <a:spcAft>
                          <a:spcPts val="0"/>
                        </a:spcAft>
                        <a:buClr>
                          <a:srgbClr val="000000"/>
                        </a:buClr>
                        <a:buSzPts val="2000"/>
                        <a:buFont typeface="Arial"/>
                        <a:buNone/>
                      </a:pPr>
                      <a:r>
                        <a:rPr b="1" lang="en" sz="2000" u="none" cap="none" strike="noStrike">
                          <a:solidFill>
                            <a:schemeClr val="accent5"/>
                          </a:solidFill>
                          <a:latin typeface="Fira Sans Extra Condensed"/>
                          <a:ea typeface="Fira Sans Extra Condensed"/>
                          <a:cs typeface="Fira Sans Extra Condensed"/>
                          <a:sym typeface="Fira Sans Extra Condensed"/>
                        </a:rPr>
                        <a:t>03</a:t>
                      </a:r>
                      <a:endParaRPr b="1" sz="2000" u="none" cap="none" strike="noStrike">
                        <a:solidFill>
                          <a:schemeClr val="accent5"/>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l">
                        <a:lnSpc>
                          <a:spcPct val="150000"/>
                        </a:lnSpc>
                        <a:spcBef>
                          <a:spcPts val="0"/>
                        </a:spcBef>
                        <a:spcAft>
                          <a:spcPts val="0"/>
                        </a:spcAft>
                        <a:buClr>
                          <a:srgbClr val="000000"/>
                        </a:buClr>
                        <a:buSzPts val="2000"/>
                        <a:buFont typeface="Arial"/>
                        <a:buNone/>
                      </a:pPr>
                      <a:r>
                        <a:rPr b="1" lang="en" sz="2000">
                          <a:solidFill>
                            <a:schemeClr val="dk1"/>
                          </a:solidFill>
                          <a:latin typeface="Fira Sans Extra Condensed"/>
                          <a:ea typeface="Fira Sans Extra Condensed"/>
                          <a:cs typeface="Fira Sans Extra Condensed"/>
                          <a:sym typeface="Fira Sans Extra Condensed"/>
                        </a:rPr>
                        <a:t>Dataset Description</a:t>
                      </a:r>
                      <a:endParaRPr b="1" sz="2000" u="none" cap="none" strike="noStrike">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64025">
                <a:tc>
                  <a:txBody>
                    <a:bodyPr/>
                    <a:lstStyle/>
                    <a:p>
                      <a:pPr indent="0" lvl="0" marL="0" marR="0" rtl="0" algn="l">
                        <a:lnSpc>
                          <a:spcPct val="100000"/>
                        </a:lnSpc>
                        <a:spcBef>
                          <a:spcPts val="0"/>
                        </a:spcBef>
                        <a:spcAft>
                          <a:spcPts val="0"/>
                        </a:spcAft>
                        <a:buClr>
                          <a:srgbClr val="000000"/>
                        </a:buClr>
                        <a:buSzPts val="2000"/>
                        <a:buFont typeface="Arial"/>
                        <a:buNone/>
                      </a:pPr>
                      <a:r>
                        <a:rPr b="1" lang="en" sz="2000" u="none" cap="none" strike="noStrike">
                          <a:solidFill>
                            <a:schemeClr val="accent6"/>
                          </a:solidFill>
                          <a:latin typeface="Fira Sans Extra Condensed"/>
                          <a:ea typeface="Fira Sans Extra Condensed"/>
                          <a:cs typeface="Fira Sans Extra Condensed"/>
                          <a:sym typeface="Fira Sans Extra Condensed"/>
                        </a:rPr>
                        <a:t>04</a:t>
                      </a:r>
                      <a:endParaRPr b="1" sz="2000" u="none" cap="none" strike="noStrike">
                        <a:solidFill>
                          <a:schemeClr val="accent6"/>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l">
                        <a:lnSpc>
                          <a:spcPct val="150000"/>
                        </a:lnSpc>
                        <a:spcBef>
                          <a:spcPts val="0"/>
                        </a:spcBef>
                        <a:spcAft>
                          <a:spcPts val="0"/>
                        </a:spcAft>
                        <a:buClr>
                          <a:srgbClr val="000000"/>
                        </a:buClr>
                        <a:buSzPts val="2000"/>
                        <a:buFont typeface="Arial"/>
                        <a:buNone/>
                      </a:pPr>
                      <a:r>
                        <a:rPr b="1" lang="en" sz="2000">
                          <a:solidFill>
                            <a:schemeClr val="dk1"/>
                          </a:solidFill>
                          <a:latin typeface="Fira Sans Extra Condensed"/>
                          <a:ea typeface="Fira Sans Extra Condensed"/>
                          <a:cs typeface="Fira Sans Extra Condensed"/>
                          <a:sym typeface="Fira Sans Extra Condensed"/>
                        </a:rPr>
                        <a:t>Exploratory Data Analysis</a:t>
                      </a:r>
                      <a:endParaRPr b="1" sz="2000" u="none" cap="none" strike="noStrike">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64025">
                <a:tc>
                  <a:txBody>
                    <a:bodyPr/>
                    <a:lstStyle/>
                    <a:p>
                      <a:pPr indent="0" lvl="0" marL="0" marR="0" rtl="0" algn="l">
                        <a:lnSpc>
                          <a:spcPct val="100000"/>
                        </a:lnSpc>
                        <a:spcBef>
                          <a:spcPts val="0"/>
                        </a:spcBef>
                        <a:spcAft>
                          <a:spcPts val="0"/>
                        </a:spcAft>
                        <a:buClr>
                          <a:srgbClr val="000000"/>
                        </a:buClr>
                        <a:buSzPts val="2000"/>
                        <a:buFont typeface="Arial"/>
                        <a:buNone/>
                      </a:pPr>
                      <a:r>
                        <a:rPr b="1" lang="en" sz="2000" u="none" cap="none" strike="noStrike">
                          <a:solidFill>
                            <a:schemeClr val="accent3"/>
                          </a:solidFill>
                          <a:latin typeface="Fira Sans Extra Condensed"/>
                          <a:ea typeface="Fira Sans Extra Condensed"/>
                          <a:cs typeface="Fira Sans Extra Condensed"/>
                          <a:sym typeface="Fira Sans Extra Condensed"/>
                        </a:rPr>
                        <a:t>05</a:t>
                      </a:r>
                      <a:endParaRPr b="1" sz="2000" u="none" cap="none" strike="noStrike">
                        <a:solidFill>
                          <a:schemeClr val="accent3"/>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50000"/>
                        </a:lnSpc>
                        <a:spcBef>
                          <a:spcPts val="0"/>
                        </a:spcBef>
                        <a:spcAft>
                          <a:spcPts val="0"/>
                        </a:spcAft>
                        <a:buClr>
                          <a:schemeClr val="dk1"/>
                        </a:buClr>
                        <a:buSzPts val="2000"/>
                        <a:buFont typeface="Arial"/>
                        <a:buNone/>
                      </a:pPr>
                      <a:r>
                        <a:rPr b="1" lang="en" sz="2000">
                          <a:solidFill>
                            <a:schemeClr val="dk1"/>
                          </a:solidFill>
                          <a:latin typeface="Fira Sans Extra Condensed"/>
                          <a:ea typeface="Fira Sans Extra Condensed"/>
                          <a:cs typeface="Fira Sans Extra Condensed"/>
                          <a:sym typeface="Fira Sans Extra Condensed"/>
                        </a:rPr>
                        <a:t>Conclusion and Recommendations</a:t>
                      </a:r>
                      <a:endParaRPr b="1" sz="20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pic>
        <p:nvPicPr>
          <p:cNvPr id="64" name="Google Shape;64;p14"/>
          <p:cNvPicPr preferRelativeResize="0"/>
          <p:nvPr/>
        </p:nvPicPr>
        <p:blipFill rotWithShape="1">
          <a:blip r:embed="rId3">
            <a:alphaModFix/>
          </a:blip>
          <a:srcRect b="0" l="7062" r="5524" t="0"/>
          <a:stretch/>
        </p:blipFill>
        <p:spPr>
          <a:xfrm>
            <a:off x="6284184" y="1597918"/>
            <a:ext cx="1960224" cy="144016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2"/>
          <p:cNvSpPr txBox="1"/>
          <p:nvPr>
            <p:ph idx="1" type="body"/>
          </p:nvPr>
        </p:nvSpPr>
        <p:spPr>
          <a:xfrm>
            <a:off x="6900" y="619075"/>
            <a:ext cx="8520600" cy="3416400"/>
          </a:xfrm>
          <a:prstGeom prst="rect">
            <a:avLst/>
          </a:prstGeom>
        </p:spPr>
        <p:txBody>
          <a:bodyPr anchorCtr="0" anchor="t" bIns="91425" lIns="91425" spcFirstLastPara="1" rIns="91425" wrap="square" tIns="91425">
            <a:noAutofit/>
          </a:bodyPr>
          <a:lstStyle/>
          <a:p>
            <a:pPr indent="-323850" lvl="0" marL="457200" rtl="0" algn="just">
              <a:lnSpc>
                <a:spcPct val="105000"/>
              </a:lnSpc>
              <a:spcBef>
                <a:spcPts val="150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Promote economic growth: GDP is an important measure of a country's economic health. Policies that promote economic growth, such as reducing barriers to trade and investment, can help to improve GDP and potentially reduce poverty. From our research, GDP have been increasing over the years but more still need to be done,  as 1% can lead to approximately 0.77% decrease in poverty rate and 0.07% increase in life expectancy</a:t>
            </a:r>
            <a:endParaRPr sz="1500">
              <a:solidFill>
                <a:schemeClr val="dk1"/>
              </a:solidFill>
              <a:latin typeface="Fira Sans Extra Condensed"/>
              <a:ea typeface="Fira Sans Extra Condensed"/>
              <a:cs typeface="Fira Sans Extra Condensed"/>
              <a:sym typeface="Fira Sans Extra Condensed"/>
            </a:endParaRPr>
          </a:p>
          <a:p>
            <a:pPr indent="0" lvl="0" marL="457200" rtl="0" algn="just">
              <a:lnSpc>
                <a:spcPct val="105000"/>
              </a:lnSpc>
              <a:spcBef>
                <a:spcPts val="1500"/>
              </a:spcBef>
              <a:spcAft>
                <a:spcPts val="0"/>
              </a:spcAft>
              <a:buNone/>
            </a:pPr>
            <a:r>
              <a:t/>
            </a:r>
            <a:endParaRPr sz="1500">
              <a:solidFill>
                <a:schemeClr val="dk1"/>
              </a:solidFill>
              <a:latin typeface="Fira Sans Extra Condensed"/>
              <a:ea typeface="Fira Sans Extra Condensed"/>
              <a:cs typeface="Fira Sans Extra Condensed"/>
              <a:sym typeface="Fira Sans Extra Condensed"/>
            </a:endParaRPr>
          </a:p>
          <a:p>
            <a:pPr indent="-323850" lvl="0" marL="457200" rtl="0" algn="just">
              <a:lnSpc>
                <a:spcPct val="105000"/>
              </a:lnSpc>
              <a:spcBef>
                <a:spcPts val="150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Improve access to education: Education is closely linked to poverty and economic growth. By improving access to education, countries can help to reduce poverty, increase economic opportunities, and improve overall quality of life.</a:t>
            </a:r>
            <a:endParaRPr sz="1500">
              <a:solidFill>
                <a:schemeClr val="dk1"/>
              </a:solidFill>
              <a:latin typeface="Fira Sans Extra Condensed"/>
              <a:ea typeface="Fira Sans Extra Condensed"/>
              <a:cs typeface="Fira Sans Extra Condensed"/>
              <a:sym typeface="Fira Sans Extra Condensed"/>
            </a:endParaRPr>
          </a:p>
          <a:p>
            <a:pPr indent="0" lvl="0" marL="457200" rtl="0" algn="just">
              <a:lnSpc>
                <a:spcPct val="105000"/>
              </a:lnSpc>
              <a:spcBef>
                <a:spcPts val="1500"/>
              </a:spcBef>
              <a:spcAft>
                <a:spcPts val="0"/>
              </a:spcAft>
              <a:buNone/>
            </a:pPr>
            <a:r>
              <a:t/>
            </a:r>
            <a:endParaRPr sz="1500">
              <a:solidFill>
                <a:schemeClr val="dk1"/>
              </a:solidFill>
              <a:latin typeface="Fira Sans Extra Condensed"/>
              <a:ea typeface="Fira Sans Extra Condensed"/>
              <a:cs typeface="Fira Sans Extra Condensed"/>
              <a:sym typeface="Fira Sans Extra Condensed"/>
            </a:endParaRPr>
          </a:p>
          <a:p>
            <a:pPr indent="-323850" lvl="0" marL="457200" rtl="0" algn="just">
              <a:lnSpc>
                <a:spcPct val="105000"/>
              </a:lnSpc>
              <a:spcBef>
                <a:spcPts val="150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Focus on sustainable development: Sustainable development can help to address poverty, improve health outcomes, and promote economic growth in a way that is environmentally sustainable. Policies that prioritize sustainability, such as investments in renewable energy and conservation efforts, can help to create a more equitable and sustainable future for all.</a:t>
            </a:r>
            <a:endParaRPr sz="1500">
              <a:solidFill>
                <a:schemeClr val="dk1"/>
              </a:solidFill>
              <a:latin typeface="Fira Sans Extra Condensed"/>
              <a:ea typeface="Fira Sans Extra Condensed"/>
              <a:cs typeface="Fira Sans Extra Condensed"/>
              <a:sym typeface="Fira Sans Extra Condensed"/>
            </a:endParaRPr>
          </a:p>
          <a:p>
            <a:pPr indent="0" lvl="0" marL="457200" rtl="0" algn="just">
              <a:lnSpc>
                <a:spcPct val="105000"/>
              </a:lnSpc>
              <a:spcBef>
                <a:spcPts val="0"/>
              </a:spcBef>
              <a:spcAft>
                <a:spcPts val="0"/>
              </a:spcAft>
              <a:buClr>
                <a:schemeClr val="dk1"/>
              </a:buClr>
              <a:buSzPts val="770"/>
              <a:buFont typeface="Arial"/>
              <a:buNone/>
            </a:pPr>
            <a:r>
              <a:t/>
            </a:r>
            <a:endParaRPr sz="1500">
              <a:latin typeface="Fira Sans Extra Condensed"/>
              <a:ea typeface="Fira Sans Extra Condensed"/>
              <a:cs typeface="Fira Sans Extra Condensed"/>
              <a:sym typeface="Fira Sans Extra Condensed"/>
            </a:endParaRPr>
          </a:p>
          <a:p>
            <a:pPr indent="0" lvl="0" marL="0" rtl="0" algn="just">
              <a:lnSpc>
                <a:spcPct val="105000"/>
              </a:lnSpc>
              <a:spcBef>
                <a:spcPts val="1200"/>
              </a:spcBef>
              <a:spcAft>
                <a:spcPts val="1200"/>
              </a:spcAft>
              <a:buSzPts val="770"/>
              <a:buNone/>
            </a:pPr>
            <a:r>
              <a:t/>
            </a:r>
            <a:endParaRPr sz="1500">
              <a:latin typeface="Fira Sans Extra Condensed"/>
              <a:ea typeface="Fira Sans Extra Condensed"/>
              <a:cs typeface="Fira Sans Extra Condensed"/>
              <a:sym typeface="Fira Sans Extra Condensed"/>
            </a:endParaRPr>
          </a:p>
        </p:txBody>
      </p:sp>
      <p:sp>
        <p:nvSpPr>
          <p:cNvPr id="235" name="Google Shape;235;p32"/>
          <p:cNvSpPr txBox="1"/>
          <p:nvPr/>
        </p:nvSpPr>
        <p:spPr>
          <a:xfrm>
            <a:off x="0" y="228600"/>
            <a:ext cx="7017600" cy="63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20">
                <a:solidFill>
                  <a:schemeClr val="dk1"/>
                </a:solidFill>
                <a:latin typeface="Open Sans"/>
                <a:ea typeface="Open Sans"/>
                <a:cs typeface="Open Sans"/>
                <a:sym typeface="Open Sans"/>
              </a:rPr>
              <a:t>RECOMMENDATIONS</a:t>
            </a:r>
            <a:endParaRPr b="1" sz="2920">
              <a:solidFill>
                <a:schemeClr val="dk1"/>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ph type="title"/>
          </p:nvPr>
        </p:nvSpPr>
        <p:spPr>
          <a:xfrm>
            <a:off x="69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620">
                <a:latin typeface="Open Sans"/>
                <a:ea typeface="Open Sans"/>
                <a:cs typeface="Open Sans"/>
                <a:sym typeface="Open Sans"/>
              </a:rPr>
              <a:t>CONCLUSION</a:t>
            </a:r>
            <a:endParaRPr b="1" sz="4120">
              <a:latin typeface="Open Sans"/>
              <a:ea typeface="Open Sans"/>
              <a:cs typeface="Open Sans"/>
              <a:sym typeface="Open Sans"/>
            </a:endParaRPr>
          </a:p>
        </p:txBody>
      </p:sp>
      <p:sp>
        <p:nvSpPr>
          <p:cNvPr id="241" name="Google Shape;24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Georgia"/>
              <a:buChar char="●"/>
            </a:pPr>
            <a:r>
              <a:rPr lang="en">
                <a:latin typeface="Georgia"/>
                <a:ea typeface="Georgia"/>
                <a:cs typeface="Georgia"/>
                <a:sym typeface="Georgia"/>
              </a:rPr>
              <a:t>Although most time, Correlation may not infer causation, but it thus says a lot about a relationship between them and other factors which may not be covered in this study. </a:t>
            </a:r>
            <a:endParaRPr>
              <a:latin typeface="Georgia"/>
              <a:ea typeface="Georgia"/>
              <a:cs typeface="Georgia"/>
              <a:sym typeface="Georgia"/>
            </a:endParaRPr>
          </a:p>
          <a:p>
            <a:pPr indent="0" lvl="0" marL="0" rtl="0" algn="l">
              <a:spcBef>
                <a:spcPts val="1200"/>
              </a:spcBef>
              <a:spcAft>
                <a:spcPts val="0"/>
              </a:spcAft>
              <a:buNone/>
            </a:pPr>
            <a:r>
              <a:t/>
            </a:r>
            <a:endParaRPr>
              <a:latin typeface="Georgia"/>
              <a:ea typeface="Georgia"/>
              <a:cs typeface="Georgia"/>
              <a:sym typeface="Georgia"/>
            </a:endParaRPr>
          </a:p>
          <a:p>
            <a:pPr indent="-342900" lvl="0" marL="457200" rtl="0" algn="l">
              <a:spcBef>
                <a:spcPts val="1200"/>
              </a:spcBef>
              <a:spcAft>
                <a:spcPts val="0"/>
              </a:spcAft>
              <a:buSzPts val="1800"/>
              <a:buFont typeface="Georgia"/>
              <a:buChar char="●"/>
            </a:pPr>
            <a:r>
              <a:rPr lang="en">
                <a:latin typeface="Georgia"/>
                <a:ea typeface="Georgia"/>
                <a:cs typeface="Georgia"/>
                <a:sym typeface="Georgia"/>
              </a:rPr>
              <a:t>In conclusion, a </a:t>
            </a:r>
            <a:r>
              <a:rPr lang="en">
                <a:latin typeface="Georgia"/>
                <a:ea typeface="Georgia"/>
                <a:cs typeface="Georgia"/>
                <a:sym typeface="Georgia"/>
              </a:rPr>
              <a:t>higher GDP will likely lead to higher life expectancy and reduced poverty rate in African Countries.  </a:t>
            </a:r>
            <a:endParaRPr>
              <a:latin typeface="Georgia"/>
              <a:ea typeface="Georgia"/>
              <a:cs typeface="Georgia"/>
              <a:sym typeface="Georgia"/>
            </a:endParaRPr>
          </a:p>
          <a:p>
            <a:pPr indent="0" lvl="0" marL="0" rtl="0" algn="l">
              <a:spcBef>
                <a:spcPts val="1200"/>
              </a:spcBef>
              <a:spcAft>
                <a:spcPts val="1200"/>
              </a:spcAft>
              <a:buNone/>
            </a:pPr>
            <a:r>
              <a:t/>
            </a:r>
            <a:endParaRPr>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34"/>
          <p:cNvPicPr preferRelativeResize="0"/>
          <p:nvPr/>
        </p:nvPicPr>
        <p:blipFill>
          <a:blip r:embed="rId3">
            <a:alphaModFix/>
          </a:blip>
          <a:stretch>
            <a:fillRect/>
          </a:stretch>
        </p:blipFill>
        <p:spPr>
          <a:xfrm>
            <a:off x="642950" y="-61375"/>
            <a:ext cx="8501050" cy="5266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70050" y="412113"/>
            <a:ext cx="8520600" cy="84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900">
                <a:latin typeface="Open Sans"/>
                <a:ea typeface="Open Sans"/>
                <a:cs typeface="Open Sans"/>
                <a:sym typeface="Open Sans"/>
              </a:rPr>
              <a:t>PROBLEM STATEMENT</a:t>
            </a:r>
            <a:endParaRPr b="1" sz="2900">
              <a:latin typeface="Open Sans"/>
              <a:ea typeface="Open Sans"/>
              <a:cs typeface="Open Sans"/>
              <a:sym typeface="Open Sans"/>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44500" lvl="0" marL="457200" rtl="0" algn="just">
              <a:spcBef>
                <a:spcPts val="0"/>
              </a:spcBef>
              <a:spcAft>
                <a:spcPts val="0"/>
              </a:spcAft>
              <a:buSzPts val="3400"/>
              <a:buChar char="●"/>
            </a:pPr>
            <a:r>
              <a:rPr lang="en" sz="3000">
                <a:solidFill>
                  <a:schemeClr val="dk1"/>
                </a:solidFill>
                <a:latin typeface="Georgia"/>
                <a:ea typeface="Georgia"/>
                <a:cs typeface="Georgia"/>
                <a:sym typeface="Georgia"/>
              </a:rPr>
              <a:t>This project seeks to </a:t>
            </a:r>
            <a:r>
              <a:rPr lang="en" sz="3000">
                <a:solidFill>
                  <a:schemeClr val="dk1"/>
                </a:solidFill>
                <a:latin typeface="Georgia"/>
                <a:ea typeface="Georgia"/>
                <a:cs typeface="Georgia"/>
                <a:sym typeface="Georgia"/>
              </a:rPr>
              <a:t>explain</a:t>
            </a:r>
            <a:r>
              <a:rPr lang="en" sz="3000">
                <a:solidFill>
                  <a:schemeClr val="dk1"/>
                </a:solidFill>
                <a:latin typeface="Georgia"/>
                <a:ea typeface="Georgia"/>
                <a:cs typeface="Georgia"/>
                <a:sym typeface="Georgia"/>
              </a:rPr>
              <a:t> the relationship between poverty, life expectancy and the GDP of a country with the African context, looking at them microscopically regionally, and making meaningful recommendations </a:t>
            </a:r>
            <a:endParaRPr sz="3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1593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latin typeface="Open Sans"/>
                <a:ea typeface="Open Sans"/>
                <a:cs typeface="Open Sans"/>
                <a:sym typeface="Open Sans"/>
              </a:rPr>
              <a:t>INTRODUCTION</a:t>
            </a:r>
            <a:r>
              <a:rPr b="1" lang="en" sz="2920">
                <a:latin typeface="Open Sans"/>
                <a:ea typeface="Open Sans"/>
                <a:cs typeface="Open Sans"/>
                <a:sym typeface="Open Sans"/>
              </a:rPr>
              <a:t>…</a:t>
            </a:r>
            <a:endParaRPr b="1" sz="2920">
              <a:latin typeface="Open Sans"/>
              <a:ea typeface="Open Sans"/>
              <a:cs typeface="Open Sans"/>
              <a:sym typeface="Open Sans"/>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404040"/>
              </a:buClr>
              <a:buSzPts val="2200"/>
              <a:buFont typeface="Fira Sans Extra Condensed"/>
              <a:buChar char="●"/>
            </a:pPr>
            <a:r>
              <a:rPr lang="en" sz="2200">
                <a:solidFill>
                  <a:srgbClr val="404040"/>
                </a:solidFill>
                <a:highlight>
                  <a:schemeClr val="lt1"/>
                </a:highlight>
                <a:latin typeface="Fira Sans Extra Condensed"/>
                <a:ea typeface="Fira Sans Extra Condensed"/>
                <a:cs typeface="Fira Sans Extra Condensed"/>
                <a:sym typeface="Fira Sans Extra Condensed"/>
              </a:rPr>
              <a:t>According to the IMF, a state of living below $1 Per day is know as Poverty, and it can be characterized by the absence of drinking water or food </a:t>
            </a:r>
            <a:endParaRPr sz="2200">
              <a:solidFill>
                <a:srgbClr val="404040"/>
              </a:solidFill>
              <a:highlight>
                <a:schemeClr val="lt1"/>
              </a:highlight>
              <a:latin typeface="Fira Sans Extra Condensed"/>
              <a:ea typeface="Fira Sans Extra Condensed"/>
              <a:cs typeface="Fira Sans Extra Condensed"/>
              <a:sym typeface="Fira Sans Extra Condensed"/>
            </a:endParaRPr>
          </a:p>
          <a:p>
            <a:pPr indent="-368300" lvl="0" marL="457200" rtl="0" algn="l">
              <a:spcBef>
                <a:spcPts val="0"/>
              </a:spcBef>
              <a:spcAft>
                <a:spcPts val="0"/>
              </a:spcAft>
              <a:buClr>
                <a:srgbClr val="404040"/>
              </a:buClr>
              <a:buSzPts val="2200"/>
              <a:buFont typeface="Fira Sans Extra Condensed"/>
              <a:buChar char="●"/>
            </a:pPr>
            <a:r>
              <a:rPr lang="en" sz="2200">
                <a:solidFill>
                  <a:srgbClr val="404040"/>
                </a:solidFill>
                <a:highlight>
                  <a:schemeClr val="lt1"/>
                </a:highlight>
                <a:latin typeface="Fira Sans Extra Condensed"/>
                <a:ea typeface="Fira Sans Extra Condensed"/>
                <a:cs typeface="Fira Sans Extra Condensed"/>
                <a:sym typeface="Fira Sans Extra Condensed"/>
              </a:rPr>
              <a:t>In 2013, the United Nations came up with a Framework consisting of 17 main component, of which </a:t>
            </a:r>
            <a:r>
              <a:rPr b="1" lang="en" sz="2200">
                <a:solidFill>
                  <a:srgbClr val="404040"/>
                </a:solidFill>
                <a:highlight>
                  <a:schemeClr val="lt1"/>
                </a:highlight>
                <a:latin typeface="Fira Sans Extra Condensed"/>
                <a:ea typeface="Fira Sans Extra Condensed"/>
                <a:cs typeface="Fira Sans Extra Condensed"/>
                <a:sym typeface="Fira Sans Extra Condensed"/>
              </a:rPr>
              <a:t>No poverty</a:t>
            </a:r>
            <a:r>
              <a:rPr lang="en" sz="2200">
                <a:solidFill>
                  <a:srgbClr val="404040"/>
                </a:solidFill>
                <a:highlight>
                  <a:schemeClr val="lt1"/>
                </a:highlight>
                <a:latin typeface="Fira Sans Extra Condensed"/>
                <a:ea typeface="Fira Sans Extra Condensed"/>
                <a:cs typeface="Fira Sans Extra Condensed"/>
                <a:sym typeface="Fira Sans Extra Condensed"/>
              </a:rPr>
              <a:t> was clearly highlighted as a goal to this end, we will be analyzing the dataset to measure the impact of GDP on Poverty and Life expectancy. </a:t>
            </a:r>
            <a:endParaRPr sz="2200">
              <a:solidFill>
                <a:srgbClr val="404040"/>
              </a:solidFill>
              <a:highlight>
                <a:schemeClr val="lt1"/>
              </a:highlight>
              <a:latin typeface="Fira Sans Extra Condensed"/>
              <a:ea typeface="Fira Sans Extra Condensed"/>
              <a:cs typeface="Fira Sans Extra Condensed"/>
              <a:sym typeface="Fira Sans Extra Condensed"/>
            </a:endParaRPr>
          </a:p>
          <a:p>
            <a:pPr indent="-368300" lvl="0" marL="457200" rtl="0" algn="l">
              <a:spcBef>
                <a:spcPts val="0"/>
              </a:spcBef>
              <a:spcAft>
                <a:spcPts val="0"/>
              </a:spcAft>
              <a:buClr>
                <a:srgbClr val="404040"/>
              </a:buClr>
              <a:buSzPts val="2200"/>
              <a:buFont typeface="Fira Sans Extra Condensed"/>
              <a:buChar char="●"/>
            </a:pPr>
            <a:r>
              <a:rPr lang="en" sz="2200">
                <a:solidFill>
                  <a:srgbClr val="404040"/>
                </a:solidFill>
                <a:highlight>
                  <a:schemeClr val="lt1"/>
                </a:highlight>
                <a:latin typeface="Fira Sans Extra Condensed"/>
                <a:ea typeface="Fira Sans Extra Condensed"/>
                <a:cs typeface="Fira Sans Extra Condensed"/>
                <a:sym typeface="Fira Sans Extra Condensed"/>
              </a:rPr>
              <a:t>This framework is known as the sustainable development Goal(SDG).</a:t>
            </a:r>
            <a:endParaRPr sz="2200">
              <a:solidFill>
                <a:srgbClr val="404040"/>
              </a:solidFill>
              <a:highlight>
                <a:schemeClr val="lt1"/>
              </a:highlight>
              <a:latin typeface="Fira Sans Extra Condensed"/>
              <a:ea typeface="Fira Sans Extra Condensed"/>
              <a:cs typeface="Fira Sans Extra Condensed"/>
              <a:sym typeface="Fira Sans Extra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467917" y="156085"/>
            <a:ext cx="8210400" cy="7290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b="1" lang="en" sz="2900">
                <a:latin typeface="Open Sans"/>
                <a:ea typeface="Open Sans"/>
                <a:cs typeface="Open Sans"/>
                <a:sym typeface="Open Sans"/>
              </a:rPr>
              <a:t>PROCESS WORKFLOW</a:t>
            </a:r>
            <a:endParaRPr b="1" sz="2900">
              <a:latin typeface="Open Sans"/>
              <a:ea typeface="Open Sans"/>
              <a:cs typeface="Open Sans"/>
              <a:sym typeface="Open Sans"/>
            </a:endParaRPr>
          </a:p>
        </p:txBody>
      </p:sp>
      <p:sp>
        <p:nvSpPr>
          <p:cNvPr id="83" name="Google Shape;83;p17"/>
          <p:cNvSpPr/>
          <p:nvPr/>
        </p:nvSpPr>
        <p:spPr>
          <a:xfrm>
            <a:off x="1893063" y="1223871"/>
            <a:ext cx="400302" cy="531764"/>
          </a:xfrm>
          <a:custGeom>
            <a:rect b="b" l="l" r="r" t="t"/>
            <a:pathLst>
              <a:path extrusionOk="0" h="258" w="194">
                <a:moveTo>
                  <a:pt x="133" y="207"/>
                </a:moveTo>
                <a:cubicBezTo>
                  <a:pt x="133" y="211"/>
                  <a:pt x="129" y="214"/>
                  <a:pt x="125" y="214"/>
                </a:cubicBezTo>
                <a:cubicBezTo>
                  <a:pt x="125" y="214"/>
                  <a:pt x="125" y="214"/>
                  <a:pt x="125" y="214"/>
                </a:cubicBezTo>
                <a:cubicBezTo>
                  <a:pt x="69" y="214"/>
                  <a:pt x="69" y="214"/>
                  <a:pt x="69" y="214"/>
                </a:cubicBezTo>
                <a:cubicBezTo>
                  <a:pt x="65" y="214"/>
                  <a:pt x="61" y="211"/>
                  <a:pt x="61" y="207"/>
                </a:cubicBezTo>
                <a:cubicBezTo>
                  <a:pt x="60" y="202"/>
                  <a:pt x="58" y="188"/>
                  <a:pt x="55" y="182"/>
                </a:cubicBezTo>
                <a:cubicBezTo>
                  <a:pt x="51" y="175"/>
                  <a:pt x="37" y="161"/>
                  <a:pt x="37" y="161"/>
                </a:cubicBezTo>
                <a:cubicBezTo>
                  <a:pt x="25" y="149"/>
                  <a:pt x="14" y="137"/>
                  <a:pt x="7" y="119"/>
                </a:cubicBezTo>
                <a:cubicBezTo>
                  <a:pt x="0" y="101"/>
                  <a:pt x="1" y="80"/>
                  <a:pt x="9" y="59"/>
                </a:cubicBezTo>
                <a:cubicBezTo>
                  <a:pt x="16" y="41"/>
                  <a:pt x="29" y="25"/>
                  <a:pt x="45" y="15"/>
                </a:cubicBezTo>
                <a:cubicBezTo>
                  <a:pt x="60" y="5"/>
                  <a:pt x="80" y="0"/>
                  <a:pt x="97" y="0"/>
                </a:cubicBezTo>
                <a:cubicBezTo>
                  <a:pt x="114" y="0"/>
                  <a:pt x="134" y="5"/>
                  <a:pt x="149" y="15"/>
                </a:cubicBezTo>
                <a:cubicBezTo>
                  <a:pt x="165" y="25"/>
                  <a:pt x="178" y="41"/>
                  <a:pt x="185" y="59"/>
                </a:cubicBezTo>
                <a:cubicBezTo>
                  <a:pt x="193" y="80"/>
                  <a:pt x="194" y="101"/>
                  <a:pt x="187" y="119"/>
                </a:cubicBezTo>
                <a:cubicBezTo>
                  <a:pt x="180" y="137"/>
                  <a:pt x="169" y="149"/>
                  <a:pt x="157" y="161"/>
                </a:cubicBezTo>
                <a:cubicBezTo>
                  <a:pt x="157" y="161"/>
                  <a:pt x="143" y="175"/>
                  <a:pt x="139" y="182"/>
                </a:cubicBezTo>
                <a:cubicBezTo>
                  <a:pt x="139" y="183"/>
                  <a:pt x="138" y="184"/>
                  <a:pt x="138" y="186"/>
                </a:cubicBezTo>
                <a:moveTo>
                  <a:pt x="47" y="100"/>
                </a:moveTo>
                <a:cubicBezTo>
                  <a:pt x="72" y="133"/>
                  <a:pt x="72" y="133"/>
                  <a:pt x="72" y="133"/>
                </a:cubicBezTo>
                <a:cubicBezTo>
                  <a:pt x="97" y="89"/>
                  <a:pt x="97" y="89"/>
                  <a:pt x="97" y="89"/>
                </a:cubicBezTo>
                <a:cubicBezTo>
                  <a:pt x="122" y="133"/>
                  <a:pt x="122" y="133"/>
                  <a:pt x="122" y="133"/>
                </a:cubicBezTo>
                <a:cubicBezTo>
                  <a:pt x="147" y="100"/>
                  <a:pt x="147" y="100"/>
                  <a:pt x="147" y="100"/>
                </a:cubicBezTo>
                <a:moveTo>
                  <a:pt x="65" y="237"/>
                </a:moveTo>
                <a:cubicBezTo>
                  <a:pt x="130" y="237"/>
                  <a:pt x="130" y="237"/>
                  <a:pt x="130" y="237"/>
                </a:cubicBezTo>
                <a:moveTo>
                  <a:pt x="120" y="258"/>
                </a:moveTo>
                <a:cubicBezTo>
                  <a:pt x="76" y="258"/>
                  <a:pt x="76" y="258"/>
                  <a:pt x="76" y="258"/>
                </a:cubicBezTo>
              </a:path>
            </a:pathLst>
          </a:custGeom>
          <a:noFill/>
          <a:ln cap="rnd" cmpd="sng" w="22225">
            <a:solidFill>
              <a:srgbClr val="333333"/>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84" name="Google Shape;84;p17"/>
          <p:cNvSpPr/>
          <p:nvPr/>
        </p:nvSpPr>
        <p:spPr>
          <a:xfrm>
            <a:off x="3454035" y="1203612"/>
            <a:ext cx="445882" cy="572284"/>
          </a:xfrm>
          <a:custGeom>
            <a:rect b="b" l="l" r="r" t="t"/>
            <a:pathLst>
              <a:path extrusionOk="0" h="295" w="230">
                <a:moveTo>
                  <a:pt x="203" y="67"/>
                </a:moveTo>
                <a:cubicBezTo>
                  <a:pt x="230" y="116"/>
                  <a:pt x="211" y="177"/>
                  <a:pt x="163" y="203"/>
                </a:cubicBezTo>
                <a:cubicBezTo>
                  <a:pt x="114" y="229"/>
                  <a:pt x="53" y="211"/>
                  <a:pt x="26" y="162"/>
                </a:cubicBezTo>
                <a:cubicBezTo>
                  <a:pt x="0" y="113"/>
                  <a:pt x="18" y="52"/>
                  <a:pt x="67" y="26"/>
                </a:cubicBezTo>
                <a:cubicBezTo>
                  <a:pt x="116" y="0"/>
                  <a:pt x="177" y="18"/>
                  <a:pt x="203" y="67"/>
                </a:cubicBezTo>
                <a:close/>
                <a:moveTo>
                  <a:pt x="83" y="55"/>
                </a:moveTo>
                <a:cubicBezTo>
                  <a:pt x="50" y="73"/>
                  <a:pt x="38" y="114"/>
                  <a:pt x="56" y="146"/>
                </a:cubicBezTo>
                <a:cubicBezTo>
                  <a:pt x="73" y="179"/>
                  <a:pt x="114" y="191"/>
                  <a:pt x="147" y="174"/>
                </a:cubicBezTo>
                <a:cubicBezTo>
                  <a:pt x="179" y="156"/>
                  <a:pt x="192" y="115"/>
                  <a:pt x="174" y="83"/>
                </a:cubicBezTo>
                <a:cubicBezTo>
                  <a:pt x="156" y="50"/>
                  <a:pt x="116" y="38"/>
                  <a:pt x="83" y="55"/>
                </a:cubicBezTo>
                <a:close/>
                <a:moveTo>
                  <a:pt x="155" y="230"/>
                </a:moveTo>
                <a:cubicBezTo>
                  <a:pt x="182" y="281"/>
                  <a:pt x="182" y="281"/>
                  <a:pt x="182" y="281"/>
                </a:cubicBezTo>
                <a:cubicBezTo>
                  <a:pt x="187" y="291"/>
                  <a:pt x="200" y="295"/>
                  <a:pt x="210" y="289"/>
                </a:cubicBezTo>
                <a:cubicBezTo>
                  <a:pt x="219" y="284"/>
                  <a:pt x="223" y="272"/>
                  <a:pt x="218" y="262"/>
                </a:cubicBezTo>
                <a:cubicBezTo>
                  <a:pt x="191" y="211"/>
                  <a:pt x="191" y="211"/>
                  <a:pt x="191" y="211"/>
                </a:cubicBezTo>
                <a:moveTo>
                  <a:pt x="152" y="145"/>
                </a:moveTo>
                <a:cubicBezTo>
                  <a:pt x="152" y="143"/>
                  <a:pt x="151" y="139"/>
                  <a:pt x="150" y="135"/>
                </a:cubicBezTo>
                <a:cubicBezTo>
                  <a:pt x="150" y="132"/>
                  <a:pt x="147" y="129"/>
                  <a:pt x="145" y="127"/>
                </a:cubicBezTo>
                <a:cubicBezTo>
                  <a:pt x="143" y="126"/>
                  <a:pt x="135" y="122"/>
                  <a:pt x="134" y="122"/>
                </a:cubicBezTo>
                <a:cubicBezTo>
                  <a:pt x="132" y="121"/>
                  <a:pt x="127" y="119"/>
                  <a:pt x="126" y="117"/>
                </a:cubicBezTo>
                <a:cubicBezTo>
                  <a:pt x="125" y="116"/>
                  <a:pt x="124" y="114"/>
                  <a:pt x="124" y="111"/>
                </a:cubicBezTo>
                <a:cubicBezTo>
                  <a:pt x="125" y="108"/>
                  <a:pt x="125" y="108"/>
                  <a:pt x="126" y="105"/>
                </a:cubicBezTo>
                <a:cubicBezTo>
                  <a:pt x="127" y="103"/>
                  <a:pt x="130" y="99"/>
                  <a:pt x="130" y="95"/>
                </a:cubicBezTo>
                <a:cubicBezTo>
                  <a:pt x="130" y="92"/>
                  <a:pt x="129" y="90"/>
                  <a:pt x="129" y="90"/>
                </a:cubicBezTo>
                <a:cubicBezTo>
                  <a:pt x="130" y="85"/>
                  <a:pt x="130" y="85"/>
                  <a:pt x="130" y="85"/>
                </a:cubicBezTo>
                <a:cubicBezTo>
                  <a:pt x="130" y="85"/>
                  <a:pt x="130" y="83"/>
                  <a:pt x="129" y="81"/>
                </a:cubicBezTo>
                <a:cubicBezTo>
                  <a:pt x="128" y="77"/>
                  <a:pt x="123" y="74"/>
                  <a:pt x="122" y="74"/>
                </a:cubicBezTo>
                <a:cubicBezTo>
                  <a:pt x="121" y="73"/>
                  <a:pt x="118" y="72"/>
                  <a:pt x="116" y="72"/>
                </a:cubicBezTo>
                <a:cubicBezTo>
                  <a:pt x="115" y="72"/>
                  <a:pt x="113" y="72"/>
                  <a:pt x="112" y="72"/>
                </a:cubicBezTo>
                <a:cubicBezTo>
                  <a:pt x="110" y="72"/>
                  <a:pt x="108" y="73"/>
                  <a:pt x="107" y="73"/>
                </a:cubicBezTo>
                <a:cubicBezTo>
                  <a:pt x="106" y="73"/>
                  <a:pt x="104" y="75"/>
                  <a:pt x="103" y="76"/>
                </a:cubicBezTo>
                <a:cubicBezTo>
                  <a:pt x="103" y="76"/>
                  <a:pt x="100" y="80"/>
                  <a:pt x="99" y="82"/>
                </a:cubicBezTo>
                <a:cubicBezTo>
                  <a:pt x="98" y="84"/>
                  <a:pt x="99" y="90"/>
                  <a:pt x="99" y="90"/>
                </a:cubicBezTo>
                <a:cubicBezTo>
                  <a:pt x="97" y="92"/>
                  <a:pt x="99" y="100"/>
                  <a:pt x="99" y="100"/>
                </a:cubicBezTo>
                <a:cubicBezTo>
                  <a:pt x="100" y="101"/>
                  <a:pt x="101" y="104"/>
                  <a:pt x="102" y="105"/>
                </a:cubicBezTo>
                <a:cubicBezTo>
                  <a:pt x="103" y="106"/>
                  <a:pt x="105" y="112"/>
                  <a:pt x="105" y="114"/>
                </a:cubicBezTo>
                <a:cubicBezTo>
                  <a:pt x="104" y="117"/>
                  <a:pt x="97" y="119"/>
                  <a:pt x="95" y="120"/>
                </a:cubicBezTo>
                <a:cubicBezTo>
                  <a:pt x="94" y="121"/>
                  <a:pt x="90" y="122"/>
                  <a:pt x="87" y="124"/>
                </a:cubicBezTo>
                <a:cubicBezTo>
                  <a:pt x="84" y="125"/>
                  <a:pt x="79" y="129"/>
                  <a:pt x="78" y="133"/>
                </a:cubicBezTo>
                <a:cubicBezTo>
                  <a:pt x="76" y="136"/>
                  <a:pt x="75" y="141"/>
                  <a:pt x="75" y="145"/>
                </a:cubicBezTo>
              </a:path>
            </a:pathLst>
          </a:custGeom>
          <a:noFill/>
          <a:ln cap="rnd" cmpd="sng" w="22225">
            <a:solidFill>
              <a:srgbClr val="333333"/>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85" name="Google Shape;85;p17"/>
          <p:cNvSpPr/>
          <p:nvPr/>
        </p:nvSpPr>
        <p:spPr>
          <a:xfrm>
            <a:off x="5109325" y="1284042"/>
            <a:ext cx="562664" cy="411424"/>
          </a:xfrm>
          <a:custGeom>
            <a:rect b="b" l="l" r="r" t="t"/>
            <a:pathLst>
              <a:path extrusionOk="0" h="227" w="310">
                <a:moveTo>
                  <a:pt x="180" y="122"/>
                </a:moveTo>
                <a:cubicBezTo>
                  <a:pt x="183" y="120"/>
                  <a:pt x="204" y="114"/>
                  <a:pt x="205" y="107"/>
                </a:cubicBezTo>
                <a:cubicBezTo>
                  <a:pt x="206" y="105"/>
                  <a:pt x="205" y="103"/>
                  <a:pt x="205" y="102"/>
                </a:cubicBezTo>
                <a:cubicBezTo>
                  <a:pt x="193" y="100"/>
                  <a:pt x="179" y="98"/>
                  <a:pt x="178" y="95"/>
                </a:cubicBezTo>
                <a:cubicBezTo>
                  <a:pt x="176" y="89"/>
                  <a:pt x="174" y="39"/>
                  <a:pt x="187" y="23"/>
                </a:cubicBezTo>
                <a:cubicBezTo>
                  <a:pt x="192" y="17"/>
                  <a:pt x="197" y="14"/>
                  <a:pt x="202" y="11"/>
                </a:cubicBezTo>
                <a:cubicBezTo>
                  <a:pt x="204" y="10"/>
                  <a:pt x="208" y="10"/>
                  <a:pt x="210" y="10"/>
                </a:cubicBezTo>
                <a:cubicBezTo>
                  <a:pt x="211" y="9"/>
                  <a:pt x="214" y="8"/>
                  <a:pt x="216" y="7"/>
                </a:cubicBezTo>
                <a:cubicBezTo>
                  <a:pt x="222" y="5"/>
                  <a:pt x="225" y="6"/>
                  <a:pt x="225" y="6"/>
                </a:cubicBezTo>
                <a:cubicBezTo>
                  <a:pt x="225" y="6"/>
                  <a:pt x="258" y="10"/>
                  <a:pt x="263" y="36"/>
                </a:cubicBezTo>
                <a:cubicBezTo>
                  <a:pt x="269" y="62"/>
                  <a:pt x="270" y="86"/>
                  <a:pt x="263" y="96"/>
                </a:cubicBezTo>
                <a:cubicBezTo>
                  <a:pt x="260" y="97"/>
                  <a:pt x="251" y="99"/>
                  <a:pt x="243" y="100"/>
                </a:cubicBezTo>
                <a:cubicBezTo>
                  <a:pt x="243" y="100"/>
                  <a:pt x="243" y="101"/>
                  <a:pt x="243" y="101"/>
                </a:cubicBezTo>
                <a:cubicBezTo>
                  <a:pt x="242" y="108"/>
                  <a:pt x="247" y="111"/>
                  <a:pt x="249" y="114"/>
                </a:cubicBezTo>
                <a:cubicBezTo>
                  <a:pt x="252" y="117"/>
                  <a:pt x="264" y="123"/>
                  <a:pt x="268" y="124"/>
                </a:cubicBezTo>
                <a:cubicBezTo>
                  <a:pt x="270" y="125"/>
                  <a:pt x="289" y="133"/>
                  <a:pt x="293" y="136"/>
                </a:cubicBezTo>
                <a:cubicBezTo>
                  <a:pt x="298" y="140"/>
                  <a:pt x="304" y="147"/>
                  <a:pt x="305" y="155"/>
                </a:cubicBezTo>
                <a:cubicBezTo>
                  <a:pt x="308" y="169"/>
                  <a:pt x="310" y="190"/>
                  <a:pt x="309" y="195"/>
                </a:cubicBezTo>
                <a:moveTo>
                  <a:pt x="215" y="227"/>
                </a:moveTo>
                <a:cubicBezTo>
                  <a:pt x="215" y="221"/>
                  <a:pt x="213" y="195"/>
                  <a:pt x="210" y="177"/>
                </a:cubicBezTo>
                <a:cubicBezTo>
                  <a:pt x="209" y="168"/>
                  <a:pt x="201" y="159"/>
                  <a:pt x="195" y="154"/>
                </a:cubicBezTo>
                <a:cubicBezTo>
                  <a:pt x="190" y="150"/>
                  <a:pt x="167" y="140"/>
                  <a:pt x="165" y="139"/>
                </a:cubicBezTo>
                <a:cubicBezTo>
                  <a:pt x="160" y="138"/>
                  <a:pt x="145" y="131"/>
                  <a:pt x="142" y="127"/>
                </a:cubicBezTo>
                <a:cubicBezTo>
                  <a:pt x="139" y="124"/>
                  <a:pt x="137" y="119"/>
                  <a:pt x="138" y="111"/>
                </a:cubicBezTo>
                <a:cubicBezTo>
                  <a:pt x="139" y="102"/>
                  <a:pt x="140" y="101"/>
                  <a:pt x="143" y="92"/>
                </a:cubicBezTo>
                <a:cubicBezTo>
                  <a:pt x="146" y="87"/>
                  <a:pt x="153" y="75"/>
                  <a:pt x="154" y="65"/>
                </a:cubicBezTo>
                <a:cubicBezTo>
                  <a:pt x="154" y="57"/>
                  <a:pt x="152" y="51"/>
                  <a:pt x="152" y="51"/>
                </a:cubicBezTo>
                <a:cubicBezTo>
                  <a:pt x="152" y="39"/>
                  <a:pt x="152" y="39"/>
                  <a:pt x="152" y="39"/>
                </a:cubicBezTo>
                <a:cubicBezTo>
                  <a:pt x="152" y="39"/>
                  <a:pt x="152" y="32"/>
                  <a:pt x="151" y="26"/>
                </a:cubicBezTo>
                <a:cubicBezTo>
                  <a:pt x="147" y="14"/>
                  <a:pt x="135" y="7"/>
                  <a:pt x="132" y="6"/>
                </a:cubicBezTo>
                <a:cubicBezTo>
                  <a:pt x="129" y="3"/>
                  <a:pt x="119" y="1"/>
                  <a:pt x="115" y="0"/>
                </a:cubicBezTo>
                <a:cubicBezTo>
                  <a:pt x="112" y="0"/>
                  <a:pt x="107" y="0"/>
                  <a:pt x="102" y="0"/>
                </a:cubicBezTo>
                <a:cubicBezTo>
                  <a:pt x="98" y="1"/>
                  <a:pt x="93" y="4"/>
                  <a:pt x="90" y="4"/>
                </a:cubicBezTo>
                <a:cubicBezTo>
                  <a:pt x="87" y="4"/>
                  <a:pt x="81" y="8"/>
                  <a:pt x="79" y="12"/>
                </a:cubicBezTo>
                <a:cubicBezTo>
                  <a:pt x="78" y="13"/>
                  <a:pt x="70" y="24"/>
                  <a:pt x="68" y="29"/>
                </a:cubicBezTo>
                <a:cubicBezTo>
                  <a:pt x="65" y="34"/>
                  <a:pt x="66" y="51"/>
                  <a:pt x="66" y="51"/>
                </a:cubicBezTo>
                <a:cubicBezTo>
                  <a:pt x="62" y="58"/>
                  <a:pt x="67" y="78"/>
                  <a:pt x="68" y="80"/>
                </a:cubicBezTo>
                <a:cubicBezTo>
                  <a:pt x="69" y="82"/>
                  <a:pt x="72" y="89"/>
                  <a:pt x="75" y="92"/>
                </a:cubicBezTo>
                <a:cubicBezTo>
                  <a:pt x="79" y="97"/>
                  <a:pt x="84" y="111"/>
                  <a:pt x="83" y="119"/>
                </a:cubicBezTo>
                <a:cubicBezTo>
                  <a:pt x="82" y="127"/>
                  <a:pt x="61" y="133"/>
                  <a:pt x="57" y="135"/>
                </a:cubicBezTo>
                <a:cubicBezTo>
                  <a:pt x="53" y="137"/>
                  <a:pt x="43" y="141"/>
                  <a:pt x="33" y="146"/>
                </a:cubicBezTo>
                <a:cubicBezTo>
                  <a:pt x="26" y="149"/>
                  <a:pt x="13" y="161"/>
                  <a:pt x="8" y="171"/>
                </a:cubicBezTo>
                <a:cubicBezTo>
                  <a:pt x="2" y="182"/>
                  <a:pt x="0" y="221"/>
                  <a:pt x="0" y="227"/>
                </a:cubicBezTo>
              </a:path>
            </a:pathLst>
          </a:custGeom>
          <a:noFill/>
          <a:ln cap="rnd" cmpd="sng" w="22225">
            <a:solidFill>
              <a:srgbClr val="333333"/>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Fira Sans Extra Condensed"/>
              <a:ea typeface="Fira Sans Extra Condensed"/>
              <a:cs typeface="Fira Sans Extra Condensed"/>
              <a:sym typeface="Fira Sans Extra Condensed"/>
            </a:endParaRPr>
          </a:p>
        </p:txBody>
      </p:sp>
      <p:sp>
        <p:nvSpPr>
          <p:cNvPr id="86" name="Google Shape;86;p17"/>
          <p:cNvSpPr/>
          <p:nvPr/>
        </p:nvSpPr>
        <p:spPr>
          <a:xfrm rot="3276584">
            <a:off x="6797840" y="1267525"/>
            <a:ext cx="447379" cy="444455"/>
          </a:xfrm>
          <a:custGeom>
            <a:rect b="b" l="l" r="r" t="t"/>
            <a:pathLst>
              <a:path extrusionOk="0" h="277" w="268">
                <a:moveTo>
                  <a:pt x="155" y="42"/>
                </a:moveTo>
                <a:cubicBezTo>
                  <a:pt x="156" y="51"/>
                  <a:pt x="157" y="60"/>
                  <a:pt x="157" y="70"/>
                </a:cubicBezTo>
                <a:cubicBezTo>
                  <a:pt x="157" y="79"/>
                  <a:pt x="156" y="87"/>
                  <a:pt x="156" y="96"/>
                </a:cubicBezTo>
                <a:cubicBezTo>
                  <a:pt x="268" y="135"/>
                  <a:pt x="268" y="135"/>
                  <a:pt x="268" y="135"/>
                </a:cubicBezTo>
                <a:cubicBezTo>
                  <a:pt x="268" y="162"/>
                  <a:pt x="268" y="162"/>
                  <a:pt x="268" y="162"/>
                </a:cubicBezTo>
                <a:cubicBezTo>
                  <a:pt x="156" y="142"/>
                  <a:pt x="156" y="142"/>
                  <a:pt x="156" y="142"/>
                </a:cubicBezTo>
                <a:cubicBezTo>
                  <a:pt x="156" y="147"/>
                  <a:pt x="155" y="153"/>
                  <a:pt x="155" y="157"/>
                </a:cubicBezTo>
                <a:cubicBezTo>
                  <a:pt x="155" y="164"/>
                  <a:pt x="149" y="222"/>
                  <a:pt x="148" y="227"/>
                </a:cubicBezTo>
                <a:cubicBezTo>
                  <a:pt x="182" y="235"/>
                  <a:pt x="182" y="235"/>
                  <a:pt x="182" y="235"/>
                </a:cubicBezTo>
                <a:cubicBezTo>
                  <a:pt x="182" y="258"/>
                  <a:pt x="182" y="258"/>
                  <a:pt x="182" y="258"/>
                </a:cubicBezTo>
                <a:cubicBezTo>
                  <a:pt x="144" y="256"/>
                  <a:pt x="144" y="256"/>
                  <a:pt x="144" y="256"/>
                </a:cubicBezTo>
                <a:cubicBezTo>
                  <a:pt x="141" y="269"/>
                  <a:pt x="137" y="277"/>
                  <a:pt x="132" y="277"/>
                </a:cubicBezTo>
                <a:cubicBezTo>
                  <a:pt x="128" y="277"/>
                  <a:pt x="124" y="269"/>
                  <a:pt x="121" y="255"/>
                </a:cubicBezTo>
                <a:cubicBezTo>
                  <a:pt x="82" y="258"/>
                  <a:pt x="82" y="258"/>
                  <a:pt x="82" y="258"/>
                </a:cubicBezTo>
                <a:cubicBezTo>
                  <a:pt x="82" y="236"/>
                  <a:pt x="82" y="236"/>
                  <a:pt x="82" y="236"/>
                </a:cubicBezTo>
                <a:cubicBezTo>
                  <a:pt x="117" y="226"/>
                  <a:pt x="117" y="226"/>
                  <a:pt x="117" y="226"/>
                </a:cubicBezTo>
                <a:cubicBezTo>
                  <a:pt x="116" y="220"/>
                  <a:pt x="111" y="163"/>
                  <a:pt x="111" y="156"/>
                </a:cubicBezTo>
                <a:cubicBezTo>
                  <a:pt x="111" y="152"/>
                  <a:pt x="110" y="147"/>
                  <a:pt x="111" y="143"/>
                </a:cubicBezTo>
                <a:cubicBezTo>
                  <a:pt x="0" y="162"/>
                  <a:pt x="0" y="162"/>
                  <a:pt x="0" y="162"/>
                </a:cubicBezTo>
                <a:cubicBezTo>
                  <a:pt x="0" y="135"/>
                  <a:pt x="0" y="135"/>
                  <a:pt x="0" y="135"/>
                </a:cubicBezTo>
                <a:cubicBezTo>
                  <a:pt x="109" y="96"/>
                  <a:pt x="109" y="96"/>
                  <a:pt x="109" y="96"/>
                </a:cubicBezTo>
                <a:cubicBezTo>
                  <a:pt x="108" y="88"/>
                  <a:pt x="106" y="79"/>
                  <a:pt x="106" y="70"/>
                </a:cubicBezTo>
                <a:cubicBezTo>
                  <a:pt x="106" y="25"/>
                  <a:pt x="118" y="0"/>
                  <a:pt x="132" y="0"/>
                </a:cubicBezTo>
                <a:cubicBezTo>
                  <a:pt x="139" y="0"/>
                  <a:pt x="146" y="8"/>
                  <a:pt x="151" y="23"/>
                </a:cubicBezTo>
              </a:path>
            </a:pathLst>
          </a:custGeom>
          <a:noFill/>
          <a:ln cap="rnd" cmpd="sng" w="22225">
            <a:solidFill>
              <a:srgbClr val="333333"/>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Fira Sans Extra Condensed"/>
              <a:ea typeface="Fira Sans Extra Condensed"/>
              <a:cs typeface="Fira Sans Extra Condensed"/>
              <a:sym typeface="Fira Sans Extra Condensed"/>
            </a:endParaRPr>
          </a:p>
        </p:txBody>
      </p:sp>
      <p:grpSp>
        <p:nvGrpSpPr>
          <p:cNvPr id="87" name="Google Shape;87;p17"/>
          <p:cNvGrpSpPr/>
          <p:nvPr/>
        </p:nvGrpSpPr>
        <p:grpSpPr>
          <a:xfrm>
            <a:off x="1214352" y="1895090"/>
            <a:ext cx="1712581" cy="2549996"/>
            <a:chOff x="914983" y="2348880"/>
            <a:chExt cx="2398573" cy="3571423"/>
          </a:xfrm>
        </p:grpSpPr>
        <p:sp>
          <p:nvSpPr>
            <p:cNvPr id="88" name="Google Shape;88;p17"/>
            <p:cNvSpPr/>
            <p:nvPr/>
          </p:nvSpPr>
          <p:spPr>
            <a:xfrm>
              <a:off x="1098583" y="2895923"/>
              <a:ext cx="2004900" cy="2940600"/>
            </a:xfrm>
            <a:prstGeom prst="rect">
              <a:avLst/>
            </a:prstGeom>
            <a:solidFill>
              <a:srgbClr val="A7F7E2"/>
            </a:solidFill>
            <a:ln>
              <a:noFill/>
            </a:ln>
          </p:spPr>
          <p:txBody>
            <a:bodyPr anchorCtr="0" anchor="ctr" bIns="72000" lIns="144000" spcFirstLastPara="1" rIns="144000" wrap="square" tIns="72000">
              <a:noAutofit/>
            </a:bodyPr>
            <a:lstStyle/>
            <a:p>
              <a:pPr indent="0" lvl="0" marL="0" marR="0" rtl="0" algn="ctr">
                <a:lnSpc>
                  <a:spcPct val="104999"/>
                </a:lnSpc>
                <a:spcBef>
                  <a:spcPts val="0"/>
                </a:spcBef>
                <a:spcAft>
                  <a:spcPts val="0"/>
                </a:spcAft>
                <a:buNone/>
              </a:pPr>
              <a:r>
                <a:rPr b="0" i="0" lang="en" sz="1800" u="none" cap="none" strike="noStrike">
                  <a:solidFill>
                    <a:schemeClr val="dk1"/>
                  </a:solidFill>
                  <a:latin typeface="Fira Sans Extra Condensed"/>
                  <a:ea typeface="Fira Sans Extra Condensed"/>
                  <a:cs typeface="Fira Sans Extra Condensed"/>
                  <a:sym typeface="Fira Sans Extra Condensed"/>
                </a:rPr>
                <a:t>Getting and Preparing Dataset</a:t>
              </a:r>
              <a:endParaRPr b="0" i="0" sz="1800" u="none" cap="none" strike="noStrike">
                <a:solidFill>
                  <a:schemeClr val="dk1"/>
                </a:solidFill>
                <a:latin typeface="Fira Sans Extra Condensed"/>
                <a:ea typeface="Fira Sans Extra Condensed"/>
                <a:cs typeface="Fira Sans Extra Condensed"/>
                <a:sym typeface="Fira Sans Extra Condensed"/>
              </a:endParaRPr>
            </a:p>
          </p:txBody>
        </p:sp>
        <p:grpSp>
          <p:nvGrpSpPr>
            <p:cNvPr id="89" name="Google Shape;89;p17"/>
            <p:cNvGrpSpPr/>
            <p:nvPr/>
          </p:nvGrpSpPr>
          <p:grpSpPr>
            <a:xfrm>
              <a:off x="1098561" y="5733119"/>
              <a:ext cx="2004876" cy="187185"/>
              <a:chOff x="842116" y="5136635"/>
              <a:chExt cx="1719300" cy="160522"/>
            </a:xfrm>
          </p:grpSpPr>
          <p:sp>
            <p:nvSpPr>
              <p:cNvPr id="90" name="Google Shape;90;p17"/>
              <p:cNvSpPr/>
              <p:nvPr/>
            </p:nvSpPr>
            <p:spPr>
              <a:xfrm>
                <a:off x="842116" y="5225157"/>
                <a:ext cx="1719300" cy="72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Fira Sans Extra Condensed"/>
                  <a:ea typeface="Fira Sans Extra Condensed"/>
                  <a:cs typeface="Fira Sans Extra Condensed"/>
                  <a:sym typeface="Fira Sans Extra Condensed"/>
                </a:endParaRPr>
              </a:p>
            </p:txBody>
          </p:sp>
          <p:sp>
            <p:nvSpPr>
              <p:cNvPr id="91" name="Google Shape;91;p17"/>
              <p:cNvSpPr/>
              <p:nvPr/>
            </p:nvSpPr>
            <p:spPr>
              <a:xfrm>
                <a:off x="1557780" y="5136635"/>
                <a:ext cx="288000" cy="11520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Fira Sans Extra Condensed"/>
                  <a:ea typeface="Fira Sans Extra Condensed"/>
                  <a:cs typeface="Fira Sans Extra Condensed"/>
                  <a:sym typeface="Fira Sans Extra Condensed"/>
                </a:endParaRPr>
              </a:p>
            </p:txBody>
          </p:sp>
        </p:grpSp>
        <p:grpSp>
          <p:nvGrpSpPr>
            <p:cNvPr id="92" name="Google Shape;92;p17"/>
            <p:cNvGrpSpPr/>
            <p:nvPr/>
          </p:nvGrpSpPr>
          <p:grpSpPr>
            <a:xfrm>
              <a:off x="914983" y="2348880"/>
              <a:ext cx="2398573" cy="738850"/>
              <a:chOff x="9066140" y="2072338"/>
              <a:chExt cx="2398573" cy="738850"/>
            </a:xfrm>
          </p:grpSpPr>
          <p:sp>
            <p:nvSpPr>
              <p:cNvPr id="93" name="Google Shape;93;p17"/>
              <p:cNvSpPr/>
              <p:nvPr/>
            </p:nvSpPr>
            <p:spPr>
              <a:xfrm rot="10800000">
                <a:off x="9066140" y="2622788"/>
                <a:ext cx="183600" cy="188400"/>
              </a:xfrm>
              <a:prstGeom prst="rtTriangle">
                <a:avLst/>
              </a:prstGeom>
              <a:solidFill>
                <a:srgbClr val="11BA8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Fira Sans Extra Condensed"/>
                  <a:ea typeface="Fira Sans Extra Condensed"/>
                  <a:cs typeface="Fira Sans Extra Condensed"/>
                  <a:sym typeface="Fira Sans Extra Condensed"/>
                </a:endParaRPr>
              </a:p>
            </p:txBody>
          </p:sp>
          <p:sp>
            <p:nvSpPr>
              <p:cNvPr id="94" name="Google Shape;94;p17"/>
              <p:cNvSpPr/>
              <p:nvPr/>
            </p:nvSpPr>
            <p:spPr>
              <a:xfrm>
                <a:off x="9066213" y="2072338"/>
                <a:ext cx="2398500" cy="550500"/>
              </a:xfrm>
              <a:prstGeom prst="chevron">
                <a:avLst>
                  <a:gd fmla="val 3789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Fira Sans Extra Condensed"/>
                  <a:ea typeface="Fira Sans Extra Condensed"/>
                  <a:cs typeface="Fira Sans Extra Condensed"/>
                  <a:sym typeface="Fira Sans Extra Condensed"/>
                </a:endParaRPr>
              </a:p>
            </p:txBody>
          </p:sp>
        </p:grpSp>
        <p:sp>
          <p:nvSpPr>
            <p:cNvPr id="95" name="Google Shape;95;p17"/>
            <p:cNvSpPr txBox="1"/>
            <p:nvPr/>
          </p:nvSpPr>
          <p:spPr>
            <a:xfrm>
              <a:off x="1091938" y="2393066"/>
              <a:ext cx="1998300" cy="51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800" u="none" cap="none" strike="noStrike">
                  <a:solidFill>
                    <a:schemeClr val="lt1"/>
                  </a:solidFill>
                  <a:latin typeface="Fira Sans Extra Condensed"/>
                  <a:ea typeface="Fira Sans Extra Condensed"/>
                  <a:cs typeface="Fira Sans Extra Condensed"/>
                  <a:sym typeface="Fira Sans Extra Condensed"/>
                </a:rPr>
                <a:t>STEP 1</a:t>
              </a:r>
              <a:endParaRPr/>
            </a:p>
          </p:txBody>
        </p:sp>
      </p:grpSp>
      <p:grpSp>
        <p:nvGrpSpPr>
          <p:cNvPr id="96" name="Google Shape;96;p17"/>
          <p:cNvGrpSpPr/>
          <p:nvPr/>
        </p:nvGrpSpPr>
        <p:grpSpPr>
          <a:xfrm>
            <a:off x="2837203" y="1892894"/>
            <a:ext cx="1712581" cy="2549996"/>
            <a:chOff x="914983" y="2348880"/>
            <a:chExt cx="2398573" cy="3571423"/>
          </a:xfrm>
        </p:grpSpPr>
        <p:sp>
          <p:nvSpPr>
            <p:cNvPr id="97" name="Google Shape;97;p17"/>
            <p:cNvSpPr/>
            <p:nvPr/>
          </p:nvSpPr>
          <p:spPr>
            <a:xfrm>
              <a:off x="1098583" y="2895923"/>
              <a:ext cx="2004900" cy="2940600"/>
            </a:xfrm>
            <a:prstGeom prst="rect">
              <a:avLst/>
            </a:prstGeom>
            <a:solidFill>
              <a:srgbClr val="F2907C"/>
            </a:solidFill>
            <a:ln>
              <a:noFill/>
            </a:ln>
          </p:spPr>
          <p:txBody>
            <a:bodyPr anchorCtr="0" anchor="ctr" bIns="72000" lIns="144000" spcFirstLastPara="1" rIns="144000" wrap="square" tIns="72000">
              <a:noAutofit/>
            </a:bodyPr>
            <a:lstStyle/>
            <a:p>
              <a:pPr indent="0" lvl="0" marL="0" marR="0" rtl="0" algn="ctr">
                <a:lnSpc>
                  <a:spcPct val="100000"/>
                </a:lnSpc>
                <a:spcBef>
                  <a:spcPts val="0"/>
                </a:spcBef>
                <a:spcAft>
                  <a:spcPts val="0"/>
                </a:spcAft>
                <a:buNone/>
              </a:pPr>
              <a:r>
                <a:rPr b="0" i="0" lang="en" sz="1800" u="none" cap="none" strike="noStrike">
                  <a:solidFill>
                    <a:schemeClr val="dk1"/>
                  </a:solidFill>
                  <a:latin typeface="Fira Sans Extra Condensed"/>
                  <a:ea typeface="Fira Sans Extra Condensed"/>
                  <a:cs typeface="Fira Sans Extra Condensed"/>
                  <a:sym typeface="Fira Sans Extra Condensed"/>
                </a:rPr>
                <a:t>Data Cleaning</a:t>
              </a:r>
              <a:endParaRPr b="0" i="0" sz="1800" u="none" cap="none" strike="noStrike">
                <a:solidFill>
                  <a:schemeClr val="dk1"/>
                </a:solidFill>
                <a:latin typeface="Fira Sans Extra Condensed"/>
                <a:ea typeface="Fira Sans Extra Condensed"/>
                <a:cs typeface="Fira Sans Extra Condensed"/>
                <a:sym typeface="Fira Sans Extra Condensed"/>
              </a:endParaRPr>
            </a:p>
          </p:txBody>
        </p:sp>
        <p:grpSp>
          <p:nvGrpSpPr>
            <p:cNvPr id="98" name="Google Shape;98;p17"/>
            <p:cNvGrpSpPr/>
            <p:nvPr/>
          </p:nvGrpSpPr>
          <p:grpSpPr>
            <a:xfrm>
              <a:off x="1098561" y="5733119"/>
              <a:ext cx="2004876" cy="187185"/>
              <a:chOff x="842116" y="5136635"/>
              <a:chExt cx="1719300" cy="160522"/>
            </a:xfrm>
          </p:grpSpPr>
          <p:sp>
            <p:nvSpPr>
              <p:cNvPr id="99" name="Google Shape;99;p17"/>
              <p:cNvSpPr/>
              <p:nvPr/>
            </p:nvSpPr>
            <p:spPr>
              <a:xfrm>
                <a:off x="842116" y="5225157"/>
                <a:ext cx="1719300" cy="720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Fira Sans Extra Condensed"/>
                  <a:ea typeface="Fira Sans Extra Condensed"/>
                  <a:cs typeface="Fira Sans Extra Condensed"/>
                  <a:sym typeface="Fira Sans Extra Condensed"/>
                </a:endParaRPr>
              </a:p>
            </p:txBody>
          </p:sp>
          <p:sp>
            <p:nvSpPr>
              <p:cNvPr id="100" name="Google Shape;100;p17"/>
              <p:cNvSpPr/>
              <p:nvPr/>
            </p:nvSpPr>
            <p:spPr>
              <a:xfrm>
                <a:off x="1557780" y="5136635"/>
                <a:ext cx="288000" cy="115200"/>
              </a:xfrm>
              <a:prstGeom prst="triangle">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Fira Sans Extra Condensed"/>
                  <a:ea typeface="Fira Sans Extra Condensed"/>
                  <a:cs typeface="Fira Sans Extra Condensed"/>
                  <a:sym typeface="Fira Sans Extra Condensed"/>
                </a:endParaRPr>
              </a:p>
            </p:txBody>
          </p:sp>
        </p:grpSp>
        <p:grpSp>
          <p:nvGrpSpPr>
            <p:cNvPr id="101" name="Google Shape;101;p17"/>
            <p:cNvGrpSpPr/>
            <p:nvPr/>
          </p:nvGrpSpPr>
          <p:grpSpPr>
            <a:xfrm>
              <a:off x="914983" y="2348880"/>
              <a:ext cx="2398573" cy="738850"/>
              <a:chOff x="9066140" y="2072338"/>
              <a:chExt cx="2398573" cy="738850"/>
            </a:xfrm>
          </p:grpSpPr>
          <p:sp>
            <p:nvSpPr>
              <p:cNvPr id="102" name="Google Shape;102;p17"/>
              <p:cNvSpPr/>
              <p:nvPr/>
            </p:nvSpPr>
            <p:spPr>
              <a:xfrm rot="10800000">
                <a:off x="9066140" y="2622788"/>
                <a:ext cx="183600" cy="188400"/>
              </a:xfrm>
              <a:prstGeom prst="rtTriangle">
                <a:avLst/>
              </a:prstGeom>
              <a:solidFill>
                <a:srgbClr val="BA2E1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Fira Sans Extra Condensed"/>
                  <a:ea typeface="Fira Sans Extra Condensed"/>
                  <a:cs typeface="Fira Sans Extra Condensed"/>
                  <a:sym typeface="Fira Sans Extra Condensed"/>
                </a:endParaRPr>
              </a:p>
            </p:txBody>
          </p:sp>
          <p:sp>
            <p:nvSpPr>
              <p:cNvPr id="103" name="Google Shape;103;p17"/>
              <p:cNvSpPr/>
              <p:nvPr/>
            </p:nvSpPr>
            <p:spPr>
              <a:xfrm>
                <a:off x="9066213" y="2072338"/>
                <a:ext cx="2398500" cy="550500"/>
              </a:xfrm>
              <a:prstGeom prst="chevron">
                <a:avLst>
                  <a:gd fmla="val 37890" name="adj"/>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Fira Sans Extra Condensed"/>
                  <a:ea typeface="Fira Sans Extra Condensed"/>
                  <a:cs typeface="Fira Sans Extra Condensed"/>
                  <a:sym typeface="Fira Sans Extra Condensed"/>
                </a:endParaRPr>
              </a:p>
            </p:txBody>
          </p:sp>
        </p:grpSp>
        <p:sp>
          <p:nvSpPr>
            <p:cNvPr id="104" name="Google Shape;104;p17"/>
            <p:cNvSpPr txBox="1"/>
            <p:nvPr/>
          </p:nvSpPr>
          <p:spPr>
            <a:xfrm>
              <a:off x="1091938" y="2393066"/>
              <a:ext cx="1998300" cy="51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800" u="none" cap="none" strike="noStrike">
                  <a:solidFill>
                    <a:schemeClr val="lt1"/>
                  </a:solidFill>
                  <a:latin typeface="Fira Sans Extra Condensed"/>
                  <a:ea typeface="Fira Sans Extra Condensed"/>
                  <a:cs typeface="Fira Sans Extra Condensed"/>
                  <a:sym typeface="Fira Sans Extra Condensed"/>
                </a:rPr>
                <a:t>STEP 2</a:t>
              </a:r>
              <a:endParaRPr/>
            </a:p>
          </p:txBody>
        </p:sp>
      </p:grpSp>
      <p:grpSp>
        <p:nvGrpSpPr>
          <p:cNvPr id="105" name="Google Shape;105;p17"/>
          <p:cNvGrpSpPr/>
          <p:nvPr/>
        </p:nvGrpSpPr>
        <p:grpSpPr>
          <a:xfrm>
            <a:off x="4460054" y="1890697"/>
            <a:ext cx="1712581" cy="2549996"/>
            <a:chOff x="914983" y="2348880"/>
            <a:chExt cx="2398573" cy="3571423"/>
          </a:xfrm>
        </p:grpSpPr>
        <p:sp>
          <p:nvSpPr>
            <p:cNvPr id="106" name="Google Shape;106;p17"/>
            <p:cNvSpPr/>
            <p:nvPr/>
          </p:nvSpPr>
          <p:spPr>
            <a:xfrm>
              <a:off x="1098583" y="2895923"/>
              <a:ext cx="2004900" cy="2940600"/>
            </a:xfrm>
            <a:prstGeom prst="rect">
              <a:avLst/>
            </a:prstGeom>
            <a:solidFill>
              <a:srgbClr val="A7C7F7"/>
            </a:solidFill>
            <a:ln>
              <a:noFill/>
            </a:ln>
          </p:spPr>
          <p:txBody>
            <a:bodyPr anchorCtr="0" anchor="ctr" bIns="72000" lIns="144000" spcFirstLastPara="1" rIns="144000" wrap="square" tIns="72000">
              <a:noAutofit/>
            </a:bodyPr>
            <a:lstStyle/>
            <a:p>
              <a:pPr indent="0" lvl="0" marL="0" marR="0" rtl="0" algn="ctr">
                <a:lnSpc>
                  <a:spcPct val="100000"/>
                </a:lnSpc>
                <a:spcBef>
                  <a:spcPts val="0"/>
                </a:spcBef>
                <a:spcAft>
                  <a:spcPts val="0"/>
                </a:spcAft>
                <a:buNone/>
              </a:pPr>
              <a:r>
                <a:rPr b="0" i="0" lang="en" sz="1800" u="none" cap="none" strike="noStrike">
                  <a:solidFill>
                    <a:schemeClr val="dk1"/>
                  </a:solidFill>
                  <a:latin typeface="Fira Sans Extra Condensed"/>
                  <a:ea typeface="Fira Sans Extra Condensed"/>
                  <a:cs typeface="Fira Sans Extra Condensed"/>
                  <a:sym typeface="Fira Sans Extra Condensed"/>
                </a:rPr>
                <a:t>Exploratory Data Analysis</a:t>
              </a:r>
              <a:endParaRPr b="0" i="0" sz="1800" u="none" cap="none" strike="noStrike">
                <a:solidFill>
                  <a:schemeClr val="dk1"/>
                </a:solidFill>
                <a:latin typeface="Fira Sans Extra Condensed"/>
                <a:ea typeface="Fira Sans Extra Condensed"/>
                <a:cs typeface="Fira Sans Extra Condensed"/>
                <a:sym typeface="Fira Sans Extra Condensed"/>
              </a:endParaRPr>
            </a:p>
          </p:txBody>
        </p:sp>
        <p:grpSp>
          <p:nvGrpSpPr>
            <p:cNvPr id="107" name="Google Shape;107;p17"/>
            <p:cNvGrpSpPr/>
            <p:nvPr/>
          </p:nvGrpSpPr>
          <p:grpSpPr>
            <a:xfrm>
              <a:off x="1098561" y="5733119"/>
              <a:ext cx="2004876" cy="187185"/>
              <a:chOff x="842116" y="5136635"/>
              <a:chExt cx="1719300" cy="160522"/>
            </a:xfrm>
          </p:grpSpPr>
          <p:sp>
            <p:nvSpPr>
              <p:cNvPr id="108" name="Google Shape;108;p17"/>
              <p:cNvSpPr/>
              <p:nvPr/>
            </p:nvSpPr>
            <p:spPr>
              <a:xfrm>
                <a:off x="842116" y="5225157"/>
                <a:ext cx="1719300" cy="72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Fira Sans Extra Condensed"/>
                  <a:ea typeface="Fira Sans Extra Condensed"/>
                  <a:cs typeface="Fira Sans Extra Condensed"/>
                  <a:sym typeface="Fira Sans Extra Condensed"/>
                </a:endParaRPr>
              </a:p>
            </p:txBody>
          </p:sp>
          <p:sp>
            <p:nvSpPr>
              <p:cNvPr id="109" name="Google Shape;109;p17"/>
              <p:cNvSpPr/>
              <p:nvPr/>
            </p:nvSpPr>
            <p:spPr>
              <a:xfrm>
                <a:off x="1557780" y="5136635"/>
                <a:ext cx="288000" cy="115200"/>
              </a:xfrm>
              <a:prstGeom prst="triangle">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Fira Sans Extra Condensed"/>
                  <a:ea typeface="Fira Sans Extra Condensed"/>
                  <a:cs typeface="Fira Sans Extra Condensed"/>
                  <a:sym typeface="Fira Sans Extra Condensed"/>
                </a:endParaRPr>
              </a:p>
            </p:txBody>
          </p:sp>
        </p:grpSp>
        <p:grpSp>
          <p:nvGrpSpPr>
            <p:cNvPr id="110" name="Google Shape;110;p17"/>
            <p:cNvGrpSpPr/>
            <p:nvPr/>
          </p:nvGrpSpPr>
          <p:grpSpPr>
            <a:xfrm>
              <a:off x="914983" y="2348880"/>
              <a:ext cx="2398573" cy="738850"/>
              <a:chOff x="9066140" y="2072338"/>
              <a:chExt cx="2398573" cy="738850"/>
            </a:xfrm>
          </p:grpSpPr>
          <p:sp>
            <p:nvSpPr>
              <p:cNvPr id="111" name="Google Shape;111;p17"/>
              <p:cNvSpPr/>
              <p:nvPr/>
            </p:nvSpPr>
            <p:spPr>
              <a:xfrm rot="10800000">
                <a:off x="9066140" y="2622788"/>
                <a:ext cx="183600" cy="188400"/>
              </a:xfrm>
              <a:prstGeom prst="rtTriangle">
                <a:avLst/>
              </a:prstGeom>
              <a:solidFill>
                <a:srgbClr val="5F12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Fira Sans Extra Condensed"/>
                  <a:ea typeface="Fira Sans Extra Condensed"/>
                  <a:cs typeface="Fira Sans Extra Condensed"/>
                  <a:sym typeface="Fira Sans Extra Condensed"/>
                </a:endParaRPr>
              </a:p>
            </p:txBody>
          </p:sp>
          <p:sp>
            <p:nvSpPr>
              <p:cNvPr id="112" name="Google Shape;112;p17"/>
              <p:cNvSpPr/>
              <p:nvPr/>
            </p:nvSpPr>
            <p:spPr>
              <a:xfrm>
                <a:off x="9066213" y="2072338"/>
                <a:ext cx="2398500" cy="550500"/>
              </a:xfrm>
              <a:prstGeom prst="chevron">
                <a:avLst>
                  <a:gd fmla="val 37890" name="adj"/>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Fira Sans Extra Condensed"/>
                  <a:ea typeface="Fira Sans Extra Condensed"/>
                  <a:cs typeface="Fira Sans Extra Condensed"/>
                  <a:sym typeface="Fira Sans Extra Condensed"/>
                </a:endParaRPr>
              </a:p>
            </p:txBody>
          </p:sp>
        </p:grpSp>
        <p:sp>
          <p:nvSpPr>
            <p:cNvPr id="113" name="Google Shape;113;p17"/>
            <p:cNvSpPr txBox="1"/>
            <p:nvPr/>
          </p:nvSpPr>
          <p:spPr>
            <a:xfrm>
              <a:off x="1091938" y="2393066"/>
              <a:ext cx="1998300" cy="51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800" u="none" cap="none" strike="noStrike">
                  <a:solidFill>
                    <a:schemeClr val="lt1"/>
                  </a:solidFill>
                  <a:latin typeface="Fira Sans Extra Condensed"/>
                  <a:ea typeface="Fira Sans Extra Condensed"/>
                  <a:cs typeface="Fira Sans Extra Condensed"/>
                  <a:sym typeface="Fira Sans Extra Condensed"/>
                </a:rPr>
                <a:t>STEP 3</a:t>
              </a:r>
              <a:endParaRPr/>
            </a:p>
          </p:txBody>
        </p:sp>
      </p:grpSp>
      <p:grpSp>
        <p:nvGrpSpPr>
          <p:cNvPr id="114" name="Google Shape;114;p17"/>
          <p:cNvGrpSpPr/>
          <p:nvPr/>
        </p:nvGrpSpPr>
        <p:grpSpPr>
          <a:xfrm>
            <a:off x="6105556" y="1888501"/>
            <a:ext cx="1712581" cy="2549996"/>
            <a:chOff x="914983" y="2348880"/>
            <a:chExt cx="2398573" cy="3571423"/>
          </a:xfrm>
        </p:grpSpPr>
        <p:sp>
          <p:nvSpPr>
            <p:cNvPr id="115" name="Google Shape;115;p17"/>
            <p:cNvSpPr/>
            <p:nvPr/>
          </p:nvSpPr>
          <p:spPr>
            <a:xfrm>
              <a:off x="1098583" y="2895923"/>
              <a:ext cx="2004900" cy="2940600"/>
            </a:xfrm>
            <a:prstGeom prst="rect">
              <a:avLst/>
            </a:prstGeom>
            <a:solidFill>
              <a:srgbClr val="F4F7A7"/>
            </a:solidFill>
            <a:ln>
              <a:noFill/>
            </a:ln>
          </p:spPr>
          <p:txBody>
            <a:bodyPr anchorCtr="0" anchor="ctr" bIns="72000" lIns="144000" spcFirstLastPara="1" rIns="144000" wrap="square" tIns="72000">
              <a:noAutofit/>
            </a:bodyPr>
            <a:lstStyle/>
            <a:p>
              <a:pPr indent="0" lvl="0" marL="0" marR="0" rtl="0" algn="ctr">
                <a:lnSpc>
                  <a:spcPct val="100000"/>
                </a:lnSpc>
                <a:spcBef>
                  <a:spcPts val="0"/>
                </a:spcBef>
                <a:spcAft>
                  <a:spcPts val="0"/>
                </a:spcAft>
                <a:buNone/>
              </a:pPr>
              <a:r>
                <a:rPr b="0" i="0" lang="en" sz="1800" u="none" cap="none" strike="noStrike">
                  <a:solidFill>
                    <a:schemeClr val="dk1"/>
                  </a:solidFill>
                  <a:latin typeface="Fira Sans Extra Condensed"/>
                  <a:ea typeface="Fira Sans Extra Condensed"/>
                  <a:cs typeface="Fira Sans Extra Condensed"/>
                  <a:sym typeface="Fira Sans Extra Condensed"/>
                </a:rPr>
                <a:t>Summary and Conclusion</a:t>
              </a:r>
              <a:endParaRPr b="0" i="0" sz="1800" u="none" cap="none" strike="noStrike">
                <a:solidFill>
                  <a:schemeClr val="dk1"/>
                </a:solidFill>
                <a:latin typeface="Fira Sans Extra Condensed"/>
                <a:ea typeface="Fira Sans Extra Condensed"/>
                <a:cs typeface="Fira Sans Extra Condensed"/>
                <a:sym typeface="Fira Sans Extra Condensed"/>
              </a:endParaRPr>
            </a:p>
          </p:txBody>
        </p:sp>
        <p:grpSp>
          <p:nvGrpSpPr>
            <p:cNvPr id="116" name="Google Shape;116;p17"/>
            <p:cNvGrpSpPr/>
            <p:nvPr/>
          </p:nvGrpSpPr>
          <p:grpSpPr>
            <a:xfrm>
              <a:off x="1098561" y="5733119"/>
              <a:ext cx="2004876" cy="187185"/>
              <a:chOff x="842116" y="5136635"/>
              <a:chExt cx="1719300" cy="160522"/>
            </a:xfrm>
          </p:grpSpPr>
          <p:sp>
            <p:nvSpPr>
              <p:cNvPr id="117" name="Google Shape;117;p17"/>
              <p:cNvSpPr/>
              <p:nvPr/>
            </p:nvSpPr>
            <p:spPr>
              <a:xfrm>
                <a:off x="842116" y="5225157"/>
                <a:ext cx="1719300" cy="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Fira Sans Extra Condensed"/>
                  <a:ea typeface="Fira Sans Extra Condensed"/>
                  <a:cs typeface="Fira Sans Extra Condensed"/>
                  <a:sym typeface="Fira Sans Extra Condensed"/>
                </a:endParaRPr>
              </a:p>
            </p:txBody>
          </p:sp>
          <p:sp>
            <p:nvSpPr>
              <p:cNvPr id="118" name="Google Shape;118;p17"/>
              <p:cNvSpPr/>
              <p:nvPr/>
            </p:nvSpPr>
            <p:spPr>
              <a:xfrm>
                <a:off x="1557780" y="5136635"/>
                <a:ext cx="288000" cy="115200"/>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Fira Sans Extra Condensed"/>
                  <a:ea typeface="Fira Sans Extra Condensed"/>
                  <a:cs typeface="Fira Sans Extra Condensed"/>
                  <a:sym typeface="Fira Sans Extra Condensed"/>
                </a:endParaRPr>
              </a:p>
            </p:txBody>
          </p:sp>
        </p:grpSp>
        <p:grpSp>
          <p:nvGrpSpPr>
            <p:cNvPr id="119" name="Google Shape;119;p17"/>
            <p:cNvGrpSpPr/>
            <p:nvPr/>
          </p:nvGrpSpPr>
          <p:grpSpPr>
            <a:xfrm>
              <a:off x="914983" y="2348880"/>
              <a:ext cx="2398573" cy="738850"/>
              <a:chOff x="9066140" y="2072338"/>
              <a:chExt cx="2398573" cy="738850"/>
            </a:xfrm>
          </p:grpSpPr>
          <p:sp>
            <p:nvSpPr>
              <p:cNvPr id="120" name="Google Shape;120;p17"/>
              <p:cNvSpPr/>
              <p:nvPr/>
            </p:nvSpPr>
            <p:spPr>
              <a:xfrm rot="10800000">
                <a:off x="9066140" y="2622788"/>
                <a:ext cx="183600" cy="188400"/>
              </a:xfrm>
              <a:prstGeom prst="rtTriangle">
                <a:avLst/>
              </a:prstGeom>
              <a:solidFill>
                <a:srgbClr val="B5BA1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Fira Sans Extra Condensed"/>
                  <a:ea typeface="Fira Sans Extra Condensed"/>
                  <a:cs typeface="Fira Sans Extra Condensed"/>
                  <a:sym typeface="Fira Sans Extra Condensed"/>
                </a:endParaRPr>
              </a:p>
            </p:txBody>
          </p:sp>
          <p:sp>
            <p:nvSpPr>
              <p:cNvPr id="121" name="Google Shape;121;p17"/>
              <p:cNvSpPr/>
              <p:nvPr/>
            </p:nvSpPr>
            <p:spPr>
              <a:xfrm>
                <a:off x="9066213" y="2072338"/>
                <a:ext cx="2398500" cy="550500"/>
              </a:xfrm>
              <a:prstGeom prst="chevron">
                <a:avLst>
                  <a:gd fmla="val 3789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Fira Sans Extra Condensed"/>
                  <a:ea typeface="Fira Sans Extra Condensed"/>
                  <a:cs typeface="Fira Sans Extra Condensed"/>
                  <a:sym typeface="Fira Sans Extra Condensed"/>
                </a:endParaRPr>
              </a:p>
            </p:txBody>
          </p:sp>
        </p:grpSp>
        <p:sp>
          <p:nvSpPr>
            <p:cNvPr id="122" name="Google Shape;122;p17"/>
            <p:cNvSpPr txBox="1"/>
            <p:nvPr/>
          </p:nvSpPr>
          <p:spPr>
            <a:xfrm>
              <a:off x="1091938" y="2393066"/>
              <a:ext cx="1998300" cy="51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800" u="none" cap="none" strike="noStrike">
                  <a:solidFill>
                    <a:schemeClr val="lt1"/>
                  </a:solidFill>
                  <a:latin typeface="Fira Sans Extra Condensed"/>
                  <a:ea typeface="Fira Sans Extra Condensed"/>
                  <a:cs typeface="Fira Sans Extra Condensed"/>
                  <a:sym typeface="Fira Sans Extra Condensed"/>
                </a:rPr>
                <a:t>STEP </a:t>
              </a:r>
              <a:r>
                <a:rPr lang="en" sz="1800">
                  <a:solidFill>
                    <a:schemeClr val="lt1"/>
                  </a:solidFill>
                  <a:latin typeface="Fira Sans Extra Condensed"/>
                  <a:ea typeface="Fira Sans Extra Condensed"/>
                  <a:cs typeface="Fira Sans Extra Condensed"/>
                  <a:sym typeface="Fira Sans Extra Condensed"/>
                </a:rPr>
                <a:t>4</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2355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latin typeface="Open Sans"/>
                <a:ea typeface="Open Sans"/>
                <a:cs typeface="Open Sans"/>
                <a:sym typeface="Open Sans"/>
              </a:rPr>
              <a:t>DATASET DESCRIPTION</a:t>
            </a:r>
            <a:endParaRPr b="1" sz="2920">
              <a:latin typeface="Open Sans"/>
              <a:ea typeface="Open Sans"/>
              <a:cs typeface="Open Sans"/>
              <a:sym typeface="Open Sans"/>
            </a:endParaRPr>
          </a:p>
        </p:txBody>
      </p:sp>
      <p:sp>
        <p:nvSpPr>
          <p:cNvPr id="128" name="Google Shape;128;p18"/>
          <p:cNvSpPr txBox="1"/>
          <p:nvPr>
            <p:ph idx="1" type="body"/>
          </p:nvPr>
        </p:nvSpPr>
        <p:spPr>
          <a:xfrm>
            <a:off x="311700" y="1017725"/>
            <a:ext cx="8520600" cy="3920400"/>
          </a:xfrm>
          <a:prstGeom prst="rect">
            <a:avLst/>
          </a:prstGeom>
        </p:spPr>
        <p:txBody>
          <a:bodyPr anchorCtr="0" anchor="t" bIns="91425" lIns="91425" spcFirstLastPara="1" rIns="91425" wrap="square" tIns="91425">
            <a:normAutofit/>
          </a:bodyPr>
          <a:lstStyle/>
          <a:p>
            <a:pPr indent="-349250" lvl="0" marL="457200" rtl="0" algn="l">
              <a:lnSpc>
                <a:spcPct val="150000"/>
              </a:lnSpc>
              <a:spcBef>
                <a:spcPts val="0"/>
              </a:spcBef>
              <a:spcAft>
                <a:spcPts val="0"/>
              </a:spcAft>
              <a:buSzPts val="1900"/>
              <a:buFont typeface="Fira Sans Extra Condensed"/>
              <a:buChar char="●"/>
            </a:pPr>
            <a:r>
              <a:rPr lang="en" sz="1900">
                <a:highlight>
                  <a:schemeClr val="lt1"/>
                </a:highlight>
                <a:latin typeface="Fira Sans Extra Condensed"/>
                <a:ea typeface="Fira Sans Extra Condensed"/>
                <a:cs typeface="Fira Sans Extra Condensed"/>
                <a:sym typeface="Fira Sans Extra Condensed"/>
              </a:rPr>
              <a:t> </a:t>
            </a:r>
            <a:r>
              <a:rPr lang="en" sz="1900">
                <a:solidFill>
                  <a:srgbClr val="404040"/>
                </a:solidFill>
                <a:highlight>
                  <a:schemeClr val="lt1"/>
                </a:highlight>
                <a:latin typeface="Fira Sans Extra Condensed"/>
                <a:ea typeface="Fira Sans Extra Condensed"/>
                <a:cs typeface="Fira Sans Extra Condensed"/>
                <a:sym typeface="Fira Sans Extra Condensed"/>
              </a:rPr>
              <a:t>The dataset used for this project was provided by the 10Alytics Team</a:t>
            </a:r>
            <a:endParaRPr sz="1900">
              <a:solidFill>
                <a:srgbClr val="404040"/>
              </a:solidFill>
              <a:highlight>
                <a:schemeClr val="lt1"/>
              </a:highlight>
              <a:latin typeface="Fira Sans Extra Condensed"/>
              <a:ea typeface="Fira Sans Extra Condensed"/>
              <a:cs typeface="Fira Sans Extra Condensed"/>
              <a:sym typeface="Fira Sans Extra Condensed"/>
            </a:endParaRPr>
          </a:p>
          <a:p>
            <a:pPr indent="-349250" lvl="0" marL="457200" rtl="0" algn="l">
              <a:lnSpc>
                <a:spcPct val="150000"/>
              </a:lnSpc>
              <a:spcBef>
                <a:spcPts val="0"/>
              </a:spcBef>
              <a:spcAft>
                <a:spcPts val="0"/>
              </a:spcAft>
              <a:buSzPts val="1900"/>
              <a:buFont typeface="Fira Sans Extra Condensed"/>
              <a:buChar char="●"/>
            </a:pPr>
            <a:r>
              <a:rPr lang="en" sz="1900">
                <a:solidFill>
                  <a:srgbClr val="404040"/>
                </a:solidFill>
                <a:highlight>
                  <a:schemeClr val="lt1"/>
                </a:highlight>
                <a:latin typeface="Fira Sans Extra Condensed"/>
                <a:ea typeface="Fira Sans Extra Condensed"/>
                <a:cs typeface="Fira Sans Extra Condensed"/>
                <a:sym typeface="Fira Sans Extra Condensed"/>
              </a:rPr>
              <a:t>Contain data from four excel Workbooks - population-xlsx, GDP.xlsx, Country Code.xlsx, life expectancy.xlsx</a:t>
            </a:r>
            <a:endParaRPr sz="1900">
              <a:solidFill>
                <a:srgbClr val="404040"/>
              </a:solidFill>
              <a:highlight>
                <a:schemeClr val="lt1"/>
              </a:highlight>
              <a:latin typeface="Fira Sans Extra Condensed"/>
              <a:ea typeface="Fira Sans Extra Condensed"/>
              <a:cs typeface="Fira Sans Extra Condensed"/>
              <a:sym typeface="Fira Sans Extra Condensed"/>
            </a:endParaRPr>
          </a:p>
          <a:p>
            <a:pPr indent="-349250" lvl="0" marL="457200" rtl="0" algn="l">
              <a:spcBef>
                <a:spcPts val="0"/>
              </a:spcBef>
              <a:spcAft>
                <a:spcPts val="0"/>
              </a:spcAft>
              <a:buClr>
                <a:srgbClr val="404040"/>
              </a:buClr>
              <a:buSzPts val="1900"/>
              <a:buFont typeface="Fira Sans Extra Condensed"/>
              <a:buChar char="●"/>
            </a:pPr>
            <a:r>
              <a:rPr lang="en" sz="1900">
                <a:solidFill>
                  <a:srgbClr val="404040"/>
                </a:solidFill>
                <a:highlight>
                  <a:schemeClr val="lt1"/>
                </a:highlight>
                <a:latin typeface="Fira Sans Extra Condensed"/>
                <a:ea typeface="Fira Sans Extra Condensed"/>
                <a:cs typeface="Fira Sans Extra Condensed"/>
                <a:sym typeface="Fira Sans Extra Condensed"/>
              </a:rPr>
              <a:t>The data is for the period, 1960 - 2021</a:t>
            </a:r>
            <a:endParaRPr sz="1900">
              <a:solidFill>
                <a:srgbClr val="404040"/>
              </a:solidFill>
              <a:highlight>
                <a:schemeClr val="lt1"/>
              </a:highlight>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sz="1900">
              <a:solidFill>
                <a:srgbClr val="404040"/>
              </a:solidFill>
              <a:highlight>
                <a:schemeClr val="lt1"/>
              </a:highlight>
              <a:latin typeface="Fira Sans Extra Condensed"/>
              <a:ea typeface="Fira Sans Extra Condensed"/>
              <a:cs typeface="Fira Sans Extra Condensed"/>
              <a:sym typeface="Fira Sans Extra Condensed"/>
            </a:endParaRPr>
          </a:p>
          <a:p>
            <a:pPr indent="-349250" lvl="0" marL="457200" marR="101600" rtl="0" algn="l">
              <a:lnSpc>
                <a:spcPct val="121429"/>
              </a:lnSpc>
              <a:spcBef>
                <a:spcPts val="0"/>
              </a:spcBef>
              <a:spcAft>
                <a:spcPts val="0"/>
              </a:spcAft>
              <a:buClr>
                <a:schemeClr val="dk1"/>
              </a:buClr>
              <a:buSzPts val="1900"/>
              <a:buFont typeface="Fira Sans Extra Condensed"/>
              <a:buChar char="●"/>
            </a:pPr>
            <a:r>
              <a:rPr lang="en" sz="1900">
                <a:solidFill>
                  <a:schemeClr val="dk1"/>
                </a:solidFill>
                <a:latin typeface="Fira Sans Extra Condensed"/>
                <a:ea typeface="Fira Sans Extra Condensed"/>
                <a:cs typeface="Fira Sans Extra Condensed"/>
                <a:sym typeface="Fira Sans Extra Condensed"/>
              </a:rPr>
              <a:t>Here is the shape of the  population, GDP, Life, Country Code ((239, 11), (54, 64), (3937, 3), (54, 4))</a:t>
            </a:r>
            <a:endParaRPr sz="1900">
              <a:solidFill>
                <a:schemeClr val="dk1"/>
              </a:solidFill>
              <a:latin typeface="Fira Sans Extra Condensed"/>
              <a:ea typeface="Fira Sans Extra Condensed"/>
              <a:cs typeface="Fira Sans Extra Condensed"/>
              <a:sym typeface="Fira Sans Extra Condensed"/>
            </a:endParaRPr>
          </a:p>
          <a:p>
            <a:pPr indent="-361950" lvl="0" marL="457200" rtl="0" algn="l">
              <a:spcBef>
                <a:spcPts val="0"/>
              </a:spcBef>
              <a:spcAft>
                <a:spcPts val="0"/>
              </a:spcAft>
              <a:buClr>
                <a:schemeClr val="dk1"/>
              </a:buClr>
              <a:buSzPts val="2100"/>
              <a:buFont typeface="Fira Sans Extra Condensed"/>
              <a:buChar char="●"/>
            </a:pPr>
            <a:r>
              <a:rPr lang="en" sz="2100">
                <a:solidFill>
                  <a:schemeClr val="dk1"/>
                </a:solidFill>
                <a:highlight>
                  <a:schemeClr val="lt1"/>
                </a:highlight>
                <a:latin typeface="Fira Sans Extra Condensed"/>
                <a:ea typeface="Fira Sans Extra Condensed"/>
                <a:cs typeface="Fira Sans Extra Condensed"/>
                <a:sym typeface="Fira Sans Extra Condensed"/>
              </a:rPr>
              <a:t>Let get straight to business…</a:t>
            </a:r>
            <a:endParaRPr sz="2100">
              <a:solidFill>
                <a:schemeClr val="dk1"/>
              </a:solidFill>
              <a:highlight>
                <a:schemeClr val="lt1"/>
              </a:highlight>
              <a:latin typeface="Fira Sans Extra Condensed"/>
              <a:ea typeface="Fira Sans Extra Condensed"/>
              <a:cs typeface="Fira Sans Extra Condensed"/>
              <a:sym typeface="Fira Sans Extra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latin typeface="Fira Sans Extra Condensed"/>
                <a:ea typeface="Fira Sans Extra Condensed"/>
                <a:cs typeface="Fira Sans Extra Condensed"/>
                <a:sym typeface="Fira Sans Extra Condensed"/>
              </a:rPr>
              <a:t>INFORMATION FROM EDA</a:t>
            </a:r>
            <a:endParaRPr b="1" sz="2920">
              <a:latin typeface="Fira Sans Extra Condensed"/>
              <a:ea typeface="Fira Sans Extra Condensed"/>
              <a:cs typeface="Fira Sans Extra Condensed"/>
              <a:sym typeface="Fira Sans Extra Condensed"/>
            </a:endParaRPr>
          </a:p>
        </p:txBody>
      </p:sp>
      <p:sp>
        <p:nvSpPr>
          <p:cNvPr id="134" name="Google Shape;134;p19"/>
          <p:cNvSpPr txBox="1"/>
          <p:nvPr>
            <p:ph idx="1" type="body"/>
          </p:nvPr>
        </p:nvSpPr>
        <p:spPr>
          <a:xfrm>
            <a:off x="311700" y="724075"/>
            <a:ext cx="8832300" cy="384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Fira Sans Extra Condensed"/>
              <a:buChar char="●"/>
            </a:pPr>
            <a:r>
              <a:rPr lang="en">
                <a:latin typeface="Fira Sans Extra Condensed"/>
                <a:ea typeface="Fira Sans Extra Condensed"/>
                <a:cs typeface="Fira Sans Extra Condensed"/>
                <a:sym typeface="Fira Sans Extra Condensed"/>
              </a:rPr>
              <a:t>The EDA was plotted with the python </a:t>
            </a:r>
            <a:r>
              <a:rPr lang="en">
                <a:latin typeface="Fira Sans Extra Condensed"/>
                <a:ea typeface="Fira Sans Extra Condensed"/>
                <a:cs typeface="Fira Sans Extra Condensed"/>
                <a:sym typeface="Fira Sans Extra Condensed"/>
              </a:rPr>
              <a:t>libraries seaborn, captures the top 20 nations with Poverty Rate and Life Expectancy. </a:t>
            </a:r>
            <a:endParaRPr>
              <a:latin typeface="Fira Sans Extra Condensed"/>
              <a:ea typeface="Fira Sans Extra Condensed"/>
              <a:cs typeface="Fira Sans Extra Condensed"/>
              <a:sym typeface="Fira Sans Extra Condensed"/>
            </a:endParaRPr>
          </a:p>
        </p:txBody>
      </p:sp>
      <p:pic>
        <p:nvPicPr>
          <p:cNvPr id="135" name="Google Shape;135;p19"/>
          <p:cNvPicPr preferRelativeResize="0"/>
          <p:nvPr/>
        </p:nvPicPr>
        <p:blipFill>
          <a:blip r:embed="rId3">
            <a:alphaModFix/>
          </a:blip>
          <a:stretch>
            <a:fillRect/>
          </a:stretch>
        </p:blipFill>
        <p:spPr>
          <a:xfrm>
            <a:off x="152400" y="1753000"/>
            <a:ext cx="8903449" cy="3009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latin typeface="Open Sans"/>
                <a:ea typeface="Open Sans"/>
                <a:cs typeface="Open Sans"/>
                <a:sym typeface="Open Sans"/>
              </a:rPr>
              <a:t>INFORMATION FROM EDA</a:t>
            </a:r>
            <a:endParaRPr b="1" sz="2920">
              <a:latin typeface="Open Sans"/>
              <a:ea typeface="Open Sans"/>
              <a:cs typeface="Open Sans"/>
              <a:sym typeface="Open Sans"/>
            </a:endParaRPr>
          </a:p>
        </p:txBody>
      </p:sp>
      <p:sp>
        <p:nvSpPr>
          <p:cNvPr id="141" name="Google Shape;141;p20"/>
          <p:cNvSpPr txBox="1"/>
          <p:nvPr/>
        </p:nvSpPr>
        <p:spPr>
          <a:xfrm>
            <a:off x="858000" y="3871300"/>
            <a:ext cx="7428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50">
                <a:latin typeface="Fira Sans Extra Condensed"/>
                <a:ea typeface="Fira Sans Extra Condensed"/>
                <a:cs typeface="Fira Sans Extra Condensed"/>
                <a:sym typeface="Fira Sans Extra Condensed"/>
              </a:rPr>
              <a:t>The charts shows the correlation between the Income group, life Expectancy and Poverty</a:t>
            </a:r>
            <a:endParaRPr sz="175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n" sz="1750">
                <a:latin typeface="Fira Sans Extra Condensed"/>
                <a:ea typeface="Fira Sans Extra Condensed"/>
                <a:cs typeface="Fira Sans Extra Condensed"/>
                <a:sym typeface="Fira Sans Extra Condensed"/>
              </a:rPr>
              <a:t>The people with higher income generally lived longer than the </a:t>
            </a:r>
            <a:r>
              <a:rPr lang="en" sz="1750">
                <a:latin typeface="Fira Sans Extra Condensed"/>
                <a:ea typeface="Fira Sans Extra Condensed"/>
                <a:cs typeface="Fira Sans Extra Condensed"/>
                <a:sym typeface="Fira Sans Extra Condensed"/>
              </a:rPr>
              <a:t>people</a:t>
            </a:r>
            <a:r>
              <a:rPr lang="en" sz="1750">
                <a:latin typeface="Fira Sans Extra Condensed"/>
                <a:ea typeface="Fira Sans Extra Condensed"/>
                <a:cs typeface="Fira Sans Extra Condensed"/>
                <a:sym typeface="Fira Sans Extra Condensed"/>
              </a:rPr>
              <a:t> with the </a:t>
            </a:r>
            <a:r>
              <a:rPr lang="en" sz="1750">
                <a:latin typeface="Fira Sans Extra Condensed"/>
                <a:ea typeface="Fira Sans Extra Condensed"/>
                <a:cs typeface="Fira Sans Extra Condensed"/>
                <a:sym typeface="Fira Sans Extra Condensed"/>
              </a:rPr>
              <a:t>lower income, and are less likely to be in poverty since they have higher income</a:t>
            </a:r>
            <a:endParaRPr sz="1750">
              <a:latin typeface="Fira Sans Extra Condensed"/>
              <a:ea typeface="Fira Sans Extra Condensed"/>
              <a:cs typeface="Fira Sans Extra Condensed"/>
              <a:sym typeface="Fira Sans Extra Condensed"/>
            </a:endParaRPr>
          </a:p>
        </p:txBody>
      </p:sp>
      <p:pic>
        <p:nvPicPr>
          <p:cNvPr id="142" name="Google Shape;142;p20"/>
          <p:cNvPicPr preferRelativeResize="0"/>
          <p:nvPr/>
        </p:nvPicPr>
        <p:blipFill>
          <a:blip r:embed="rId3">
            <a:alphaModFix/>
          </a:blip>
          <a:stretch>
            <a:fillRect/>
          </a:stretch>
        </p:blipFill>
        <p:spPr>
          <a:xfrm>
            <a:off x="152400" y="789125"/>
            <a:ext cx="8839203" cy="29088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311700" y="150875"/>
            <a:ext cx="8520600" cy="40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latin typeface="Open Sans"/>
                <a:ea typeface="Open Sans"/>
                <a:cs typeface="Open Sans"/>
                <a:sym typeface="Open Sans"/>
              </a:rPr>
              <a:t>EDA</a:t>
            </a:r>
            <a:endParaRPr b="1" sz="2920">
              <a:latin typeface="Open Sans"/>
              <a:ea typeface="Open Sans"/>
              <a:cs typeface="Open Sans"/>
              <a:sym typeface="Open Sans"/>
            </a:endParaRPr>
          </a:p>
        </p:txBody>
      </p:sp>
      <p:sp>
        <p:nvSpPr>
          <p:cNvPr id="148" name="Google Shape;148;p21"/>
          <p:cNvSpPr txBox="1"/>
          <p:nvPr/>
        </p:nvSpPr>
        <p:spPr>
          <a:xfrm>
            <a:off x="4503600" y="4090175"/>
            <a:ext cx="4087200" cy="338700"/>
          </a:xfrm>
          <a:prstGeom prst="rect">
            <a:avLst/>
          </a:prstGeom>
          <a:noFill/>
          <a:ln>
            <a:noFill/>
          </a:ln>
        </p:spPr>
        <p:txBody>
          <a:bodyPr anchorCtr="0" anchor="t" bIns="91425" lIns="91425" spcFirstLastPara="1" rIns="91425" wrap="square" tIns="91425">
            <a:spAutoFit/>
          </a:bodyPr>
          <a:lstStyle/>
          <a:p>
            <a:pPr indent="-292100" lvl="0" marL="457200" rtl="0" algn="just">
              <a:spcBef>
                <a:spcPts val="0"/>
              </a:spcBef>
              <a:spcAft>
                <a:spcPts val="0"/>
              </a:spcAft>
              <a:buClr>
                <a:schemeClr val="dk1"/>
              </a:buClr>
              <a:buSzPts val="1000"/>
              <a:buFont typeface="Georgia"/>
              <a:buChar char="●"/>
            </a:pPr>
            <a:r>
              <a:t/>
            </a:r>
            <a:endParaRPr b="1" sz="1000">
              <a:solidFill>
                <a:schemeClr val="dk1"/>
              </a:solidFill>
              <a:latin typeface="Georgia"/>
              <a:ea typeface="Georgia"/>
              <a:cs typeface="Georgia"/>
              <a:sym typeface="Georgia"/>
            </a:endParaRPr>
          </a:p>
        </p:txBody>
      </p:sp>
      <p:sp>
        <p:nvSpPr>
          <p:cNvPr id="149" name="Google Shape;149;p21"/>
          <p:cNvSpPr txBox="1"/>
          <p:nvPr/>
        </p:nvSpPr>
        <p:spPr>
          <a:xfrm>
            <a:off x="549600" y="4084300"/>
            <a:ext cx="8044800" cy="992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50">
                <a:latin typeface="Fira Sans Extra Condensed"/>
                <a:ea typeface="Fira Sans Extra Condensed"/>
                <a:cs typeface="Fira Sans Extra Condensed"/>
                <a:sym typeface="Fira Sans Extra Condensed"/>
              </a:rPr>
              <a:t>This is a plot of the </a:t>
            </a:r>
            <a:r>
              <a:rPr lang="en" sz="1750">
                <a:latin typeface="Fira Sans Extra Condensed"/>
                <a:ea typeface="Fira Sans Extra Condensed"/>
                <a:cs typeface="Fira Sans Extra Condensed"/>
                <a:sym typeface="Fira Sans Extra Condensed"/>
              </a:rPr>
              <a:t>poverty</a:t>
            </a:r>
            <a:r>
              <a:rPr lang="en" sz="1750">
                <a:latin typeface="Fira Sans Extra Condensed"/>
                <a:ea typeface="Fira Sans Extra Condensed"/>
                <a:cs typeface="Fira Sans Extra Condensed"/>
                <a:sym typeface="Fira Sans Extra Condensed"/>
              </a:rPr>
              <a:t> and life expectancy, From this chart we could clearly see an inverse relationship with Poverty and Life expectancy. Region with higher life </a:t>
            </a:r>
            <a:r>
              <a:rPr lang="en" sz="1750">
                <a:latin typeface="Fira Sans Extra Condensed"/>
                <a:ea typeface="Fira Sans Extra Condensed"/>
                <a:cs typeface="Fira Sans Extra Condensed"/>
                <a:sym typeface="Fira Sans Extra Condensed"/>
              </a:rPr>
              <a:t>expectancy</a:t>
            </a:r>
            <a:r>
              <a:rPr lang="en" sz="1750">
                <a:latin typeface="Fira Sans Extra Condensed"/>
                <a:ea typeface="Fira Sans Extra Condensed"/>
                <a:cs typeface="Fira Sans Extra Condensed"/>
                <a:sym typeface="Fira Sans Extra Condensed"/>
              </a:rPr>
              <a:t> are generally less poorer than other</a:t>
            </a:r>
            <a:endParaRPr sz="1750">
              <a:latin typeface="Fira Sans Extra Condensed"/>
              <a:ea typeface="Fira Sans Extra Condensed"/>
              <a:cs typeface="Fira Sans Extra Condensed"/>
              <a:sym typeface="Fira Sans Extra Condensed"/>
            </a:endParaRPr>
          </a:p>
        </p:txBody>
      </p:sp>
      <p:pic>
        <p:nvPicPr>
          <p:cNvPr id="150" name="Google Shape;150;p21"/>
          <p:cNvPicPr preferRelativeResize="0"/>
          <p:nvPr/>
        </p:nvPicPr>
        <p:blipFill>
          <a:blip r:embed="rId3">
            <a:alphaModFix/>
          </a:blip>
          <a:stretch>
            <a:fillRect/>
          </a:stretch>
        </p:blipFill>
        <p:spPr>
          <a:xfrm>
            <a:off x="152400" y="941675"/>
            <a:ext cx="8839202" cy="29068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