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oakkar8/Senior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ctrTitle"/>
          </p:nvPr>
        </p:nvSpPr>
        <p:spPr>
          <a:xfrm>
            <a:off x="938212" y="1985962"/>
            <a:ext cx="10315576" cy="1443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 u="sng">
                <a:solidFill>
                  <a:srgbClr val="FFFFFF"/>
                </a:solidFill>
              </a:rPr>
              <a:t>SENIOR PROJECT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MACHINE LEARNING IN CYBER SECURITY</a:t>
            </a:r>
            <a:endParaRPr/>
          </a:p>
        </p:txBody>
      </p:sp>
      <p:sp>
        <p:nvSpPr>
          <p:cNvPr id="239" name="Google Shape;239;p19"/>
          <p:cNvSpPr txBox="1"/>
          <p:nvPr>
            <p:ph idx="1" type="subTitle"/>
          </p:nvPr>
        </p:nvSpPr>
        <p:spPr>
          <a:xfrm>
            <a:off x="4824412" y="3429000"/>
            <a:ext cx="2543176" cy="28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38"/>
              <a:buNone/>
            </a:pPr>
            <a:r>
              <a:rPr lang="en-US" sz="2590" u="sng"/>
              <a:t>CONTRIBUTORS: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775"/>
              <a:buFont typeface="Noto Sans Symbols"/>
              <a:buChar char="❖"/>
            </a:pPr>
            <a:r>
              <a:rPr lang="en-US" sz="2220"/>
              <a:t> OAKAR KYAW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775"/>
              <a:buFont typeface="Noto Sans Symbols"/>
              <a:buChar char="❖"/>
            </a:pPr>
            <a:r>
              <a:rPr lang="en-US" sz="2220"/>
              <a:t> THET SOE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775"/>
              <a:buFont typeface="Noto Sans Symbols"/>
              <a:buChar char="❖"/>
            </a:pPr>
            <a:r>
              <a:rPr lang="en-US" sz="2220"/>
              <a:t> WILLIAM HANG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775"/>
              <a:buFont typeface="Noto Sans Symbols"/>
              <a:buChar char="❖"/>
            </a:pPr>
            <a:r>
              <a:rPr lang="en-US" sz="2220"/>
              <a:t> OCEAN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RESULTS: MACHINE LEARNING CODE</a:t>
            </a:r>
            <a:endParaRPr/>
          </a:p>
        </p:txBody>
      </p:sp>
      <p:pic>
        <p:nvPicPr>
          <p:cNvPr descr="A screenshot of a social media post&#10;&#10;Description automatically generated" id="367" name="Google Shape;3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78" y="1376970"/>
            <a:ext cx="5822727" cy="5168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368" name="Google Shape;3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720" y="1376970"/>
            <a:ext cx="6099881" cy="516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5B67"/>
            </a:gs>
            <a:gs pos="100000">
              <a:srgbClr val="151924"/>
            </a:gs>
          </a:gsLst>
          <a:lin ang="5040000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4E5B67"/>
              </a:gs>
              <a:gs pos="100000">
                <a:srgbClr val="151924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4" name="Google Shape;374;p29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75" name="Google Shape;375;p29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79" name="Google Shape;379;p29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1" name="Google Shape;381;p29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2" name="Google Shape;382;p29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5" name="Google Shape;385;p29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29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7" name="Google Shape;387;p29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8" name="Google Shape;388;p29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9" name="Google Shape;389;p29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0" name="Google Shape;390;p29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3" name="Google Shape;393;p29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5" name="Google Shape;395;p29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7" name="Google Shape;397;p29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8" name="Google Shape;398;p29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1" name="Google Shape;401;p29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9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wentieth Century"/>
              <a:buNone/>
            </a:pPr>
            <a:r>
              <a:rPr lang="en-US" sz="3400"/>
              <a:t>CONCLUSION</a:t>
            </a:r>
            <a:endParaRPr/>
          </a:p>
        </p:txBody>
      </p:sp>
      <p:cxnSp>
        <p:nvCxnSpPr>
          <p:cNvPr id="403" name="Google Shape;403;p29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Satisfied with our results!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[true pos, true neg recap]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Great learning experience—learned how to decompress APK files and extract permissions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How we can improve: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Machine learning in general needs a lot of data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More data leads to more accurate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Machine learning in cyber security does not necessarily need to solve our problems, but can help by being  effective with assistance</a:t>
            </a:r>
            <a:endParaRPr/>
          </a:p>
        </p:txBody>
      </p:sp>
      <p:grpSp>
        <p:nvGrpSpPr>
          <p:cNvPr id="405" name="Google Shape;405;p29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06" name="Google Shape;406;p29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7" name="Google Shape;407;p29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0" name="Google Shape;410;p29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2" name="Google Shape;412;p29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14" name="Google Shape;414;p29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THANK YOU FOR LISTENING</a:t>
            </a:r>
            <a:endParaRPr/>
          </a:p>
        </p:txBody>
      </p:sp>
      <p:sp>
        <p:nvSpPr>
          <p:cNvPr id="421" name="Google Shape;421;p3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95A8"/>
              </a:buClr>
              <a:buSzPts val="2500"/>
              <a:buNone/>
            </a:pPr>
            <a:r>
              <a:rPr lang="en-US">
                <a:solidFill>
                  <a:srgbClr val="8295A8"/>
                </a:solidFill>
              </a:rPr>
              <a:t>QUESTIONS?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HTTPS://GITHUB.COM/OAKKAR8/SENIOR_PROJECT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HAVE A GREAT SUMMER!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1141412" y="2249487"/>
            <a:ext cx="484452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Cyber security is the practice of protecting systems, networks, and programs from digital attacks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Machine learning gives computers the capability to learn without being explicitly programmed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Challenging because attackers are becoming more innovative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In today’s connected world, everyone benefits from cyber defense programs</a:t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/>
          </a:blip>
          <a:srcRect b="5609" l="0" r="3" t="7384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ABSTRACT</a:t>
            </a:r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1167044" y="2518065"/>
            <a:ext cx="9854736" cy="2944230"/>
            <a:chOff x="25631" y="99245"/>
            <a:chExt cx="9854736" cy="2944230"/>
          </a:xfrm>
        </p:grpSpPr>
        <p:sp>
          <p:nvSpPr>
            <p:cNvPr id="253" name="Google Shape;253;p21"/>
            <p:cNvSpPr/>
            <p:nvPr/>
          </p:nvSpPr>
          <p:spPr>
            <a:xfrm>
              <a:off x="541162" y="99245"/>
              <a:ext cx="1612687" cy="1612687"/>
            </a:xfrm>
            <a:prstGeom prst="ellipse">
              <a:avLst/>
            </a:prstGeom>
            <a:solidFill>
              <a:srgbClr val="53B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884850" y="442932"/>
              <a:ext cx="925312" cy="9253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631" y="2214245"/>
              <a:ext cx="2643750" cy="829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 txBox="1"/>
            <p:nvPr/>
          </p:nvSpPr>
          <p:spPr>
            <a:xfrm>
              <a:off x="25631" y="2214245"/>
              <a:ext cx="2643750" cy="829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Analyzing Android applications with machine learning</a:t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855248" y="99245"/>
              <a:ext cx="1612687" cy="1612687"/>
            </a:xfrm>
            <a:prstGeom prst="ellipse">
              <a:avLst/>
            </a:prstGeom>
            <a:solidFill>
              <a:srgbClr val="A160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198936" y="442932"/>
              <a:ext cx="925312" cy="9253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3132037" y="2214245"/>
              <a:ext cx="3059109" cy="829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3132037" y="2214245"/>
              <a:ext cx="3059109" cy="829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Specifically looked at the XML permissions from Android APK files</a:t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460742" y="99245"/>
              <a:ext cx="1612687" cy="1612687"/>
            </a:xfrm>
            <a:prstGeom prst="ellipse">
              <a:avLst/>
            </a:prstGeom>
            <a:solidFill>
              <a:srgbClr val="D65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7804429" y="442932"/>
              <a:ext cx="925312" cy="9253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653803" y="2214245"/>
              <a:ext cx="3226564" cy="829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6653803" y="2214245"/>
              <a:ext cx="3226564" cy="829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Machine learning is utilized to find anomalies to identify malicious behavior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6569957" y="618518"/>
            <a:ext cx="474708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PRIOR KNOWLEDGE: ANDROID APK  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947645"/>
            <a:ext cx="4635583" cy="2966773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6569957" y="2249487"/>
            <a:ext cx="474708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en-US" sz="2040"/>
              <a:t>Android APK is the package file format used by the Android Operating System for distribution and installation of mobile apps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en-US" sz="2040"/>
              <a:t>Android platform uses XML files provide basic configuration of the application (user interface)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en-US" sz="2040"/>
              <a:t>AndroidManifest.XML provides essential information: startup class, available activities, and permissions required to run the app, etc</a:t>
            </a:r>
            <a:endParaRPr sz="20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6569957" y="618518"/>
            <a:ext cx="474708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PRIOR KNOWLEDGE: MACHINE LEARNING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File:Kernel Machine.svg" id="280" name="Google Shape;2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979" y="3682011"/>
            <a:ext cx="4635583" cy="2109190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descr="https://cdn-images-1.medium.com/max/750/0*0o8xIA4k3gXUDCFU.png" id="281" name="Google Shape;2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428" y="1144239"/>
            <a:ext cx="2231342" cy="220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4205" y="1148730"/>
            <a:ext cx="2237357" cy="219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6569957" y="2249487"/>
            <a:ext cx="474708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1"/>
              <a:buChar char="•"/>
            </a:pPr>
            <a:r>
              <a:rPr lang="en-US" sz="1665"/>
              <a:t>Machine learning represented by decision tree, evaluated by accuracy, and optimized search processes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81"/>
              <a:buChar char="•"/>
            </a:pPr>
            <a:r>
              <a:rPr lang="en-US" sz="1665"/>
              <a:t>Support Vector Machine (SVM) algorithm: finds a hyperplane n an N-dimensional space (N = # of features) that distinctly classifies the data points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81"/>
              <a:buChar char="•"/>
            </a:pPr>
            <a:r>
              <a:rPr lang="en-US" sz="1665"/>
              <a:t>Random Forest (RF): ensembled learning method for classification, regression and other tasks that operates by constructing a multitude of decision trees at training time and outputting the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DEVELOPER TOOLS</a:t>
            </a:r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>
            <a:off x="2748438" y="2221444"/>
            <a:ext cx="6688980" cy="3304401"/>
            <a:chOff x="0" y="418996"/>
            <a:chExt cx="6688980" cy="3304401"/>
          </a:xfrm>
        </p:grpSpPr>
        <p:sp>
          <p:nvSpPr>
            <p:cNvPr id="290" name="Google Shape;290;p24"/>
            <p:cNvSpPr/>
            <p:nvPr/>
          </p:nvSpPr>
          <p:spPr>
            <a:xfrm>
              <a:off x="484672" y="418996"/>
              <a:ext cx="647841" cy="64784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8768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88768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Android SDK Tools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complete set of development for Android</a:t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176259" y="418996"/>
              <a:ext cx="647841" cy="64784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780355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 txBox="1"/>
            <p:nvPr/>
          </p:nvSpPr>
          <p:spPr>
            <a:xfrm>
              <a:off x="1780355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AndroGuard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toolkit that provides reverse engineering and malware analysis</a:t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867846" y="418996"/>
              <a:ext cx="647841" cy="64784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3471942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3471942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APKTool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utility for reverse engineering Android applications resources (APK)</a:t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559432" y="418996"/>
              <a:ext cx="647841" cy="64784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5163529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5163529" y="1315381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SCIKIT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machine learning library for Python </a:t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67429" y="2240683"/>
              <a:ext cx="647841" cy="64784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0" y="3137063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0" y="3137063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Jupyter Notebook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open-source web application</a:t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090456" y="2251153"/>
              <a:ext cx="647841" cy="64784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694552" y="3147538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1694552" y="3147538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GPlayCli tool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command line tool to search, install, update Android apps</a:t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782043" y="2251153"/>
              <a:ext cx="647841" cy="64784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386139" y="3147538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3386139" y="3147538"/>
              <a:ext cx="1439648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Oracle VM Virtualbox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open-source hosted hypervisor</a:t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5559432" y="2251153"/>
              <a:ext cx="647841" cy="64784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5077726" y="3147538"/>
              <a:ext cx="1611254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 txBox="1"/>
            <p:nvPr/>
          </p:nvSpPr>
          <p:spPr>
            <a:xfrm>
              <a:off x="5077726" y="3147538"/>
              <a:ext cx="1611254" cy="575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Santoku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pre-configured Linux environment with mobile forensics, malware, and security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PROCEDURE: APK FILE EXTRACTION</a:t>
            </a:r>
            <a:endParaRPr/>
          </a:p>
        </p:txBody>
      </p:sp>
      <p:grpSp>
        <p:nvGrpSpPr>
          <p:cNvPr id="320" name="Google Shape;320;p25"/>
          <p:cNvGrpSpPr/>
          <p:nvPr/>
        </p:nvGrpSpPr>
        <p:grpSpPr>
          <a:xfrm>
            <a:off x="1141413" y="2419375"/>
            <a:ext cx="9905999" cy="3141610"/>
            <a:chOff x="0" y="555"/>
            <a:chExt cx="9905999" cy="3141610"/>
          </a:xfrm>
        </p:grpSpPr>
        <p:sp>
          <p:nvSpPr>
            <p:cNvPr id="321" name="Google Shape;321;p25"/>
            <p:cNvSpPr/>
            <p:nvPr/>
          </p:nvSpPr>
          <p:spPr>
            <a:xfrm>
              <a:off x="0" y="2365692"/>
              <a:ext cx="2476500" cy="776473"/>
            </a:xfrm>
            <a:prstGeom prst="rect">
              <a:avLst/>
            </a:prstGeom>
            <a:gradFill>
              <a:gsLst>
                <a:gs pos="0">
                  <a:srgbClr val="EC8D5E"/>
                </a:gs>
                <a:gs pos="100000">
                  <a:srgbClr val="DD6723"/>
                </a:gs>
              </a:gsLst>
              <a:lin ang="5400000" scaled="0"/>
            </a:gradFill>
            <a:ln cap="flat" cmpd="sng" w="9525">
              <a:solidFill>
                <a:srgbClr val="E77F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2" name="Google Shape;322;p25"/>
            <p:cNvSpPr txBox="1"/>
            <p:nvPr/>
          </p:nvSpPr>
          <p:spPr>
            <a:xfrm>
              <a:off x="0" y="2365692"/>
              <a:ext cx="2476500" cy="77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76125" spcFirstLastPara="1" rIns="176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wentieth Century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Wrote scripts</a:t>
              </a:r>
              <a:endParaRPr b="1"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476499" y="2365692"/>
              <a:ext cx="7429500" cy="776473"/>
            </a:xfrm>
            <a:prstGeom prst="rect">
              <a:avLst/>
            </a:prstGeom>
            <a:solidFill>
              <a:srgbClr val="F6D7CE">
                <a:alpha val="89803"/>
              </a:srgbClr>
            </a:solidFill>
            <a:ln cap="flat" cmpd="sng" w="9525">
              <a:solidFill>
                <a:srgbClr val="F6D7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2476499" y="2365692"/>
              <a:ext cx="7429500" cy="77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300" lIns="150700" spcFirstLastPara="1" rIns="150700" wrap="square" tIns="241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wentieth Century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Clean data</a:t>
              </a:r>
              <a:endParaRPr b="1"/>
            </a:p>
          </p:txBody>
        </p:sp>
        <p:sp>
          <p:nvSpPr>
            <p:cNvPr id="325" name="Google Shape;325;p25"/>
            <p:cNvSpPr/>
            <p:nvPr/>
          </p:nvSpPr>
          <p:spPr>
            <a:xfrm rot="10800000">
              <a:off x="0" y="1183123"/>
              <a:ext cx="2476500" cy="1194215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DCD462"/>
                </a:gs>
                <a:gs pos="100000">
                  <a:srgbClr val="CAC22A"/>
                </a:gs>
              </a:gsLst>
              <a:lin ang="5400000" scaled="0"/>
            </a:gradFill>
            <a:ln cap="flat" cmpd="sng" w="9525">
              <a:solidFill>
                <a:srgbClr val="D5CE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6" name="Google Shape;326;p25"/>
            <p:cNvSpPr txBox="1"/>
            <p:nvPr/>
          </p:nvSpPr>
          <p:spPr>
            <a:xfrm>
              <a:off x="0" y="1183123"/>
              <a:ext cx="2476500" cy="77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76125" spcFirstLastPara="1" rIns="176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wentieth Century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Retrieve malicious APK files:</a:t>
              </a:r>
              <a:endParaRPr b="1"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476499" y="1183123"/>
              <a:ext cx="7429500" cy="776240"/>
            </a:xfrm>
            <a:prstGeom prst="rect">
              <a:avLst/>
            </a:prstGeom>
            <a:solidFill>
              <a:srgbClr val="EFEDCD">
                <a:alpha val="89803"/>
              </a:srgbClr>
            </a:solidFill>
            <a:ln cap="flat" cmpd="sng" w="9525">
              <a:solidFill>
                <a:srgbClr val="EFED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2476499" y="1183123"/>
              <a:ext cx="7429500" cy="77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0700" spcFirstLastPara="1" rIns="1507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wentieth Century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Utilized the Oracle VM Virtualbox for safety procedures</a:t>
              </a:r>
              <a:endParaRPr b="1"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wentieth Century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Downloaded online sample malicious APK files (from educational sites)</a:t>
              </a:r>
              <a:endParaRPr b="1"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wentieth Century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Used AAPT (from SDK tools in Android Studio) to dump the permissions</a:t>
              </a:r>
              <a:endParaRPr b="1"/>
            </a:p>
          </p:txBody>
        </p:sp>
        <p:sp>
          <p:nvSpPr>
            <p:cNvPr id="329" name="Google Shape;329;p25"/>
            <p:cNvSpPr/>
            <p:nvPr/>
          </p:nvSpPr>
          <p:spPr>
            <a:xfrm rot="10800000">
              <a:off x="0" y="555"/>
              <a:ext cx="2476500" cy="1194215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8FC966"/>
                </a:gs>
                <a:gs pos="100000">
                  <a:srgbClr val="6FB734"/>
                </a:gs>
              </a:gsLst>
              <a:lin ang="5400000" scaled="0"/>
            </a:gradFill>
            <a:ln cap="flat" cmpd="sng" w="9525">
              <a:solidFill>
                <a:srgbClr val="82C2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30" name="Google Shape;330;p25"/>
            <p:cNvSpPr txBox="1"/>
            <p:nvPr/>
          </p:nvSpPr>
          <p:spPr>
            <a:xfrm>
              <a:off x="0" y="555"/>
              <a:ext cx="2476500" cy="77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76125" spcFirstLastPara="1" rIns="176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wentieth Century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Retrieve benign APK files:</a:t>
              </a:r>
              <a:endParaRPr b="1"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2476499" y="555"/>
              <a:ext cx="7429500" cy="776240"/>
            </a:xfrm>
            <a:prstGeom prst="rect">
              <a:avLst/>
            </a:prstGeom>
            <a:solidFill>
              <a:srgbClr val="D7E9CE">
                <a:alpha val="89803"/>
              </a:srgbClr>
            </a:solidFill>
            <a:ln cap="flat" cmpd="sng" w="9525">
              <a:solidFill>
                <a:srgbClr val="D7E9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32" name="Google Shape;332;p25"/>
            <p:cNvSpPr txBox="1"/>
            <p:nvPr/>
          </p:nvSpPr>
          <p:spPr>
            <a:xfrm>
              <a:off x="2476499" y="555"/>
              <a:ext cx="7429500" cy="77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0700" spcFirstLastPara="1" rIns="1507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wentieth Century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Google Play Store extraction with GPlayCli tool</a:t>
              </a:r>
              <a:endParaRPr b="1"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wentieth Century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Used AAPT (from SDK tools in Android Studio) to dump the permission</a:t>
              </a:r>
              <a:endParaRPr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PROCEDURE: MACHINE LEARNING</a:t>
            </a:r>
            <a:endParaRPr/>
          </a:p>
        </p:txBody>
      </p:sp>
      <p:grpSp>
        <p:nvGrpSpPr>
          <p:cNvPr id="339" name="Google Shape;339;p26"/>
          <p:cNvGrpSpPr/>
          <p:nvPr/>
        </p:nvGrpSpPr>
        <p:grpSpPr>
          <a:xfrm>
            <a:off x="1141413" y="2419888"/>
            <a:ext cx="9905999" cy="3140584"/>
            <a:chOff x="0" y="1068"/>
            <a:chExt cx="9905999" cy="3140584"/>
          </a:xfrm>
        </p:grpSpPr>
        <p:sp>
          <p:nvSpPr>
            <p:cNvPr id="340" name="Google Shape;340;p26"/>
            <p:cNvSpPr/>
            <p:nvPr/>
          </p:nvSpPr>
          <p:spPr>
            <a:xfrm>
              <a:off x="0" y="2577712"/>
              <a:ext cx="2476500" cy="563940"/>
            </a:xfrm>
            <a:prstGeom prst="rect">
              <a:avLst/>
            </a:prstGeom>
            <a:gradFill>
              <a:gsLst>
                <a:gs pos="0">
                  <a:srgbClr val="69C4E4"/>
                </a:gs>
                <a:gs pos="100000">
                  <a:srgbClr val="35ABD3"/>
                </a:gs>
              </a:gsLst>
              <a:lin ang="5400000" scaled="0"/>
            </a:gradFill>
            <a:ln cap="flat" cmpd="sng" w="9525">
              <a:solidFill>
                <a:srgbClr val="53B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0" y="2577712"/>
              <a:ext cx="2476500" cy="563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176125" spcFirstLastPara="1" rIns="176125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Gave data</a:t>
              </a:r>
              <a:endParaRPr b="1"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476499" y="2577712"/>
              <a:ext cx="7429500" cy="563940"/>
            </a:xfrm>
            <a:prstGeom prst="rect">
              <a:avLst/>
            </a:prstGeom>
            <a:solidFill>
              <a:srgbClr val="CFE7F3">
                <a:alpha val="89803"/>
              </a:srgbClr>
            </a:solidFill>
            <a:ln cap="flat" cmpd="sng" w="9525">
              <a:solidFill>
                <a:srgbClr val="CFE7F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2476499" y="2577712"/>
              <a:ext cx="7429500" cy="563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50700" spcFirstLastPara="1" rIns="150700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 train the model and plug into SVM algorithm</a:t>
              </a:r>
              <a:endParaRPr b="1"/>
            </a:p>
          </p:txBody>
        </p:sp>
        <p:sp>
          <p:nvSpPr>
            <p:cNvPr id="344" name="Google Shape;344;p26"/>
            <p:cNvSpPr/>
            <p:nvPr/>
          </p:nvSpPr>
          <p:spPr>
            <a:xfrm rot="10800000">
              <a:off x="0" y="1718830"/>
              <a:ext cx="2476500" cy="867340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AB73D5"/>
                </a:gs>
                <a:gs pos="100000">
                  <a:srgbClr val="8E45C1"/>
                </a:gs>
              </a:gsLst>
              <a:lin ang="5400000" scaled="0"/>
            </a:gradFill>
            <a:ln cap="flat" cmpd="sng" w="9525">
              <a:solidFill>
                <a:srgbClr val="A160C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5" name="Google Shape;345;p26"/>
            <p:cNvSpPr txBox="1"/>
            <p:nvPr/>
          </p:nvSpPr>
          <p:spPr>
            <a:xfrm>
              <a:off x="0" y="1718830"/>
              <a:ext cx="2476500" cy="56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176125" spcFirstLastPara="1" rIns="176125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Cross validations </a:t>
              </a:r>
              <a:endParaRPr b="1"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476499" y="1718830"/>
              <a:ext cx="7429500" cy="563771"/>
            </a:xfrm>
            <a:prstGeom prst="rect">
              <a:avLst/>
            </a:prstGeom>
            <a:solidFill>
              <a:srgbClr val="DDCFEE">
                <a:alpha val="89803"/>
              </a:srgbClr>
            </a:solidFill>
            <a:ln cap="flat" cmpd="sng" w="9525">
              <a:solidFill>
                <a:srgbClr val="DDCFE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7" name="Google Shape;347;p26"/>
            <p:cNvSpPr txBox="1"/>
            <p:nvPr/>
          </p:nvSpPr>
          <p:spPr>
            <a:xfrm>
              <a:off x="2476499" y="1718830"/>
              <a:ext cx="7429500" cy="56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50700" spcFirstLastPara="1" rIns="150700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 see the fitness of algorithm</a:t>
              </a:r>
              <a:endParaRPr b="1"/>
            </a:p>
          </p:txBody>
        </p:sp>
        <p:sp>
          <p:nvSpPr>
            <p:cNvPr id="348" name="Google Shape;348;p26"/>
            <p:cNvSpPr/>
            <p:nvPr/>
          </p:nvSpPr>
          <p:spPr>
            <a:xfrm rot="10800000">
              <a:off x="0" y="859949"/>
              <a:ext cx="2476500" cy="867340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DC6989"/>
                </a:gs>
                <a:gs pos="100000">
                  <a:srgbClr val="CA3563"/>
                </a:gs>
              </a:gsLst>
              <a:lin ang="5400000" scaled="0"/>
            </a:gradFill>
            <a:ln cap="flat" cmpd="sng" w="9525">
              <a:solidFill>
                <a:srgbClr val="D652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0" y="859949"/>
              <a:ext cx="2476500" cy="56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176125" spcFirstLastPara="1" rIns="176125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Created the Feature Vector (CSV file) </a:t>
              </a:r>
              <a:endParaRPr b="1"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476499" y="859949"/>
              <a:ext cx="7429500" cy="563771"/>
            </a:xfrm>
            <a:prstGeom prst="rect">
              <a:avLst/>
            </a:prstGeom>
            <a:solidFill>
              <a:srgbClr val="EFCED5">
                <a:alpha val="89803"/>
              </a:srgbClr>
            </a:solidFill>
            <a:ln cap="flat" cmpd="sng" w="9525">
              <a:solidFill>
                <a:srgbClr val="EFCED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51" name="Google Shape;351;p26"/>
            <p:cNvSpPr txBox="1"/>
            <p:nvPr/>
          </p:nvSpPr>
          <p:spPr>
            <a:xfrm>
              <a:off x="2476499" y="859949"/>
              <a:ext cx="7429500" cy="56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50700" spcFirstLastPara="1" rIns="150700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for pattern processing</a:t>
              </a:r>
              <a:endParaRPr b="1"/>
            </a:p>
          </p:txBody>
        </p:sp>
        <p:sp>
          <p:nvSpPr>
            <p:cNvPr id="352" name="Google Shape;352;p26"/>
            <p:cNvSpPr/>
            <p:nvPr/>
          </p:nvSpPr>
          <p:spPr>
            <a:xfrm rot="10800000">
              <a:off x="0" y="1068"/>
              <a:ext cx="2476500" cy="867340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EC8D5E"/>
                </a:gs>
                <a:gs pos="100000">
                  <a:srgbClr val="DD6723"/>
                </a:gs>
              </a:gsLst>
              <a:lin ang="5400000" scaled="0"/>
            </a:gradFill>
            <a:ln cap="flat" cmpd="sng" w="9525">
              <a:solidFill>
                <a:srgbClr val="E77F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53" name="Google Shape;353;p26"/>
            <p:cNvSpPr txBox="1"/>
            <p:nvPr/>
          </p:nvSpPr>
          <p:spPr>
            <a:xfrm>
              <a:off x="0" y="1068"/>
              <a:ext cx="2476500" cy="56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176125" spcFirstLastPara="1" rIns="176125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Wrote two scripts </a:t>
              </a:r>
              <a:endParaRPr b="1"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2476499" y="1068"/>
              <a:ext cx="7429500" cy="563771"/>
            </a:xfrm>
            <a:prstGeom prst="rect">
              <a:avLst/>
            </a:prstGeom>
            <a:solidFill>
              <a:srgbClr val="F6D7CE">
                <a:alpha val="89803"/>
              </a:srgbClr>
            </a:solidFill>
            <a:ln cap="flat" cmpd="sng" w="9525">
              <a:solidFill>
                <a:srgbClr val="F6D7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55" name="Google Shape;355;p26"/>
            <p:cNvSpPr txBox="1"/>
            <p:nvPr/>
          </p:nvSpPr>
          <p:spPr>
            <a:xfrm>
              <a:off x="2476499" y="1068"/>
              <a:ext cx="7429500" cy="56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50700" spcFirstLastPara="1" rIns="150700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for CSV to clean data</a:t>
              </a:r>
              <a:endParaRPr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RESULTS: PERMISSIONS EXTRACTED FOR APK</a:t>
            </a:r>
            <a:endParaRPr/>
          </a:p>
        </p:txBody>
      </p:sp>
      <p:pic>
        <p:nvPicPr>
          <p:cNvPr descr="A black and silver text on a white background&#10;&#10;Description automatically generated" id="361" name="Google Shape;361;p27"/>
          <p:cNvPicPr preferRelativeResize="0"/>
          <p:nvPr/>
        </p:nvPicPr>
        <p:blipFill rotWithShape="1">
          <a:blip r:embed="rId3">
            <a:alphaModFix/>
          </a:blip>
          <a:srcRect b="0" l="0" r="29" t="0"/>
          <a:stretch/>
        </p:blipFill>
        <p:spPr>
          <a:xfrm>
            <a:off x="1009533" y="975360"/>
            <a:ext cx="10169755" cy="572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