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616" y="2852936"/>
            <a:ext cx="6400800" cy="1752600"/>
          </a:xfrm>
        </p:spPr>
        <p:txBody>
          <a:bodyPr>
            <a:normAutofit/>
          </a:bodyPr>
          <a:lstStyle/>
          <a:p>
            <a:r>
              <a:rPr lang="zh-CN" altLang="en-US" sz="6000" b="1" dirty="0" smtClean="0">
                <a:solidFill>
                  <a:srgbClr val="FF0000"/>
                </a:solidFill>
              </a:rPr>
              <a:t>内</a:t>
            </a:r>
            <a:r>
              <a:rPr lang="zh-CN" altLang="en-US" sz="6000" b="1" dirty="0" smtClean="0">
                <a:solidFill>
                  <a:srgbClr val="FF0000"/>
                </a:solidFill>
              </a:rPr>
              <a:t>零头外零头</a:t>
            </a:r>
            <a:endParaRPr lang="zh-CN" altLang="en-US" sz="6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80720"/>
          </a:xfrm>
        </p:spPr>
        <p:txBody>
          <a:bodyPr>
            <a:normAutofit fontScale="55000" lnSpcReduction="20000"/>
          </a:bodyPr>
          <a:lstStyle/>
          <a:p>
            <a:pPr algn="just">
              <a:lnSpc>
                <a:spcPct val="170000"/>
              </a:lnSpc>
              <a:buNone/>
            </a:pPr>
            <a:r>
              <a:rPr lang="zh-CN" altLang="en-US" dirty="0" smtClean="0"/>
              <a:t>         </a:t>
            </a:r>
            <a:r>
              <a:rPr lang="zh-CN" altLang="en-US" sz="3800" b="1" dirty="0" smtClean="0">
                <a:solidFill>
                  <a:srgbClr val="FF0000"/>
                </a:solidFill>
              </a:rPr>
              <a:t>在</a:t>
            </a:r>
            <a:r>
              <a:rPr lang="zh-CN" altLang="en-US" sz="3800" b="1" dirty="0" smtClean="0">
                <a:solidFill>
                  <a:srgbClr val="FF0000"/>
                </a:solidFill>
              </a:rPr>
              <a:t>内存管理中，“内零头”和“外零头”个指的是什么？在固定</a:t>
            </a:r>
            <a:r>
              <a:rPr lang="zh-CN" altLang="en-US" sz="3800" b="1" dirty="0" smtClean="0">
                <a:solidFill>
                  <a:srgbClr val="FF0000"/>
                </a:solidFill>
              </a:rPr>
              <a:t>式</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分区分</a:t>
            </a:r>
            <a:r>
              <a:rPr lang="zh-CN" altLang="en-US" sz="3800" b="1" dirty="0" smtClean="0">
                <a:solidFill>
                  <a:srgbClr val="FF0000"/>
                </a:solidFill>
              </a:rPr>
              <a:t>配、可变式分区分配、页式虚拟存储系统、段式虚拟存储系统中</a:t>
            </a:r>
            <a:r>
              <a:rPr lang="zh-CN" altLang="en-US" sz="3800" b="1" dirty="0" smtClean="0">
                <a:solidFill>
                  <a:srgbClr val="FF0000"/>
                </a:solidFill>
              </a:rPr>
              <a:t>，</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各会</a:t>
            </a:r>
            <a:r>
              <a:rPr lang="zh-CN" altLang="en-US" sz="3800" b="1" dirty="0" smtClean="0">
                <a:solidFill>
                  <a:srgbClr val="FF0000"/>
                </a:solidFill>
              </a:rPr>
              <a:t>存在何种零头？为什么</a:t>
            </a:r>
            <a:r>
              <a:rPr lang="zh-CN" altLang="en-US" sz="3800" b="1" dirty="0" smtClean="0">
                <a:solidFill>
                  <a:srgbClr val="FF0000"/>
                </a:solidFill>
              </a:rPr>
              <a:t>？</a:t>
            </a:r>
            <a:endParaRPr lang="en-US" altLang="zh-CN" sz="3800" b="1" dirty="0" smtClean="0">
              <a:solidFill>
                <a:srgbClr val="FF0000"/>
              </a:solidFill>
            </a:endParaRPr>
          </a:p>
          <a:p>
            <a:pPr algn="just">
              <a:lnSpc>
                <a:spcPct val="170000"/>
              </a:lnSpc>
              <a:buNone/>
            </a:pPr>
            <a:endParaRPr lang="zh-CN" altLang="en-US" sz="3800" b="1" dirty="0" smtClean="0">
              <a:solidFill>
                <a:srgbClr val="FF0000"/>
              </a:solidFill>
            </a:endParaRPr>
          </a:p>
          <a:p>
            <a:pPr algn="just">
              <a:lnSpc>
                <a:spcPct val="170000"/>
              </a:lnSpc>
              <a:buNone/>
            </a:pPr>
            <a:r>
              <a:rPr lang="en-US" altLang="zh-CN" sz="3800" b="1" dirty="0" smtClean="0">
                <a:solidFill>
                  <a:srgbClr val="FF0000"/>
                </a:solidFill>
              </a:rPr>
              <a:t>         </a:t>
            </a:r>
            <a:r>
              <a:rPr lang="zh-CN" altLang="en-US" sz="3800" b="1" dirty="0" smtClean="0">
                <a:solidFill>
                  <a:srgbClr val="FF0000"/>
                </a:solidFill>
              </a:rPr>
              <a:t>在</a:t>
            </a:r>
            <a:r>
              <a:rPr lang="zh-CN" altLang="en-US" sz="3800" b="1" dirty="0" smtClean="0">
                <a:solidFill>
                  <a:srgbClr val="FF0000"/>
                </a:solidFill>
              </a:rPr>
              <a:t>存储管理中，内零头是指分配给作业的存储空间中未被利用的</a:t>
            </a:r>
            <a:r>
              <a:rPr lang="zh-CN" altLang="en-US" sz="3800" b="1" dirty="0" smtClean="0">
                <a:solidFill>
                  <a:srgbClr val="FF0000"/>
                </a:solidFill>
              </a:rPr>
              <a:t>部</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分，外</a:t>
            </a:r>
            <a:r>
              <a:rPr lang="zh-CN" altLang="en-US" sz="3800" b="1" dirty="0" smtClean="0">
                <a:solidFill>
                  <a:srgbClr val="FF0000"/>
                </a:solidFill>
              </a:rPr>
              <a:t>零头是指系统中无法利用的小存储块。 </a:t>
            </a:r>
            <a:r>
              <a:rPr lang="zh-CN" altLang="en-US" sz="3800" b="1" dirty="0" smtClean="0">
                <a:solidFill>
                  <a:srgbClr val="FF0000"/>
                </a:solidFill>
              </a:rPr>
              <a:t>在</a:t>
            </a:r>
            <a:r>
              <a:rPr lang="zh-CN" altLang="en-US" sz="3800" b="1" dirty="0" smtClean="0">
                <a:solidFill>
                  <a:srgbClr val="FF0000"/>
                </a:solidFill>
              </a:rPr>
              <a:t>固定式分区分配中，</a:t>
            </a:r>
            <a:r>
              <a:rPr lang="zh-CN" altLang="en-US" sz="3800" b="1" dirty="0" smtClean="0">
                <a:solidFill>
                  <a:srgbClr val="FF0000"/>
                </a:solidFill>
              </a:rPr>
              <a:t>为</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将一个</a:t>
            </a:r>
            <a:r>
              <a:rPr lang="zh-CN" altLang="en-US" sz="3800" b="1" dirty="0" smtClean="0">
                <a:solidFill>
                  <a:srgbClr val="FF0000"/>
                </a:solidFill>
              </a:rPr>
              <a:t>用户作业装入内存，内存分配程序从</a:t>
            </a:r>
            <a:r>
              <a:rPr lang="zh-CN" altLang="en-US" sz="3800" b="1" dirty="0" smtClean="0">
                <a:solidFill>
                  <a:srgbClr val="FF0000"/>
                </a:solidFill>
              </a:rPr>
              <a:t>系统</a:t>
            </a:r>
            <a:r>
              <a:rPr lang="zh-CN" altLang="en-US" sz="3800" b="1" dirty="0" smtClean="0">
                <a:solidFill>
                  <a:srgbClr val="FF0000"/>
                </a:solidFill>
              </a:rPr>
              <a:t>分区表中找出一个能</a:t>
            </a:r>
            <a:r>
              <a:rPr lang="zh-CN" altLang="en-US" sz="3800" b="1" dirty="0" smtClean="0">
                <a:solidFill>
                  <a:srgbClr val="FF0000"/>
                </a:solidFill>
              </a:rPr>
              <a:t>满</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足作业</a:t>
            </a:r>
            <a:r>
              <a:rPr lang="zh-CN" altLang="en-US" sz="3800" b="1" dirty="0" smtClean="0">
                <a:solidFill>
                  <a:srgbClr val="FF0000"/>
                </a:solidFill>
              </a:rPr>
              <a:t>要求的空闲分区分配给作业，由于一</a:t>
            </a:r>
            <a:r>
              <a:rPr lang="zh-CN" altLang="en-US" sz="3800" b="1" dirty="0" smtClean="0">
                <a:solidFill>
                  <a:srgbClr val="FF0000"/>
                </a:solidFill>
              </a:rPr>
              <a:t>个作</a:t>
            </a:r>
            <a:r>
              <a:rPr lang="zh-CN" altLang="en-US" sz="3800" b="1" dirty="0" smtClean="0">
                <a:solidFill>
                  <a:srgbClr val="FF0000"/>
                </a:solidFill>
              </a:rPr>
              <a:t>业的大小并不一定与</a:t>
            </a:r>
            <a:r>
              <a:rPr lang="zh-CN" altLang="en-US" sz="3800" b="1" dirty="0" smtClean="0">
                <a:solidFill>
                  <a:srgbClr val="FF0000"/>
                </a:solidFill>
              </a:rPr>
              <a:t>分</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区大小</a:t>
            </a:r>
            <a:r>
              <a:rPr lang="zh-CN" altLang="en-US" sz="3800" b="1" dirty="0" smtClean="0">
                <a:solidFill>
                  <a:srgbClr val="FF0000"/>
                </a:solidFill>
              </a:rPr>
              <a:t>相等，因此，分区中有一部分存储空</a:t>
            </a:r>
            <a:r>
              <a:rPr lang="zh-CN" altLang="en-US" sz="3800" b="1" dirty="0" smtClean="0">
                <a:solidFill>
                  <a:srgbClr val="FF0000"/>
                </a:solidFill>
              </a:rPr>
              <a:t>间浪</a:t>
            </a:r>
            <a:r>
              <a:rPr lang="zh-CN" altLang="en-US" sz="3800" b="1" dirty="0" smtClean="0">
                <a:solidFill>
                  <a:srgbClr val="FF0000"/>
                </a:solidFill>
              </a:rPr>
              <a:t>费掉了。由此可知，</a:t>
            </a:r>
            <a:r>
              <a:rPr lang="zh-CN" altLang="en-US" sz="3800" b="1" dirty="0" smtClean="0">
                <a:solidFill>
                  <a:srgbClr val="FF0000"/>
                </a:solidFill>
              </a:rPr>
              <a:t>固</a:t>
            </a:r>
            <a:endParaRPr lang="en-US" altLang="zh-CN" sz="3800" b="1" dirty="0" smtClean="0">
              <a:solidFill>
                <a:srgbClr val="FF0000"/>
              </a:solidFill>
            </a:endParaRPr>
          </a:p>
          <a:p>
            <a:pPr algn="just">
              <a:lnSpc>
                <a:spcPct val="170000"/>
              </a:lnSpc>
              <a:buNone/>
            </a:pPr>
            <a:r>
              <a:rPr lang="zh-CN" altLang="en-US" sz="3800" b="1" dirty="0" smtClean="0">
                <a:solidFill>
                  <a:srgbClr val="FF0000"/>
                </a:solidFill>
              </a:rPr>
              <a:t>定式分</a:t>
            </a:r>
            <a:r>
              <a:rPr lang="zh-CN" altLang="en-US" sz="3800" b="1" dirty="0" smtClean="0">
                <a:solidFill>
                  <a:srgbClr val="FF0000"/>
                </a:solidFill>
              </a:rPr>
              <a:t>区分配中存在内零头。 </a:t>
            </a:r>
            <a:endParaRPr lang="zh-CN" altLang="en-US" sz="38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858000"/>
          </a:xfrm>
        </p:spPr>
        <p:txBody>
          <a:bodyPr>
            <a:normAutofit fontScale="55000" lnSpcReduction="20000"/>
          </a:bodyPr>
          <a:lstStyle/>
          <a:p>
            <a:pPr>
              <a:lnSpc>
                <a:spcPct val="170000"/>
              </a:lnSpc>
              <a:buNone/>
            </a:pPr>
            <a:r>
              <a:rPr lang="zh-CN" altLang="en-US" dirty="0" smtClean="0"/>
              <a:t>                 </a:t>
            </a:r>
            <a:r>
              <a:rPr lang="zh-CN" altLang="en-US" sz="3600" b="1" dirty="0" smtClean="0">
                <a:solidFill>
                  <a:srgbClr val="FF0000"/>
                </a:solidFill>
              </a:rPr>
              <a:t>在</a:t>
            </a:r>
            <a:r>
              <a:rPr lang="zh-CN" altLang="en-US" sz="3600" b="1" dirty="0" smtClean="0">
                <a:solidFill>
                  <a:srgbClr val="FF0000"/>
                </a:solidFill>
              </a:rPr>
              <a:t>可变式分区分配中，为把一个作业装入内存，应按照一定的分配算法从系统中找出一个能满足作业需求的空闲分区分配给作业，如果这个空闲分区的容量比作业申 请的空间容量要大，则将该分区一分为二，一部分分配给作业，剩下的部分仍然留作系统的空闲分区。由此可知，可变式分区分配中存在外零头。 </a:t>
            </a:r>
            <a:br>
              <a:rPr lang="zh-CN" altLang="en-US" sz="3600" b="1" dirty="0" smtClean="0">
                <a:solidFill>
                  <a:srgbClr val="FF0000"/>
                </a:solidFill>
              </a:rPr>
            </a:br>
            <a:r>
              <a:rPr lang="zh-CN" altLang="en-US" sz="3600" b="1" dirty="0" smtClean="0">
                <a:solidFill>
                  <a:srgbClr val="FF0000"/>
                </a:solidFill>
              </a:rPr>
              <a:t>　　在页式虚拟存储系统中，用户作业的地址空间被划分成若干大小相等的页面，存储空间也分成也页大小相等的物理块，但一般情况下，作业的大小不可能都是物理块大小的整数倍，因此作业的最后一页中仍有部分空间被浪费掉了。由此可知，页式虚拟存储系统中存在内零头。</a:t>
            </a:r>
          </a:p>
          <a:p>
            <a:pPr>
              <a:lnSpc>
                <a:spcPct val="170000"/>
              </a:lnSpc>
              <a:buNone/>
            </a:pPr>
            <a:r>
              <a:rPr lang="zh-CN" altLang="en-US" sz="3600" b="1" dirty="0" smtClean="0">
                <a:solidFill>
                  <a:srgbClr val="FF0000"/>
                </a:solidFill>
              </a:rPr>
              <a:t>　　</a:t>
            </a:r>
            <a:r>
              <a:rPr lang="zh-CN" altLang="en-US" sz="3600" b="1" dirty="0" smtClean="0">
                <a:solidFill>
                  <a:srgbClr val="FF0000"/>
                </a:solidFill>
              </a:rPr>
              <a:t>       在</a:t>
            </a:r>
            <a:r>
              <a:rPr lang="zh-CN" altLang="en-US" sz="3600" b="1" dirty="0" smtClean="0">
                <a:solidFill>
                  <a:srgbClr val="FF0000"/>
                </a:solidFill>
              </a:rPr>
              <a:t>段式虚拟存储系统中，作业的地址空间由若干个逻辑分段组成，每段分配一个连续的内存区，但各段之间不要求连续，其内存的分配方式类似于动态分区分配。由此可知，段式虚拟存储系统中存在外零头。</a:t>
            </a:r>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fontScale="85000" lnSpcReduction="10000"/>
          </a:bodyPr>
          <a:lstStyle/>
          <a:p>
            <a:pPr algn="just">
              <a:lnSpc>
                <a:spcPct val="160000"/>
              </a:lnSpc>
            </a:pPr>
            <a:r>
              <a:rPr lang="zh-CN" altLang="en-US" b="1" dirty="0" smtClean="0">
                <a:solidFill>
                  <a:srgbClr val="FF0000"/>
                </a:solidFill>
              </a:rPr>
              <a:t>操作系统在分配内存时，有时候会产生一些空闲但是无法被正常使用的内存区域，这些就是内存碎片，或者称为内存零头，这些内存零头一共分为两类：内零头和外零头。</a:t>
            </a:r>
          </a:p>
          <a:p>
            <a:pPr algn="just">
              <a:lnSpc>
                <a:spcPct val="160000"/>
              </a:lnSpc>
            </a:pPr>
            <a:endParaRPr lang="zh-CN" altLang="en-US" b="1" dirty="0" smtClean="0">
              <a:solidFill>
                <a:srgbClr val="FF0000"/>
              </a:solidFill>
            </a:endParaRPr>
          </a:p>
          <a:p>
            <a:pPr algn="just">
              <a:lnSpc>
                <a:spcPct val="160000"/>
              </a:lnSpc>
            </a:pPr>
            <a:r>
              <a:rPr lang="zh-CN" altLang="en-US" b="1" dirty="0" smtClean="0">
                <a:solidFill>
                  <a:srgbClr val="FF0000"/>
                </a:solidFill>
              </a:rPr>
              <a:t>内零头是指进程在向操作系统请求内存分配时，系统满足了进程所需要的内存需求后，还额外还多分了一些内存给该进程，也就是说额外多出来的这部分内存归该进程所有，其他进程是无法访问的。</a:t>
            </a:r>
          </a:p>
          <a:p>
            <a:endParaRPr lang="zh-CN" altLang="en-US" dirty="0" smtClean="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60648"/>
            <a:ext cx="8229600" cy="6597352"/>
          </a:xfrm>
        </p:spPr>
        <p:txBody>
          <a:bodyPr>
            <a:normAutofit fontScale="70000" lnSpcReduction="20000"/>
          </a:bodyPr>
          <a:lstStyle/>
          <a:p>
            <a:pPr algn="just">
              <a:lnSpc>
                <a:spcPct val="160000"/>
              </a:lnSpc>
            </a:pPr>
            <a:r>
              <a:rPr lang="zh-CN" altLang="en-US" b="1" dirty="0" smtClean="0">
                <a:solidFill>
                  <a:srgbClr val="FF0000"/>
                </a:solidFill>
              </a:rPr>
              <a:t>外</a:t>
            </a:r>
            <a:r>
              <a:rPr lang="zh-CN" altLang="en-US" b="1" dirty="0" smtClean="0">
                <a:solidFill>
                  <a:srgbClr val="FF0000"/>
                </a:solidFill>
              </a:rPr>
              <a:t>零头是指内存中存在着一些空闲的内存区域，这些内存区域虽然不归任何进程所有，但是因为内存区域太小，无法满足其他进程所申请的内存大小而形成的内存零头。</a:t>
            </a:r>
          </a:p>
          <a:p>
            <a:pPr algn="just">
              <a:lnSpc>
                <a:spcPct val="160000"/>
              </a:lnSpc>
              <a:buNone/>
            </a:pPr>
            <a:r>
              <a:rPr lang="zh-CN" altLang="en-US" b="1" dirty="0" smtClean="0">
                <a:solidFill>
                  <a:srgbClr val="FF0000"/>
                </a:solidFill>
              </a:rPr>
              <a:t> </a:t>
            </a:r>
            <a:endParaRPr lang="en-US" altLang="zh-CN" b="1" dirty="0" smtClean="0">
              <a:solidFill>
                <a:srgbClr val="FF0000"/>
              </a:solidFill>
            </a:endParaRPr>
          </a:p>
          <a:p>
            <a:pPr algn="just">
              <a:lnSpc>
                <a:spcPct val="160000"/>
              </a:lnSpc>
            </a:pPr>
            <a:r>
              <a:rPr lang="zh-CN" altLang="en-US" b="1" dirty="0" smtClean="0">
                <a:solidFill>
                  <a:srgbClr val="FF0000"/>
                </a:solidFill>
              </a:rPr>
              <a:t>页</a:t>
            </a:r>
            <a:r>
              <a:rPr lang="zh-CN" altLang="en-US" b="1" dirty="0" smtClean="0">
                <a:solidFill>
                  <a:srgbClr val="FF0000"/>
                </a:solidFill>
              </a:rPr>
              <a:t>式存储管理是以页为单位（页面的大小由系统确定，且大小是固定的）向进程分配内存的，例如：假设内存总共有</a:t>
            </a:r>
            <a:r>
              <a:rPr lang="en-US" altLang="zh-CN" b="1" dirty="0" smtClean="0">
                <a:solidFill>
                  <a:srgbClr val="FF0000"/>
                </a:solidFill>
              </a:rPr>
              <a:t>100K,</a:t>
            </a:r>
            <a:r>
              <a:rPr lang="zh-CN" altLang="en-US" b="1" dirty="0" smtClean="0">
                <a:solidFill>
                  <a:srgbClr val="FF0000"/>
                </a:solidFill>
              </a:rPr>
              <a:t>分为</a:t>
            </a:r>
            <a:r>
              <a:rPr lang="en-US" altLang="zh-CN" b="1" dirty="0" smtClean="0">
                <a:solidFill>
                  <a:srgbClr val="FF0000"/>
                </a:solidFill>
              </a:rPr>
              <a:t>10</a:t>
            </a:r>
            <a:r>
              <a:rPr lang="zh-CN" altLang="en-US" b="1" dirty="0" smtClean="0">
                <a:solidFill>
                  <a:srgbClr val="FF0000"/>
                </a:solidFill>
              </a:rPr>
              <a:t>页，每页大小为</a:t>
            </a:r>
            <a:r>
              <a:rPr lang="en-US" altLang="zh-CN" b="1" dirty="0" smtClean="0">
                <a:solidFill>
                  <a:srgbClr val="FF0000"/>
                </a:solidFill>
              </a:rPr>
              <a:t>10K</a:t>
            </a:r>
            <a:r>
              <a:rPr lang="zh-CN" altLang="en-US" b="1" dirty="0" smtClean="0">
                <a:solidFill>
                  <a:srgbClr val="FF0000"/>
                </a:solidFill>
              </a:rPr>
              <a:t>。现在进程</a:t>
            </a:r>
            <a:r>
              <a:rPr lang="en-US" altLang="zh-CN" b="1" dirty="0" smtClean="0">
                <a:solidFill>
                  <a:srgbClr val="FF0000"/>
                </a:solidFill>
              </a:rPr>
              <a:t>A</a:t>
            </a:r>
            <a:r>
              <a:rPr lang="zh-CN" altLang="en-US" b="1" dirty="0" smtClean="0">
                <a:solidFill>
                  <a:srgbClr val="FF0000"/>
                </a:solidFill>
              </a:rPr>
              <a:t>提出申请</a:t>
            </a:r>
            <a:r>
              <a:rPr lang="en-US" altLang="zh-CN" b="1" dirty="0" smtClean="0">
                <a:solidFill>
                  <a:srgbClr val="FF0000"/>
                </a:solidFill>
              </a:rPr>
              <a:t>56K</a:t>
            </a:r>
            <a:r>
              <a:rPr lang="zh-CN" altLang="en-US" b="1" dirty="0" smtClean="0">
                <a:solidFill>
                  <a:srgbClr val="FF0000"/>
                </a:solidFill>
              </a:rPr>
              <a:t>内存，因为页式存储管理是以页为单位进程内存分配的，所以系统会向进程</a:t>
            </a:r>
            <a:r>
              <a:rPr lang="en-US" altLang="zh-CN" b="1" dirty="0" smtClean="0">
                <a:solidFill>
                  <a:srgbClr val="FF0000"/>
                </a:solidFill>
              </a:rPr>
              <a:t>A</a:t>
            </a:r>
            <a:r>
              <a:rPr lang="zh-CN" altLang="en-US" b="1" dirty="0" smtClean="0">
                <a:solidFill>
                  <a:srgbClr val="FF0000"/>
                </a:solidFill>
              </a:rPr>
              <a:t>提供</a:t>
            </a:r>
            <a:r>
              <a:rPr lang="en-US" altLang="zh-CN" b="1" dirty="0" smtClean="0">
                <a:solidFill>
                  <a:srgbClr val="FF0000"/>
                </a:solidFill>
              </a:rPr>
              <a:t>6</a:t>
            </a:r>
            <a:r>
              <a:rPr lang="zh-CN" altLang="en-US" b="1" dirty="0" smtClean="0">
                <a:solidFill>
                  <a:srgbClr val="FF0000"/>
                </a:solidFill>
              </a:rPr>
              <a:t>个页面，也就是</a:t>
            </a:r>
            <a:r>
              <a:rPr lang="en-US" altLang="zh-CN" b="1" dirty="0" smtClean="0">
                <a:solidFill>
                  <a:srgbClr val="FF0000"/>
                </a:solidFill>
              </a:rPr>
              <a:t>60K</a:t>
            </a:r>
            <a:r>
              <a:rPr lang="zh-CN" altLang="en-US" b="1" dirty="0" smtClean="0">
                <a:solidFill>
                  <a:srgbClr val="FF0000"/>
                </a:solidFill>
              </a:rPr>
              <a:t>的内存空间，那么在最后一页中进程只使用了</a:t>
            </a:r>
            <a:r>
              <a:rPr lang="en-US" altLang="zh-CN" b="1" dirty="0" smtClean="0">
                <a:solidFill>
                  <a:srgbClr val="FF0000"/>
                </a:solidFill>
              </a:rPr>
              <a:t>6K</a:t>
            </a:r>
            <a:r>
              <a:rPr lang="zh-CN" altLang="en-US" b="1" dirty="0" smtClean="0">
                <a:solidFill>
                  <a:srgbClr val="FF0000"/>
                </a:solidFill>
              </a:rPr>
              <a:t>，从而多出了</a:t>
            </a:r>
            <a:r>
              <a:rPr lang="en-US" altLang="zh-CN" b="1" dirty="0" smtClean="0">
                <a:solidFill>
                  <a:srgbClr val="FF0000"/>
                </a:solidFill>
              </a:rPr>
              <a:t>4K</a:t>
            </a:r>
            <a:r>
              <a:rPr lang="zh-CN" altLang="en-US" b="1" dirty="0" smtClean="0">
                <a:solidFill>
                  <a:srgbClr val="FF0000"/>
                </a:solidFill>
              </a:rPr>
              <a:t>的内存碎片，但是这</a:t>
            </a:r>
            <a:r>
              <a:rPr lang="en-US" altLang="zh-CN" b="1" dirty="0" smtClean="0">
                <a:solidFill>
                  <a:srgbClr val="FF0000"/>
                </a:solidFill>
              </a:rPr>
              <a:t>4K</a:t>
            </a:r>
            <a:r>
              <a:rPr lang="zh-CN" altLang="en-US" b="1" dirty="0" smtClean="0">
                <a:solidFill>
                  <a:srgbClr val="FF0000"/>
                </a:solidFill>
              </a:rPr>
              <a:t>的内存碎片系统已经分配给进程</a:t>
            </a:r>
            <a:r>
              <a:rPr lang="en-US" altLang="zh-CN" b="1" dirty="0" smtClean="0">
                <a:solidFill>
                  <a:srgbClr val="FF0000"/>
                </a:solidFill>
              </a:rPr>
              <a:t>A</a:t>
            </a:r>
            <a:r>
              <a:rPr lang="zh-CN" altLang="en-US" b="1" dirty="0" smtClean="0">
                <a:solidFill>
                  <a:srgbClr val="FF0000"/>
                </a:solidFill>
              </a:rPr>
              <a:t>了，其他进程是无法再访问这些内存区域的，这种内存碎片就是内零头</a:t>
            </a:r>
            <a:r>
              <a:rPr lang="zh-CN" altLang="en-US" b="1" dirty="0" smtClean="0">
                <a:solidFill>
                  <a:srgbClr val="FF0000"/>
                </a:solidFill>
              </a:rPr>
              <a:t>。</a:t>
            </a:r>
            <a:endParaRPr lang="zh-CN" altLang="en-US" b="1" dirty="0"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6264696"/>
          </a:xfrm>
        </p:spPr>
        <p:txBody>
          <a:bodyPr>
            <a:normAutofit fontScale="70000" lnSpcReduction="20000"/>
          </a:bodyPr>
          <a:lstStyle/>
          <a:p>
            <a:pPr algn="just">
              <a:lnSpc>
                <a:spcPct val="170000"/>
              </a:lnSpc>
            </a:pPr>
            <a:r>
              <a:rPr lang="zh-CN" altLang="en-US" b="1" dirty="0" smtClean="0">
                <a:solidFill>
                  <a:srgbClr val="FF0000"/>
                </a:solidFill>
              </a:rPr>
              <a:t>段式存储管理是段（段的大小是程序逻辑确定，且大小不是固定的）为单位向进程进行内存分配的，进程申请多少内存，系统就给进程分配多少内存，这样就不会产生内零头，但是段式分配会产生外零头</a:t>
            </a:r>
            <a:r>
              <a:rPr lang="zh-CN" altLang="en-US" b="1" dirty="0" smtClean="0">
                <a:solidFill>
                  <a:srgbClr val="FF0000"/>
                </a:solidFill>
              </a:rPr>
              <a:t>。</a:t>
            </a:r>
            <a:endParaRPr lang="en-US" altLang="zh-CN" b="1" smtClean="0">
              <a:solidFill>
                <a:srgbClr val="FF0000"/>
              </a:solidFill>
            </a:endParaRPr>
          </a:p>
          <a:p>
            <a:pPr algn="just">
              <a:lnSpc>
                <a:spcPct val="170000"/>
              </a:lnSpc>
            </a:pPr>
            <a:endParaRPr lang="zh-CN" altLang="en-US" b="1" dirty="0" smtClean="0">
              <a:solidFill>
                <a:srgbClr val="FF0000"/>
              </a:solidFill>
            </a:endParaRPr>
          </a:p>
          <a:p>
            <a:pPr algn="just">
              <a:lnSpc>
                <a:spcPct val="170000"/>
              </a:lnSpc>
            </a:pPr>
            <a:r>
              <a:rPr lang="zh-CN" altLang="en-US" b="1" dirty="0" smtClean="0">
                <a:solidFill>
                  <a:srgbClr val="FF0000"/>
                </a:solidFill>
              </a:rPr>
              <a:t>例如：假设内存总的大小为</a:t>
            </a:r>
            <a:r>
              <a:rPr lang="en-US" altLang="zh-CN" b="1" dirty="0" smtClean="0">
                <a:solidFill>
                  <a:srgbClr val="FF0000"/>
                </a:solidFill>
              </a:rPr>
              <a:t>100K</a:t>
            </a:r>
            <a:r>
              <a:rPr lang="zh-CN" altLang="en-US" b="1" dirty="0" smtClean="0">
                <a:solidFill>
                  <a:srgbClr val="FF0000"/>
                </a:solidFill>
              </a:rPr>
              <a:t>，现在进程</a:t>
            </a:r>
            <a:r>
              <a:rPr lang="en-US" altLang="zh-CN" b="1" dirty="0" smtClean="0">
                <a:solidFill>
                  <a:srgbClr val="FF0000"/>
                </a:solidFill>
              </a:rPr>
              <a:t>A</a:t>
            </a:r>
            <a:r>
              <a:rPr lang="zh-CN" altLang="en-US" b="1" dirty="0" smtClean="0">
                <a:solidFill>
                  <a:srgbClr val="FF0000"/>
                </a:solidFill>
              </a:rPr>
              <a:t>向系统申请</a:t>
            </a:r>
            <a:r>
              <a:rPr lang="en-US" altLang="zh-CN" b="1" dirty="0" smtClean="0">
                <a:solidFill>
                  <a:srgbClr val="FF0000"/>
                </a:solidFill>
              </a:rPr>
              <a:t>60K</a:t>
            </a:r>
            <a:r>
              <a:rPr lang="zh-CN" altLang="en-US" b="1" dirty="0" smtClean="0">
                <a:solidFill>
                  <a:srgbClr val="FF0000"/>
                </a:solidFill>
              </a:rPr>
              <a:t>的内存，系统在满足了进程</a:t>
            </a:r>
            <a:r>
              <a:rPr lang="en-US" altLang="zh-CN" b="1" dirty="0" smtClean="0">
                <a:solidFill>
                  <a:srgbClr val="FF0000"/>
                </a:solidFill>
              </a:rPr>
              <a:t>A</a:t>
            </a:r>
            <a:r>
              <a:rPr lang="zh-CN" altLang="en-US" b="1" dirty="0" smtClean="0">
                <a:solidFill>
                  <a:srgbClr val="FF0000"/>
                </a:solidFill>
              </a:rPr>
              <a:t>的内存申请要求后，还剩下</a:t>
            </a:r>
            <a:r>
              <a:rPr lang="en-US" altLang="zh-CN" b="1" dirty="0" smtClean="0">
                <a:solidFill>
                  <a:srgbClr val="FF0000"/>
                </a:solidFill>
              </a:rPr>
              <a:t>40K</a:t>
            </a:r>
            <a:r>
              <a:rPr lang="zh-CN" altLang="en-US" b="1" dirty="0" smtClean="0">
                <a:solidFill>
                  <a:srgbClr val="FF0000"/>
                </a:solidFill>
              </a:rPr>
              <a:t>的空闲内存区域；这时如果进程</a:t>
            </a:r>
            <a:r>
              <a:rPr lang="en-US" altLang="zh-CN" b="1" dirty="0" smtClean="0">
                <a:solidFill>
                  <a:srgbClr val="FF0000"/>
                </a:solidFill>
              </a:rPr>
              <a:t>B</a:t>
            </a:r>
            <a:r>
              <a:rPr lang="zh-CN" altLang="en-US" b="1" dirty="0" smtClean="0">
                <a:solidFill>
                  <a:srgbClr val="FF0000"/>
                </a:solidFill>
              </a:rPr>
              <a:t>向系统申请</a:t>
            </a:r>
            <a:r>
              <a:rPr lang="en-US" altLang="zh-CN" b="1" dirty="0" smtClean="0">
                <a:solidFill>
                  <a:srgbClr val="FF0000"/>
                </a:solidFill>
              </a:rPr>
              <a:t>50K</a:t>
            </a:r>
            <a:r>
              <a:rPr lang="zh-CN" altLang="en-US" b="1" dirty="0" smtClean="0">
                <a:solidFill>
                  <a:srgbClr val="FF0000"/>
                </a:solidFill>
              </a:rPr>
              <a:t>的内存区域，而系统只剩下了</a:t>
            </a:r>
            <a:r>
              <a:rPr lang="en-US" altLang="zh-CN" b="1" dirty="0" smtClean="0">
                <a:solidFill>
                  <a:srgbClr val="FF0000"/>
                </a:solidFill>
              </a:rPr>
              <a:t>40K</a:t>
            </a:r>
            <a:r>
              <a:rPr lang="zh-CN" altLang="en-US" b="1" dirty="0" smtClean="0">
                <a:solidFill>
                  <a:srgbClr val="FF0000"/>
                </a:solidFill>
              </a:rPr>
              <a:t>的内存区域，虽然这</a:t>
            </a:r>
            <a:r>
              <a:rPr lang="en-US" altLang="zh-CN" b="1" dirty="0" smtClean="0">
                <a:solidFill>
                  <a:srgbClr val="FF0000"/>
                </a:solidFill>
              </a:rPr>
              <a:t>40K</a:t>
            </a:r>
            <a:r>
              <a:rPr lang="zh-CN" altLang="en-US" b="1" dirty="0" smtClean="0">
                <a:solidFill>
                  <a:srgbClr val="FF0000"/>
                </a:solidFill>
              </a:rPr>
              <a:t>的内存区域不归任何进程所有，但是因为大小无法满足进程</a:t>
            </a:r>
            <a:r>
              <a:rPr lang="en-US" altLang="zh-CN" b="1" dirty="0" smtClean="0">
                <a:solidFill>
                  <a:srgbClr val="FF0000"/>
                </a:solidFill>
              </a:rPr>
              <a:t>B</a:t>
            </a:r>
            <a:r>
              <a:rPr lang="zh-CN" altLang="en-US" b="1" dirty="0" smtClean="0">
                <a:solidFill>
                  <a:srgbClr val="FF0000"/>
                </a:solidFill>
              </a:rPr>
              <a:t>的要求，所以也无法分配给进程</a:t>
            </a:r>
            <a:r>
              <a:rPr lang="en-US" altLang="zh-CN" b="1" dirty="0" smtClean="0">
                <a:solidFill>
                  <a:srgbClr val="FF0000"/>
                </a:solidFill>
              </a:rPr>
              <a:t>B</a:t>
            </a:r>
            <a:r>
              <a:rPr lang="zh-CN" altLang="en-US" b="1" dirty="0" smtClean="0">
                <a:solidFill>
                  <a:srgbClr val="FF0000"/>
                </a:solidFill>
              </a:rPr>
              <a:t>，这样就产生了外零头。请求段式存储管理是在段式存储管理的基础上增加了请求调段功能和段置换功能。</a:t>
            </a:r>
          </a:p>
          <a:p>
            <a:pPr>
              <a:buNone/>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778</Words>
  <Application>Microsoft Office PowerPoint</Application>
  <PresentationFormat>全屏显示(4:3)</PresentationFormat>
  <Paragraphs>22</Paragraphs>
  <Slides>6</Slides>
  <Notes>0</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Office 主题</vt:lpstr>
      <vt:lpstr>幻灯片 1</vt:lpstr>
      <vt:lpstr>幻灯片 2</vt:lpstr>
      <vt:lpstr>幻灯片 3</vt:lpstr>
      <vt:lpstr>幻灯片 4</vt:lpstr>
      <vt:lpstr>幻灯片 5</vt:lpstr>
      <vt:lpstr>幻灯片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Administrator</cp:lastModifiedBy>
  <cp:revision>9</cp:revision>
  <dcterms:modified xsi:type="dcterms:W3CDTF">2020-11-15T21:24:20Z</dcterms:modified>
</cp:coreProperties>
</file>