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410" r:id="rId2"/>
    <p:sldId id="411" r:id="rId3"/>
    <p:sldId id="412" r:id="rId4"/>
    <p:sldId id="413" r:id="rId5"/>
    <p:sldId id="414" r:id="rId6"/>
    <p:sldId id="415" r:id="rId7"/>
    <p:sldId id="416" r:id="rId8"/>
    <p:sldId id="417" r:id="rId9"/>
    <p:sldId id="418" r:id="rId10"/>
    <p:sldId id="420" r:id="rId11"/>
    <p:sldId id="421" r:id="rId12"/>
    <p:sldId id="422" r:id="rId13"/>
    <p:sldId id="423" r:id="rId14"/>
    <p:sldId id="424" r:id="rId15"/>
    <p:sldId id="425" r:id="rId16"/>
    <p:sldId id="426" r:id="rId17"/>
    <p:sldId id="427" r:id="rId18"/>
    <p:sldId id="429" r:id="rId19"/>
    <p:sldId id="430" r:id="rId20"/>
    <p:sldId id="431" r:id="rId21"/>
    <p:sldId id="432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4">
          <p15:clr>
            <a:srgbClr val="A4A3A4"/>
          </p15:clr>
        </p15:guide>
        <p15:guide id="2" pos="38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78" autoAdjust="0"/>
    <p:restoredTop sz="94660"/>
  </p:normalViewPr>
  <p:slideViewPr>
    <p:cSldViewPr snapToGrid="0">
      <p:cViewPr varScale="1">
        <p:scale>
          <a:sx n="72" d="100"/>
          <a:sy n="72" d="100"/>
        </p:scale>
        <p:origin x="504" y="52"/>
      </p:cViewPr>
      <p:guideLst>
        <p:guide orient="horz" pos="2174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2021-03-22</a:t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2021-03-22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7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2.xml"/><Relationship Id="rId4" Type="http://schemas.openxmlformats.org/officeDocument/2006/relationships/tags" Target="../tags/tag6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2021-03-22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2021-03-22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858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11430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6002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20574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2021-03-22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914400" marR="0" lvl="2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371600" marR="0" lvl="3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828800" marR="0" lvl="4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2021-03-22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2021-03-22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lnSpc>
                <a:spcPct val="13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2021-03-22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2021-03-22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2021-03-22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2021-03-22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1264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单击此处编辑文本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2021-03-22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单击此处编辑文本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2021-03-22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00" y="608400"/>
            <a:ext cx="109692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00" y="1515600"/>
            <a:ext cx="10969200" cy="473688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2021-03-22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3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Relationship Id="rId5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Relationship Id="rId5" Type="http://schemas.openxmlformats.org/officeDocument/2006/relationships/image" Target="../media/image2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0.xml"/><Relationship Id="rId5" Type="http://schemas.openxmlformats.org/officeDocument/2006/relationships/image" Target="../media/image2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1.xml"/><Relationship Id="rId5" Type="http://schemas.openxmlformats.org/officeDocument/2006/relationships/image" Target="../media/image2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2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3.xml"/><Relationship Id="rId5" Type="http://schemas.openxmlformats.org/officeDocument/2006/relationships/image" Target="../media/image2.png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Relationship Id="rId6" Type="http://schemas.openxmlformats.org/officeDocument/2006/relationships/image" Target="../media/image2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General Overview of Creating a QR Code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1. Data Analysis</a:t>
            </a:r>
          </a:p>
          <a:p>
            <a:r>
              <a:rPr lang="en-US" altLang="zh-CN" sz="2400" dirty="0"/>
              <a:t>2. Data Encoding </a:t>
            </a:r>
          </a:p>
          <a:p>
            <a:r>
              <a:rPr lang="en-US" altLang="zh-CN" sz="2400" dirty="0"/>
              <a:t>3. Error Correction Coding </a:t>
            </a:r>
          </a:p>
          <a:p>
            <a:r>
              <a:rPr lang="en-US" altLang="zh-CN" sz="2400" dirty="0"/>
              <a:t>4. Structure Final Message </a:t>
            </a:r>
          </a:p>
          <a:p>
            <a:r>
              <a:rPr lang="en-US" altLang="zh-CN" sz="2400" dirty="0"/>
              <a:t>5. Module Placement in Matrix </a:t>
            </a:r>
          </a:p>
          <a:p>
            <a:r>
              <a:rPr lang="en-US" altLang="zh-CN" sz="2400" dirty="0"/>
              <a:t>6. Data Masking </a:t>
            </a:r>
          </a:p>
          <a:p>
            <a:r>
              <a:rPr lang="en-US" altLang="zh-CN" sz="2400" dirty="0"/>
              <a:t>7. Format and Version Information </a:t>
            </a:r>
            <a:endParaRPr lang="en-US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6725" y="1808929"/>
            <a:ext cx="5095633" cy="2838074"/>
          </a:xfrm>
          <a:prstGeom prst="rect">
            <a:avLst/>
          </a:prstGeom>
        </p:spPr>
      </p:pic>
      <p:pic>
        <p:nvPicPr>
          <p:cNvPr id="6" name="图片 5" descr="220">
            <a:extLst>
              <a:ext uri="{FF2B5EF4-FFF2-40B4-BE49-F238E27FC236}">
                <a16:creationId xmlns:a16="http://schemas.microsoft.com/office/drawing/2014/main" id="{5960692C-73CB-475F-963B-5262679579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19280" y="113471"/>
            <a:ext cx="1039753" cy="1039753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>
                <a:sym typeface="+mn-ea"/>
              </a:rPr>
              <a:t>2. </a:t>
            </a:r>
            <a:r>
              <a:rPr lang="en-US" dirty="0">
                <a:sym typeface="+mn-ea"/>
              </a:rPr>
              <a:t>EXAMPLE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HELLO WORLD</a:t>
            </a:r>
          </a:p>
          <a:p>
            <a:r>
              <a:rPr lang="en-US" altLang="zh-CN" dirty="0">
                <a:sym typeface="+mn-ea"/>
              </a:rPr>
              <a:t>a. </a:t>
            </a:r>
            <a:r>
              <a:rPr lang="en-US" altLang="zh-CN" dirty="0" err="1">
                <a:sym typeface="+mn-ea"/>
              </a:rPr>
              <a:t>mode+</a:t>
            </a:r>
            <a:r>
              <a:rPr lang="en-US" dirty="0" err="1">
                <a:sym typeface="+mn-ea"/>
              </a:rPr>
              <a:t>length</a:t>
            </a:r>
            <a:r>
              <a:rPr lang="en-US" altLang="zh-CN" dirty="0" err="1">
                <a:sym typeface="+mn-ea"/>
              </a:rPr>
              <a:t>+</a:t>
            </a:r>
            <a:r>
              <a:rPr lang="en-US" dirty="0" err="1">
                <a:sym typeface="+mn-ea"/>
              </a:rPr>
              <a:t>codewords</a:t>
            </a:r>
            <a:endParaRPr dirty="0">
              <a:sym typeface="+mn-ea"/>
            </a:endParaRPr>
          </a:p>
          <a:p>
            <a:r>
              <a:rPr lang="en-US" altLang="zh-CN" dirty="0"/>
              <a:t>0010+000001011+01100001011 01111000110 10001011100 10110111000 10011010100 001101</a:t>
            </a:r>
          </a:p>
          <a:p>
            <a:r>
              <a:rPr lang="en-US" altLang="zh-CN" dirty="0">
                <a:sym typeface="+mn-ea"/>
              </a:rPr>
              <a:t>b. </a:t>
            </a:r>
            <a:r>
              <a:rPr lang="en-US" dirty="0">
                <a:sym typeface="+mn-ea"/>
              </a:rPr>
              <a:t>padding</a:t>
            </a:r>
            <a:r>
              <a:rPr dirty="0">
                <a:sym typeface="+mn-ea"/>
              </a:rPr>
              <a:t>：</a:t>
            </a:r>
            <a:r>
              <a:rPr lang="en-US" altLang="zh-CN" dirty="0">
                <a:sym typeface="+mn-ea"/>
              </a:rPr>
              <a:t>0</a:t>
            </a:r>
            <a:r>
              <a:rPr dirty="0">
                <a:sym typeface="+mn-ea"/>
              </a:rPr>
              <a:t>和11101100、00010001    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8-bit codewords!!!</a:t>
            </a:r>
            <a:endParaRPr dirty="0">
              <a:solidFill>
                <a:srgbClr val="FF0000"/>
              </a:solidFill>
              <a:sym typeface="+mn-ea"/>
            </a:endParaRPr>
          </a:p>
          <a:p>
            <a:endParaRPr lang="en-US" altLang="zh-CN" dirty="0">
              <a:solidFill>
                <a:srgbClr val="FF0000"/>
              </a:solidFill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820" y="3296920"/>
            <a:ext cx="10220325" cy="2828925"/>
          </a:xfrm>
          <a:prstGeom prst="rect">
            <a:avLst/>
          </a:prstGeom>
        </p:spPr>
      </p:pic>
      <p:pic>
        <p:nvPicPr>
          <p:cNvPr id="5" name="图片 4" descr="220">
            <a:extLst>
              <a:ext uri="{FF2B5EF4-FFF2-40B4-BE49-F238E27FC236}">
                <a16:creationId xmlns:a16="http://schemas.microsoft.com/office/drawing/2014/main" id="{7002681F-8CCC-491C-BAD2-FBF29B5D59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19280" y="113471"/>
            <a:ext cx="1039753" cy="1039753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>
                <a:sym typeface="+mn-ea"/>
              </a:rPr>
              <a:t>2. </a:t>
            </a:r>
            <a:r>
              <a:rPr lang="en-US" dirty="0">
                <a:sym typeface="+mn-ea"/>
              </a:rPr>
              <a:t>EXAMPLE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HELLO WORLD</a:t>
            </a:r>
          </a:p>
          <a:p>
            <a:r>
              <a:rPr lang="en-US" altLang="zh-CN" dirty="0"/>
              <a:t>0010+000001011+01100001011 01111000110 10001011100 10110111000 10011010100 001101</a:t>
            </a:r>
          </a:p>
          <a:p>
            <a:r>
              <a:rPr lang="en-US" altLang="zh-CN" dirty="0">
                <a:solidFill>
                  <a:schemeClr val="tx1"/>
                </a:solidFill>
                <a:sym typeface="+mn-ea"/>
              </a:rPr>
              <a:t>4+9+11*5+6=74</a:t>
            </a:r>
          </a:p>
          <a:p>
            <a:r>
              <a:rPr lang="en-US" altLang="zh-CN" dirty="0">
                <a:solidFill>
                  <a:schemeClr val="tx1"/>
                </a:solidFill>
                <a:sym typeface="+mn-ea"/>
              </a:rPr>
              <a:t>Ver.1 EC-</a:t>
            </a:r>
            <a:r>
              <a:rPr lang="en-US" altLang="zh-CN" dirty="0" err="1">
                <a:solidFill>
                  <a:schemeClr val="tx1"/>
                </a:solidFill>
                <a:sym typeface="+mn-ea"/>
              </a:rPr>
              <a:t>level.Q</a:t>
            </a:r>
            <a:r>
              <a:rPr dirty="0">
                <a:solidFill>
                  <a:schemeClr val="tx1"/>
                </a:solidFill>
                <a:sym typeface="+mn-ea"/>
              </a:rPr>
              <a:t>：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13*8=104</a:t>
            </a:r>
            <a:r>
              <a:rPr dirty="0">
                <a:solidFill>
                  <a:schemeClr val="tx1"/>
                </a:solidFill>
                <a:sym typeface="+mn-ea"/>
              </a:rPr>
              <a:t>， 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104</a:t>
            </a:r>
            <a:r>
              <a:rPr dirty="0">
                <a:solidFill>
                  <a:schemeClr val="tx1"/>
                </a:solidFill>
                <a:sym typeface="+mn-ea"/>
              </a:rPr>
              <a:t>字节数据码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+104</a:t>
            </a:r>
            <a:r>
              <a:rPr dirty="0">
                <a:solidFill>
                  <a:schemeClr val="tx1"/>
                </a:solidFill>
                <a:sym typeface="+mn-ea"/>
              </a:rPr>
              <a:t>字节纠错码</a:t>
            </a:r>
          </a:p>
          <a:p>
            <a:r>
              <a:rPr lang="en-US" altLang="zh-CN" dirty="0">
                <a:solidFill>
                  <a:schemeClr val="tx1"/>
                </a:solidFill>
                <a:sym typeface="+mn-ea"/>
              </a:rPr>
              <a:t>1. </a:t>
            </a:r>
            <a:r>
              <a:rPr dirty="0">
                <a:solidFill>
                  <a:schemeClr val="tx1"/>
                </a:solidFill>
                <a:sym typeface="+mn-ea"/>
              </a:rPr>
              <a:t>末尾加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0</a:t>
            </a:r>
            <a:r>
              <a:rPr dirty="0">
                <a:solidFill>
                  <a:schemeClr val="tx1"/>
                </a:solidFill>
                <a:sym typeface="+mn-ea"/>
              </a:rPr>
              <a:t>补齐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8</a:t>
            </a:r>
            <a:endParaRPr dirty="0">
              <a:solidFill>
                <a:schemeClr val="tx1"/>
              </a:solidFill>
              <a:sym typeface="+mn-ea"/>
            </a:endParaRPr>
          </a:p>
          <a:p>
            <a:r>
              <a:rPr lang="en-US" altLang="zh-CN" dirty="0">
                <a:sym typeface="+mn-ea"/>
              </a:rPr>
              <a:t>00100000 01011011 00001011 01111000 11010001 01110010 11011100 01001101 01000011 01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0000</a:t>
            </a:r>
            <a:r>
              <a:rPr lang="en-US" altLang="zh-CN" dirty="0">
                <a:solidFill>
                  <a:schemeClr val="tx2">
                    <a:lumMod val="50000"/>
                    <a:lumOff val="50000"/>
                  </a:schemeClr>
                </a:solidFill>
                <a:sym typeface="+mn-ea"/>
              </a:rPr>
              <a:t>00</a:t>
            </a:r>
          </a:p>
          <a:p>
            <a:r>
              <a:rPr lang="en-US" altLang="zh-CN" dirty="0">
                <a:solidFill>
                  <a:schemeClr val="tx1"/>
                </a:solidFill>
                <a:sym typeface="+mn-ea"/>
              </a:rPr>
              <a:t>2. </a:t>
            </a:r>
            <a:r>
              <a:rPr dirty="0">
                <a:solidFill>
                  <a:schemeClr val="tx1"/>
                </a:solidFill>
                <a:sym typeface="+mn-ea"/>
              </a:rPr>
              <a:t>末尾再凑全补齐（</a:t>
            </a:r>
            <a:r>
              <a:rPr dirty="0">
                <a:sym typeface="+mn-ea"/>
              </a:rPr>
              <a:t>11101100、00010001</a:t>
            </a:r>
            <a:r>
              <a:rPr lang="en-US" altLang="zh-CN" dirty="0">
                <a:sym typeface="+mn-ea"/>
              </a:rPr>
              <a:t>/236</a:t>
            </a:r>
            <a:r>
              <a:rPr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17</a:t>
            </a:r>
            <a:r>
              <a:rPr dirty="0">
                <a:solidFill>
                  <a:schemeClr val="tx1"/>
                </a:solidFill>
                <a:sym typeface="+mn-ea"/>
              </a:rPr>
              <a:t>）</a:t>
            </a:r>
          </a:p>
          <a:p>
            <a:r>
              <a:rPr dirty="0">
                <a:solidFill>
                  <a:schemeClr val="tx1"/>
                </a:solidFill>
                <a:sym typeface="+mn-ea"/>
              </a:rPr>
              <a:t>00100000 01011011 00001011 01111000 11010001 01110010 11011100 01001101 01000011 01000000 </a:t>
            </a:r>
            <a:r>
              <a:rPr dirty="0">
                <a:solidFill>
                  <a:schemeClr val="accent1"/>
                </a:solidFill>
                <a:sym typeface="+mn-ea"/>
              </a:rPr>
              <a:t>11101100 00010001 11101100</a:t>
            </a:r>
          </a:p>
        </p:txBody>
      </p:sp>
      <p:pic>
        <p:nvPicPr>
          <p:cNvPr id="4" name="图片 3" descr="220">
            <a:extLst>
              <a:ext uri="{FF2B5EF4-FFF2-40B4-BE49-F238E27FC236}">
                <a16:creationId xmlns:a16="http://schemas.microsoft.com/office/drawing/2014/main" id="{79F54666-C610-4737-BEAB-F30F11F88E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9280" y="113471"/>
            <a:ext cx="1039753" cy="1039753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3. Error Correction Coding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dirty="0"/>
              <a:t>Reed-Solomon Error correction</a:t>
            </a:r>
          </a:p>
          <a:p>
            <a:r>
              <a:rPr lang="zh-CN" altLang="en-US" sz="1800" dirty="0"/>
              <a:t>在线生成：http://www.ujamjar.com/demo/ocaml/2014/06/18/reed-solomon-demo.html</a:t>
            </a:r>
          </a:p>
          <a:p>
            <a:r>
              <a:rPr lang="zh-CN" altLang="en-US" sz="1800" dirty="0"/>
              <a:t>代码下载：</a:t>
            </a:r>
          </a:p>
          <a:p>
            <a:r>
              <a:rPr lang="en-US" altLang="zh-CN" sz="1800" dirty="0"/>
              <a:t>https://github.com/ujamjar/reedsolomon</a:t>
            </a:r>
          </a:p>
          <a:p>
            <a:r>
              <a:rPr lang="en-US" altLang="zh-CN" sz="1800" dirty="0">
                <a:solidFill>
                  <a:srgbClr val="FF0000"/>
                </a:solidFill>
              </a:rPr>
              <a:t>https://github.com/tomerfiliba/reedsolomon</a:t>
            </a:r>
          </a:p>
          <a:p>
            <a:endParaRPr lang="en-US" altLang="zh-CN" sz="1800" dirty="0"/>
          </a:p>
          <a:p>
            <a:endParaRPr lang="zh-CN" altLang="en-US" sz="1800" dirty="0"/>
          </a:p>
          <a:p>
            <a:r>
              <a:rPr lang="zh-CN" altLang="en-US" sz="1800" dirty="0"/>
              <a:t>解码网站（可下载程序）</a:t>
            </a:r>
          </a:p>
          <a:p>
            <a:r>
              <a:rPr lang="zh-CN" altLang="en-US" sz="1800" dirty="0"/>
              <a:t>https://www.nayuki.io/page/reed-solomon-error-correcting-code-decoder</a:t>
            </a:r>
          </a:p>
        </p:txBody>
      </p:sp>
      <p:pic>
        <p:nvPicPr>
          <p:cNvPr id="4" name="图片 3" descr="220">
            <a:extLst>
              <a:ext uri="{FF2B5EF4-FFF2-40B4-BE49-F238E27FC236}">
                <a16:creationId xmlns:a16="http://schemas.microsoft.com/office/drawing/2014/main" id="{67C120EA-4909-4B7D-8DD9-F0B778CC52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9280" y="113471"/>
            <a:ext cx="1039753" cy="1039753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4. Structure Final Message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BLOCKs</a:t>
            </a:r>
          </a:p>
          <a:p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700" y="1995170"/>
            <a:ext cx="10134600" cy="2867025"/>
          </a:xfrm>
          <a:prstGeom prst="rect">
            <a:avLst/>
          </a:prstGeom>
        </p:spPr>
      </p:pic>
      <p:pic>
        <p:nvPicPr>
          <p:cNvPr id="5" name="图片 4" descr="220">
            <a:extLst>
              <a:ext uri="{FF2B5EF4-FFF2-40B4-BE49-F238E27FC236}">
                <a16:creationId xmlns:a16="http://schemas.microsoft.com/office/drawing/2014/main" id="{E15D4158-012A-4F35-AA4B-93D94BE9A2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19280" y="113471"/>
            <a:ext cx="1039753" cy="1039753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4. Structure Final Message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12495" y="1929130"/>
            <a:ext cx="6965315" cy="413575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12495" y="1560830"/>
            <a:ext cx="3619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根据版本，再补一次</a:t>
            </a:r>
            <a:r>
              <a:rPr lang="en-US" altLang="zh-CN" dirty="0"/>
              <a:t>0</a:t>
            </a:r>
            <a:r>
              <a:rPr lang="zh-CN" altLang="en-US"/>
              <a:t>到末尾</a:t>
            </a:r>
          </a:p>
        </p:txBody>
      </p:sp>
      <p:pic>
        <p:nvPicPr>
          <p:cNvPr id="7" name="图片 6" descr="220">
            <a:extLst>
              <a:ext uri="{FF2B5EF4-FFF2-40B4-BE49-F238E27FC236}">
                <a16:creationId xmlns:a16="http://schemas.microsoft.com/office/drawing/2014/main" id="{B015A9D9-1633-4091-ABDE-5FE4D83B4A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19280" y="113471"/>
            <a:ext cx="1039753" cy="1039753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5. Module Placement in Matrix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48030" y="1442720"/>
            <a:ext cx="2488565" cy="25552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8900" y="1548765"/>
            <a:ext cx="7772400" cy="4600575"/>
          </a:xfrm>
          <a:prstGeom prst="rect">
            <a:avLst/>
          </a:prstGeom>
        </p:spPr>
      </p:pic>
      <p:pic>
        <p:nvPicPr>
          <p:cNvPr id="7" name="图片 6" descr="220">
            <a:extLst>
              <a:ext uri="{FF2B5EF4-FFF2-40B4-BE49-F238E27FC236}">
                <a16:creationId xmlns:a16="http://schemas.microsoft.com/office/drawing/2014/main" id="{A76FA5A5-0433-4660-9056-BC87D151D1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328" y="5729723"/>
            <a:ext cx="1039753" cy="1039753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5. Module Placement in Matrix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59915" y="2355215"/>
            <a:ext cx="2343150" cy="23431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3225" y="2012315"/>
            <a:ext cx="3028950" cy="3028950"/>
          </a:xfrm>
          <a:prstGeom prst="rect">
            <a:avLst/>
          </a:prstGeom>
        </p:spPr>
      </p:pic>
      <p:pic>
        <p:nvPicPr>
          <p:cNvPr id="8" name="图片 7" descr="220">
            <a:extLst>
              <a:ext uri="{FF2B5EF4-FFF2-40B4-BE49-F238E27FC236}">
                <a16:creationId xmlns:a16="http://schemas.microsoft.com/office/drawing/2014/main" id="{B4229726-2ACD-41E0-9C62-179AB1035A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328" y="5729723"/>
            <a:ext cx="1039753" cy="1039753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5. Module Placement in Matrix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25295"/>
            <a:ext cx="4724400" cy="3990975"/>
          </a:xfrm>
          <a:prstGeom prst="rect">
            <a:avLst/>
          </a:prstGeom>
        </p:spPr>
      </p:pic>
      <p:pic>
        <p:nvPicPr>
          <p:cNvPr id="8" name="图片 7" descr="downward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4145" y="3941445"/>
            <a:ext cx="1362075" cy="1362075"/>
          </a:xfrm>
          <a:prstGeom prst="rect">
            <a:avLst/>
          </a:prstGeom>
        </p:spPr>
      </p:pic>
      <p:pic>
        <p:nvPicPr>
          <p:cNvPr id="9" name="图片 8" descr="upward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4145" y="1725295"/>
            <a:ext cx="1362075" cy="136207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9922510" y="1802130"/>
            <a:ext cx="147320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D1-28</a:t>
            </a:r>
          </a:p>
          <a:p>
            <a:r>
              <a:rPr lang="zh-CN" altLang="en-US"/>
              <a:t>数据码</a:t>
            </a:r>
          </a:p>
          <a:p>
            <a:endParaRPr lang="zh-CN" altLang="en-US"/>
          </a:p>
          <a:p>
            <a:r>
              <a:rPr lang="en-US" altLang="zh-CN" dirty="0"/>
              <a:t>E1-16</a:t>
            </a:r>
          </a:p>
          <a:p>
            <a:r>
              <a:rPr lang="zh-CN" altLang="en-US"/>
              <a:t>纠错码</a:t>
            </a:r>
          </a:p>
          <a:p>
            <a:endParaRPr lang="zh-CN" altLang="en-US"/>
          </a:p>
          <a:p>
            <a:r>
              <a:rPr lang="zh-CN" altLang="en-US"/>
              <a:t>剩余位</a:t>
            </a:r>
          </a:p>
          <a:p>
            <a:r>
              <a:rPr lang="en-US" altLang="zh-CN" dirty="0"/>
              <a:t>00...0</a:t>
            </a:r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26630" y="1663065"/>
            <a:ext cx="3790315" cy="3768090"/>
          </a:xfrm>
          <a:prstGeom prst="rect">
            <a:avLst/>
          </a:prstGeom>
        </p:spPr>
      </p:pic>
      <p:pic>
        <p:nvPicPr>
          <p:cNvPr id="12" name="图片 11" descr="220">
            <a:extLst>
              <a:ext uri="{FF2B5EF4-FFF2-40B4-BE49-F238E27FC236}">
                <a16:creationId xmlns:a16="http://schemas.microsoft.com/office/drawing/2014/main" id="{4793F4B0-38E5-4F32-AF41-74FD12915D5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328" y="5729723"/>
            <a:ext cx="1039753" cy="1039753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6. Data Masking </a:t>
            </a:r>
            <a:endParaRPr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010" y="2231390"/>
            <a:ext cx="4543425" cy="23907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9795" y="2231390"/>
            <a:ext cx="5819775" cy="2990850"/>
          </a:xfrm>
          <a:prstGeom prst="rect">
            <a:avLst/>
          </a:prstGeom>
        </p:spPr>
      </p:pic>
      <p:pic>
        <p:nvPicPr>
          <p:cNvPr id="8" name="图片 7" descr="220">
            <a:extLst>
              <a:ext uri="{FF2B5EF4-FFF2-40B4-BE49-F238E27FC236}">
                <a16:creationId xmlns:a16="http://schemas.microsoft.com/office/drawing/2014/main" id="{FDF1C540-2538-412D-AF78-66A6E4ECF1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328" y="5729723"/>
            <a:ext cx="1039753" cy="1039753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6. Data Masking</a:t>
            </a:r>
            <a:endParaRPr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590" y="2562860"/>
            <a:ext cx="4422140" cy="23272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9795" y="2231390"/>
            <a:ext cx="5819775" cy="2990850"/>
          </a:xfrm>
          <a:prstGeom prst="rect">
            <a:avLst/>
          </a:prstGeom>
        </p:spPr>
      </p:pic>
      <p:pic>
        <p:nvPicPr>
          <p:cNvPr id="6" name="图片 5" descr="220">
            <a:extLst>
              <a:ext uri="{FF2B5EF4-FFF2-40B4-BE49-F238E27FC236}">
                <a16:creationId xmlns:a16="http://schemas.microsoft.com/office/drawing/2014/main" id="{8046F4D2-3A0D-4932-A136-09CE8B043D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328" y="5729723"/>
            <a:ext cx="1039753" cy="1039753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1. Data Analysi</a:t>
            </a:r>
            <a:r>
              <a:rPr lang="en-US" altLang="zh-CN" dirty="0"/>
              <a:t>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1. numeric mode</a:t>
            </a:r>
            <a:r>
              <a:rPr b="1" dirty="0"/>
              <a:t>：</a:t>
            </a:r>
            <a:r>
              <a:rPr lang="en-US" altLang="zh-CN" dirty="0"/>
              <a:t>0-9</a:t>
            </a:r>
          </a:p>
          <a:p>
            <a:r>
              <a:rPr lang="en-US" altLang="zh-CN" b="1" dirty="0"/>
              <a:t>2. alphanumeric mode</a:t>
            </a:r>
            <a:r>
              <a:rPr b="1" dirty="0"/>
              <a:t>：</a:t>
            </a:r>
            <a:r>
              <a:rPr lang="en-US" altLang="zh-CN" dirty="0"/>
              <a:t>10+26+9=45 characters</a:t>
            </a:r>
            <a:r>
              <a:rPr dirty="0"/>
              <a:t>，</a:t>
            </a:r>
            <a:r>
              <a:rPr lang="en-US" altLang="zh-CN" dirty="0"/>
              <a:t>10 characters</a:t>
            </a:r>
            <a:r>
              <a:rPr dirty="0"/>
              <a:t>：</a:t>
            </a:r>
            <a:r>
              <a:rPr lang="en-US" altLang="zh-CN" dirty="0"/>
              <a:t>0-9</a:t>
            </a:r>
            <a:r>
              <a:rPr dirty="0"/>
              <a:t>；</a:t>
            </a:r>
            <a:r>
              <a:rPr lang="en-US" altLang="zh-CN" dirty="0"/>
              <a:t>26 characters</a:t>
            </a:r>
            <a:r>
              <a:rPr dirty="0"/>
              <a:t>：</a:t>
            </a:r>
            <a:r>
              <a:rPr lang="en-US" dirty="0"/>
              <a:t>Upper-class</a:t>
            </a:r>
            <a:r>
              <a:rPr dirty="0"/>
              <a:t>；</a:t>
            </a:r>
            <a:r>
              <a:rPr lang="en-US" altLang="zh-CN" dirty="0"/>
              <a:t>9 special signs</a:t>
            </a:r>
            <a:endParaRPr dirty="0"/>
          </a:p>
          <a:p>
            <a:r>
              <a:rPr lang="en-US" dirty="0"/>
              <a:t>https://www.thonky.com/qr-code-tutorial/alphanumeric-table</a:t>
            </a:r>
          </a:p>
          <a:p>
            <a:r>
              <a:rPr lang="en-US" altLang="zh-CN" b="1" dirty="0"/>
              <a:t>3. Byte mode</a:t>
            </a:r>
          </a:p>
          <a:p>
            <a:r>
              <a:rPr lang="en-US" altLang="zh-CN" b="1" dirty="0"/>
              <a:t>4. Kanji mode</a:t>
            </a:r>
            <a:r>
              <a:rPr lang="zh-CN" altLang="en-US" b="1" dirty="0"/>
              <a:t> </a:t>
            </a:r>
            <a:endParaRPr lang="en-US" altLang="zh-CN" b="1" dirty="0"/>
          </a:p>
          <a:p>
            <a:r>
              <a:rPr dirty="0"/>
              <a:t>。。。。。。</a:t>
            </a:r>
          </a:p>
        </p:txBody>
      </p:sp>
      <p:pic>
        <p:nvPicPr>
          <p:cNvPr id="4" name="图片 3" descr="220">
            <a:extLst>
              <a:ext uri="{FF2B5EF4-FFF2-40B4-BE49-F238E27FC236}">
                <a16:creationId xmlns:a16="http://schemas.microsoft.com/office/drawing/2014/main" id="{09BEC9EF-2239-4245-80B1-B8B738CAE6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9280" y="113471"/>
            <a:ext cx="1039753" cy="1039753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7. Format and Version Information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68045" y="1439545"/>
            <a:ext cx="4759325" cy="47593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934710" y="1903730"/>
            <a:ext cx="51054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Format Information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/>
              <a:t>https://www.thonky.com/qr-code-tutorial/format-version-tables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934710" y="3961130"/>
            <a:ext cx="5105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Version&gt;6</a:t>
            </a:r>
            <a:r>
              <a:rPr lang="zh-CN" altLang="en-US" dirty="0"/>
              <a:t>，</a:t>
            </a:r>
            <a:r>
              <a:rPr lang="en-US" altLang="zh-CN" dirty="0"/>
              <a:t>insert version information</a:t>
            </a:r>
            <a:endParaRPr lang="zh-CN" altLang="en-US" dirty="0"/>
          </a:p>
        </p:txBody>
      </p:sp>
      <p:pic>
        <p:nvPicPr>
          <p:cNvPr id="7" name="图片 6" descr="220">
            <a:extLst>
              <a:ext uri="{FF2B5EF4-FFF2-40B4-BE49-F238E27FC236}">
                <a16:creationId xmlns:a16="http://schemas.microsoft.com/office/drawing/2014/main" id="{741BF50F-1ADE-4E43-BF7B-06D7D4E091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28" y="5729723"/>
            <a:ext cx="1039753" cy="1039753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7. </a:t>
            </a:r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HELLO WORLD</a:t>
            </a:r>
          </a:p>
          <a:p>
            <a:r>
              <a:rPr lang="en-US" altLang="zh-CN" dirty="0"/>
              <a:t>EC-LEVEL:Q </a:t>
            </a:r>
          </a:p>
          <a:p>
            <a:r>
              <a:rPr lang="en-US" altLang="zh-CN" dirty="0"/>
              <a:t>MASK</a:t>
            </a:r>
            <a:r>
              <a:t>：</a:t>
            </a:r>
            <a:r>
              <a:rPr lang="en-US" altLang="zh-CN" dirty="0"/>
              <a:t>6</a:t>
            </a:r>
          </a:p>
          <a:p>
            <a:r>
              <a:t>Format Information：</a:t>
            </a:r>
          </a:p>
          <a:p>
            <a:r>
              <a:rPr lang="en-US" altLang="zh-CN" dirty="0"/>
              <a:t>010111011011010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6350" y="1028700"/>
            <a:ext cx="4799965" cy="479996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350" y="3674745"/>
            <a:ext cx="4572000" cy="2153285"/>
          </a:xfrm>
          <a:prstGeom prst="rect">
            <a:avLst/>
          </a:prstGeom>
        </p:spPr>
      </p:pic>
      <p:pic>
        <p:nvPicPr>
          <p:cNvPr id="6" name="图片 5" descr="220">
            <a:extLst>
              <a:ext uri="{FF2B5EF4-FFF2-40B4-BE49-F238E27FC236}">
                <a16:creationId xmlns:a16="http://schemas.microsoft.com/office/drawing/2014/main" id="{4F2FE5F1-75BE-4B40-898C-ADB34977AB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63613" y="274247"/>
            <a:ext cx="1039753" cy="1039753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1. </a:t>
            </a:r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75" y="2220650"/>
            <a:ext cx="10969200" cy="4759200"/>
          </a:xfrm>
        </p:spPr>
        <p:txBody>
          <a:bodyPr/>
          <a:lstStyle/>
          <a:p>
            <a:r>
              <a:rPr lang="en-US" altLang="zh-CN" sz="11500" dirty="0"/>
              <a:t>HELLO WORLD</a:t>
            </a:r>
          </a:p>
        </p:txBody>
      </p:sp>
      <p:pic>
        <p:nvPicPr>
          <p:cNvPr id="4" name="图片 3" descr="220">
            <a:extLst>
              <a:ext uri="{FF2B5EF4-FFF2-40B4-BE49-F238E27FC236}">
                <a16:creationId xmlns:a16="http://schemas.microsoft.com/office/drawing/2014/main" id="{6579005C-AE9F-40C3-9013-D15C2A692E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9280" y="113471"/>
            <a:ext cx="1039753" cy="1039753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2. Data Encoding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1. </a:t>
            </a:r>
            <a:r>
              <a:rPr b="1" dirty="0"/>
              <a:t>Choose the Error Correction Level</a:t>
            </a:r>
            <a:endParaRPr lang="en-US" altLang="zh-CN" b="1" dirty="0"/>
          </a:p>
          <a:p>
            <a:r>
              <a:rPr dirty="0"/>
              <a:t> L, M, Q, H</a:t>
            </a:r>
          </a:p>
          <a:p>
            <a:r>
              <a:rPr lang="en-US" altLang="zh-CN" b="1" dirty="0"/>
              <a:t>2. </a:t>
            </a:r>
            <a:r>
              <a:rPr b="1" dirty="0"/>
              <a:t>Determine the Smallest Version for the Data</a:t>
            </a:r>
          </a:p>
          <a:p>
            <a:r>
              <a:rPr lang="en-US" altLang="zh-CN" dirty="0"/>
              <a:t>(version*4+17)^2</a:t>
            </a:r>
            <a:r>
              <a:rPr dirty="0"/>
              <a:t> https://www.thonky.com/qr-code-tutorial/character-capacities</a:t>
            </a:r>
          </a:p>
          <a:p>
            <a:r>
              <a:rPr lang="en-US" altLang="zh-CN" b="1" dirty="0"/>
              <a:t>3. Encode</a:t>
            </a:r>
            <a:endParaRPr b="1" dirty="0"/>
          </a:p>
          <a:p>
            <a:r>
              <a:rPr lang="en-US" altLang="zh-CN" dirty="0"/>
              <a:t>a. </a:t>
            </a:r>
            <a:r>
              <a:rPr lang="en-US" dirty="0"/>
              <a:t>mode </a:t>
            </a:r>
            <a:r>
              <a:rPr lang="en-US" altLang="zh-CN" dirty="0"/>
              <a:t>+ </a:t>
            </a:r>
            <a:r>
              <a:rPr lang="en-US" dirty="0"/>
              <a:t>length </a:t>
            </a:r>
            <a:r>
              <a:rPr lang="en-US" altLang="zh-CN" dirty="0"/>
              <a:t>+ </a:t>
            </a:r>
            <a:r>
              <a:rPr lang="en-US" dirty="0"/>
              <a:t>codewords</a:t>
            </a:r>
            <a:endParaRPr dirty="0"/>
          </a:p>
          <a:p>
            <a:r>
              <a:rPr lang="en-US" altLang="zh-CN" dirty="0"/>
              <a:t>b. </a:t>
            </a:r>
            <a:r>
              <a:rPr lang="en-US" dirty="0"/>
              <a:t>padding</a:t>
            </a:r>
            <a:r>
              <a:rPr dirty="0"/>
              <a:t>：</a:t>
            </a:r>
            <a:r>
              <a:rPr lang="en-US" altLang="zh-CN" dirty="0"/>
              <a:t>0</a:t>
            </a:r>
            <a:r>
              <a:rPr dirty="0"/>
              <a:t>和11101100、00010001</a:t>
            </a:r>
          </a:p>
          <a:p>
            <a:r>
              <a:rPr dirty="0"/>
              <a:t>https://www.thonky.com/qr-code-tutorial/data-encoding</a:t>
            </a:r>
          </a:p>
        </p:txBody>
      </p:sp>
      <p:pic>
        <p:nvPicPr>
          <p:cNvPr id="5" name="图片 4" descr="220">
            <a:extLst>
              <a:ext uri="{FF2B5EF4-FFF2-40B4-BE49-F238E27FC236}">
                <a16:creationId xmlns:a16="http://schemas.microsoft.com/office/drawing/2014/main" id="{153CE727-AC17-4F6A-99D2-63BB16EB1A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9280" y="113471"/>
            <a:ext cx="1039753" cy="1039753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075DDDF-0DA1-4577-B17C-7A0B3880A6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8262" y="3411526"/>
            <a:ext cx="5095633" cy="2838074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>
                <a:sym typeface="+mn-ea"/>
              </a:rPr>
              <a:t>2. </a:t>
            </a:r>
            <a:r>
              <a:rPr lang="en-US" altLang="zh-CN" dirty="0">
                <a:sym typeface="+mn-ea"/>
              </a:rPr>
              <a:t>EXAMPLE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HELLO WORLD 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2312670"/>
            <a:ext cx="10058400" cy="3114675"/>
          </a:xfrm>
          <a:prstGeom prst="rect">
            <a:avLst/>
          </a:prstGeom>
        </p:spPr>
      </p:pic>
      <p:pic>
        <p:nvPicPr>
          <p:cNvPr id="5" name="图片 4" descr="220">
            <a:extLst>
              <a:ext uri="{FF2B5EF4-FFF2-40B4-BE49-F238E27FC236}">
                <a16:creationId xmlns:a16="http://schemas.microsoft.com/office/drawing/2014/main" id="{E0439855-1E45-4A38-B54B-E7F864BB09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19280" y="113471"/>
            <a:ext cx="1039753" cy="1039753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>
                <a:sym typeface="+mn-ea"/>
              </a:rPr>
              <a:t>2. </a:t>
            </a:r>
            <a:r>
              <a:rPr lang="en-US" altLang="zh-CN" dirty="0">
                <a:sym typeface="+mn-ea"/>
              </a:rPr>
              <a:t>EXAMPLE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HELLO WORLD</a:t>
            </a:r>
          </a:p>
          <a:p>
            <a:r>
              <a:rPr lang="en-US" dirty="0"/>
              <a:t>Mode</a:t>
            </a:r>
            <a:r>
              <a:rPr dirty="0"/>
              <a:t>：Alphanumeric   </a:t>
            </a:r>
            <a:r>
              <a:rPr lang="en-US" dirty="0"/>
              <a:t>Length</a:t>
            </a:r>
            <a:r>
              <a:rPr dirty="0"/>
              <a:t>：</a:t>
            </a:r>
            <a:r>
              <a:rPr lang="en-US" altLang="zh-CN" dirty="0"/>
              <a:t>11 </a:t>
            </a:r>
          </a:p>
          <a:p>
            <a:r>
              <a:rPr lang="en-US" altLang="zh-CN" dirty="0"/>
              <a:t>Version: 1 EC-level</a:t>
            </a:r>
            <a:r>
              <a:rPr dirty="0"/>
              <a:t>：</a:t>
            </a:r>
            <a:r>
              <a:rPr lang="en-US" altLang="zh-CN" dirty="0"/>
              <a:t>Q</a:t>
            </a:r>
          </a:p>
          <a:p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425" y="2886710"/>
            <a:ext cx="9963150" cy="1657350"/>
          </a:xfrm>
          <a:prstGeom prst="rect">
            <a:avLst/>
          </a:prstGeom>
        </p:spPr>
      </p:pic>
      <p:pic>
        <p:nvPicPr>
          <p:cNvPr id="6" name="图片 5" descr="220">
            <a:extLst>
              <a:ext uri="{FF2B5EF4-FFF2-40B4-BE49-F238E27FC236}">
                <a16:creationId xmlns:a16="http://schemas.microsoft.com/office/drawing/2014/main" id="{06916096-11B8-47D3-902A-924B576D24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19280" y="113471"/>
            <a:ext cx="1039753" cy="1039753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>
                <a:sym typeface="+mn-ea"/>
              </a:rPr>
              <a:t>2. </a:t>
            </a:r>
            <a:r>
              <a:rPr lang="en-US" dirty="0">
                <a:sym typeface="+mn-ea"/>
              </a:rPr>
              <a:t>EXAMPLE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HELLO WORLD</a:t>
            </a:r>
          </a:p>
          <a:p>
            <a:r>
              <a:rPr lang="en-US" dirty="0"/>
              <a:t>Mode</a:t>
            </a:r>
            <a:r>
              <a:rPr dirty="0"/>
              <a:t>：Alphanumeric </a:t>
            </a:r>
            <a:r>
              <a:rPr lang="en-US" altLang="zh-CN" dirty="0">
                <a:solidFill>
                  <a:srgbClr val="FF0000"/>
                </a:solidFill>
              </a:rPr>
              <a:t>0010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0" y="2319655"/>
            <a:ext cx="10922000" cy="2218055"/>
          </a:xfrm>
          <a:prstGeom prst="rect">
            <a:avLst/>
          </a:prstGeom>
        </p:spPr>
      </p:pic>
      <p:pic>
        <p:nvPicPr>
          <p:cNvPr id="7" name="图片 6" descr="220">
            <a:extLst>
              <a:ext uri="{FF2B5EF4-FFF2-40B4-BE49-F238E27FC236}">
                <a16:creationId xmlns:a16="http://schemas.microsoft.com/office/drawing/2014/main" id="{46E6D661-030E-4F12-A480-1BDE02B555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19280" y="113471"/>
            <a:ext cx="1039753" cy="1039753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>
                <a:sym typeface="+mn-ea"/>
              </a:rPr>
              <a:t>2. </a:t>
            </a:r>
            <a:r>
              <a:rPr lang="en-US" dirty="0">
                <a:sym typeface="+mn-ea"/>
              </a:rPr>
              <a:t>EXAMPLE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HELLO WORLD</a:t>
            </a:r>
          </a:p>
          <a:p>
            <a:r>
              <a:rPr lang="en-US" dirty="0"/>
              <a:t>Length</a:t>
            </a:r>
            <a:r>
              <a:rPr dirty="0"/>
              <a:t>：</a:t>
            </a:r>
            <a:r>
              <a:rPr lang="en-US" altLang="zh-CN" dirty="0"/>
              <a:t>11  B</a:t>
            </a:r>
            <a:r>
              <a:rPr lang="en-US" dirty="0"/>
              <a:t>inary</a:t>
            </a:r>
            <a:r>
              <a:rPr dirty="0"/>
              <a:t>：1011 </a:t>
            </a:r>
            <a:r>
              <a:rPr lang="en-US" dirty="0"/>
              <a:t>Padding</a:t>
            </a:r>
            <a:r>
              <a:rPr dirty="0"/>
              <a:t>：</a:t>
            </a:r>
            <a:r>
              <a:rPr lang="en-US" altLang="zh-CN" dirty="0">
                <a:solidFill>
                  <a:srgbClr val="FF0000"/>
                </a:solidFill>
              </a:rPr>
              <a:t>000001011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330" y="2563495"/>
            <a:ext cx="4601845" cy="2396490"/>
          </a:xfrm>
          <a:prstGeom prst="rect">
            <a:avLst/>
          </a:prstGeom>
        </p:spPr>
      </p:pic>
      <p:pic>
        <p:nvPicPr>
          <p:cNvPr id="7" name="图片 6" descr="220">
            <a:extLst>
              <a:ext uri="{FF2B5EF4-FFF2-40B4-BE49-F238E27FC236}">
                <a16:creationId xmlns:a16="http://schemas.microsoft.com/office/drawing/2014/main" id="{A4E1453D-C570-42D2-891A-9E476011E3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19280" y="113471"/>
            <a:ext cx="1039753" cy="1039753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>
                <a:sym typeface="+mn-ea"/>
              </a:rPr>
              <a:t>2. </a:t>
            </a:r>
            <a:r>
              <a:rPr lang="en-US" dirty="0">
                <a:sym typeface="+mn-ea"/>
              </a:rPr>
              <a:t>EXAMPLE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HELLO WORLD</a:t>
            </a:r>
          </a:p>
          <a:p>
            <a:r>
              <a:rPr lang="en-US" altLang="zh-CN" dirty="0"/>
              <a:t>Alphanumeric Mode Encoding</a:t>
            </a:r>
          </a:p>
          <a:p>
            <a:r>
              <a:rPr dirty="0"/>
              <a:t>https://www.thonky.com/qr-code-tutorial/alphanumeric-mode-encoding</a:t>
            </a:r>
          </a:p>
          <a:p>
            <a:r>
              <a:rPr lang="en-US" altLang="zh-CN" dirty="0"/>
              <a:t>HE, LL, O , WO, RL, D</a:t>
            </a:r>
          </a:p>
          <a:p>
            <a:r>
              <a:rPr lang="en-US" altLang="zh-CN" dirty="0"/>
              <a:t>HE</a:t>
            </a:r>
            <a:r>
              <a:rPr dirty="0"/>
              <a:t>：</a:t>
            </a:r>
            <a:r>
              <a:rPr lang="en-US" altLang="zh-CN" dirty="0"/>
              <a:t>17</a:t>
            </a:r>
            <a:r>
              <a:rPr dirty="0"/>
              <a:t>，</a:t>
            </a:r>
            <a:r>
              <a:rPr lang="en-US" altLang="zh-CN" dirty="0"/>
              <a:t>14</a:t>
            </a:r>
            <a:r>
              <a:rPr dirty="0"/>
              <a:t>；45</a:t>
            </a:r>
            <a:r>
              <a:rPr lang="en-US" altLang="zh-CN" dirty="0"/>
              <a:t>*</a:t>
            </a:r>
            <a:r>
              <a:rPr dirty="0"/>
              <a:t>17</a:t>
            </a:r>
            <a:r>
              <a:rPr lang="en-US" altLang="zh-CN" dirty="0"/>
              <a:t>+</a:t>
            </a:r>
            <a:r>
              <a:rPr dirty="0"/>
              <a:t>14</a:t>
            </a:r>
            <a:r>
              <a:rPr lang="en-US" altLang="zh-CN" dirty="0"/>
              <a:t>=</a:t>
            </a:r>
            <a:r>
              <a:rPr dirty="0"/>
              <a:t>779；01100001011</a:t>
            </a:r>
          </a:p>
          <a:p>
            <a:r>
              <a:rPr lang="en-US" altLang="zh-CN" dirty="0"/>
              <a:t>LL</a:t>
            </a:r>
            <a:r>
              <a:rPr dirty="0"/>
              <a:t>：</a:t>
            </a:r>
            <a:r>
              <a:rPr lang="en-US" altLang="zh-CN" dirty="0"/>
              <a:t>21</a:t>
            </a:r>
            <a:r>
              <a:rPr dirty="0"/>
              <a:t>，</a:t>
            </a:r>
            <a:r>
              <a:rPr lang="en-US" altLang="zh-CN" dirty="0"/>
              <a:t>21</a:t>
            </a:r>
            <a:r>
              <a:rPr dirty="0"/>
              <a:t>；</a:t>
            </a:r>
            <a:r>
              <a:rPr lang="en-US" altLang="zh-CN" dirty="0"/>
              <a:t>45*21+21=966</a:t>
            </a:r>
            <a:r>
              <a:rPr dirty="0"/>
              <a:t>；</a:t>
            </a:r>
            <a:r>
              <a:rPr lang="en-US" altLang="zh-CN" dirty="0"/>
              <a:t>01111000110</a:t>
            </a:r>
          </a:p>
          <a:p>
            <a:r>
              <a:rPr lang="en-US" altLang="zh-CN" dirty="0"/>
              <a:t>O </a:t>
            </a:r>
            <a:r>
              <a:rPr dirty="0"/>
              <a:t>：</a:t>
            </a:r>
            <a:r>
              <a:rPr lang="en-US" altLang="zh-CN" dirty="0"/>
              <a:t>24</a:t>
            </a:r>
            <a:r>
              <a:rPr dirty="0"/>
              <a:t>，</a:t>
            </a:r>
            <a:r>
              <a:rPr lang="en-US" altLang="zh-CN" dirty="0"/>
              <a:t>36</a:t>
            </a:r>
            <a:r>
              <a:rPr dirty="0"/>
              <a:t>；</a:t>
            </a:r>
            <a:r>
              <a:rPr lang="en-US" altLang="zh-CN" dirty="0">
                <a:sym typeface="+mn-ea"/>
              </a:rPr>
              <a:t>45*24+36=1116</a:t>
            </a:r>
            <a:r>
              <a:rPr dirty="0">
                <a:sym typeface="+mn-ea"/>
              </a:rPr>
              <a:t>；10001011100</a:t>
            </a:r>
          </a:p>
          <a:p>
            <a:r>
              <a:rPr lang="en-US" altLang="zh-CN" dirty="0">
                <a:sym typeface="+mn-ea"/>
              </a:rPr>
              <a:t>WO</a:t>
            </a:r>
            <a:r>
              <a:rPr dirty="0">
                <a:sym typeface="+mn-ea"/>
              </a:rPr>
              <a:t>：</a:t>
            </a:r>
            <a:r>
              <a:rPr lang="en-US" altLang="zh-CN" dirty="0">
                <a:sym typeface="+mn-ea"/>
              </a:rPr>
              <a:t>32</a:t>
            </a:r>
            <a:r>
              <a:rPr dirty="0">
                <a:sym typeface="+mn-ea"/>
              </a:rPr>
              <a:t>，</a:t>
            </a:r>
            <a:r>
              <a:rPr lang="en-US" altLang="zh-CN" dirty="0">
                <a:sym typeface="+mn-ea"/>
              </a:rPr>
              <a:t>24</a:t>
            </a:r>
            <a:r>
              <a:rPr dirty="0">
                <a:sym typeface="+mn-ea"/>
              </a:rPr>
              <a:t>；</a:t>
            </a:r>
            <a:r>
              <a:rPr lang="en-US" altLang="zh-CN" dirty="0">
                <a:sym typeface="+mn-ea"/>
              </a:rPr>
              <a:t>45*32+24=1464</a:t>
            </a:r>
            <a:r>
              <a:rPr dirty="0">
                <a:sym typeface="+mn-ea"/>
              </a:rPr>
              <a:t>；10110111000</a:t>
            </a:r>
          </a:p>
          <a:p>
            <a:r>
              <a:rPr lang="en-US" altLang="zh-CN" dirty="0">
                <a:sym typeface="+mn-ea"/>
              </a:rPr>
              <a:t>RL</a:t>
            </a:r>
            <a:r>
              <a:rPr dirty="0">
                <a:sym typeface="+mn-ea"/>
              </a:rPr>
              <a:t>：</a:t>
            </a:r>
            <a:r>
              <a:rPr lang="en-US" altLang="zh-CN" dirty="0">
                <a:sym typeface="+mn-ea"/>
              </a:rPr>
              <a:t>27</a:t>
            </a:r>
            <a:r>
              <a:rPr dirty="0">
                <a:sym typeface="+mn-ea"/>
              </a:rPr>
              <a:t>，</a:t>
            </a:r>
            <a:r>
              <a:rPr lang="en-US" altLang="zh-CN" dirty="0">
                <a:sym typeface="+mn-ea"/>
              </a:rPr>
              <a:t>21</a:t>
            </a:r>
            <a:r>
              <a:rPr dirty="0">
                <a:sym typeface="+mn-ea"/>
              </a:rPr>
              <a:t>；</a:t>
            </a:r>
            <a:r>
              <a:rPr lang="en-US" altLang="zh-CN" dirty="0">
                <a:sym typeface="+mn-ea"/>
              </a:rPr>
              <a:t>45*27+21=1236</a:t>
            </a:r>
            <a:r>
              <a:rPr dirty="0">
                <a:sym typeface="+mn-ea"/>
              </a:rPr>
              <a:t>；10011010100</a:t>
            </a:r>
          </a:p>
          <a:p>
            <a:r>
              <a:rPr lang="en-US" altLang="zh-CN" dirty="0"/>
              <a:t>D</a:t>
            </a:r>
            <a:r>
              <a:rPr dirty="0"/>
              <a:t>：</a:t>
            </a:r>
            <a:r>
              <a:rPr lang="en-US" altLang="zh-CN" dirty="0"/>
              <a:t>13</a:t>
            </a:r>
            <a:r>
              <a:rPr dirty="0"/>
              <a:t>；</a:t>
            </a:r>
            <a:r>
              <a:rPr lang="en-US" altLang="zh-CN" dirty="0"/>
              <a:t>6-bits</a:t>
            </a:r>
            <a:r>
              <a:rPr dirty="0"/>
              <a:t>；001101</a:t>
            </a:r>
          </a:p>
          <a:p>
            <a:r>
              <a:rPr dirty="0">
                <a:solidFill>
                  <a:srgbClr val="FF0000"/>
                </a:solidFill>
              </a:rPr>
              <a:t>01100001011 01111000110 10001011100 10110111000 10011010100 001101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2575" y="1960880"/>
            <a:ext cx="555625" cy="436054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8200" y="1998980"/>
            <a:ext cx="533400" cy="425069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1600" y="1998980"/>
            <a:ext cx="533400" cy="4250690"/>
          </a:xfrm>
          <a:prstGeom prst="rect">
            <a:avLst/>
          </a:prstGeom>
        </p:spPr>
      </p:pic>
      <p:pic>
        <p:nvPicPr>
          <p:cNvPr id="9" name="图片 8" descr="220">
            <a:extLst>
              <a:ext uri="{FF2B5EF4-FFF2-40B4-BE49-F238E27FC236}">
                <a16:creationId xmlns:a16="http://schemas.microsoft.com/office/drawing/2014/main" id="{93BFB8B2-CD91-425E-A9DC-C4AA779674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19280" y="113471"/>
            <a:ext cx="1039753" cy="1039753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586</Words>
  <Application>Microsoft Office PowerPoint</Application>
  <PresentationFormat>宽屏</PresentationFormat>
  <Paragraphs>101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5" baseType="lpstr">
      <vt:lpstr>微软雅黑</vt:lpstr>
      <vt:lpstr>Arial</vt:lpstr>
      <vt:lpstr>Wingdings</vt:lpstr>
      <vt:lpstr>Office 主题​​</vt:lpstr>
      <vt:lpstr>General Overview of Creating a QR Code</vt:lpstr>
      <vt:lpstr>1. Data Analysis</vt:lpstr>
      <vt:lpstr>1. EXAMPLE</vt:lpstr>
      <vt:lpstr>2. Data Encoding</vt:lpstr>
      <vt:lpstr>2. EXAMPLE </vt:lpstr>
      <vt:lpstr>2. EXAMPLE </vt:lpstr>
      <vt:lpstr>2. EXAMPLE </vt:lpstr>
      <vt:lpstr>2. EXAMPLE </vt:lpstr>
      <vt:lpstr>2. EXAMPLE </vt:lpstr>
      <vt:lpstr>2. EXAMPLE </vt:lpstr>
      <vt:lpstr>2. EXAMPLE </vt:lpstr>
      <vt:lpstr>3. Error Correction Coding</vt:lpstr>
      <vt:lpstr>4. Structure Final Message</vt:lpstr>
      <vt:lpstr>4. Structure Final Message</vt:lpstr>
      <vt:lpstr>5. Module Placement in Matrix</vt:lpstr>
      <vt:lpstr>5. Module Placement in Matrix</vt:lpstr>
      <vt:lpstr>5. Module Placement in Matrix</vt:lpstr>
      <vt:lpstr>6. Data Masking </vt:lpstr>
      <vt:lpstr>6. Data Masking</vt:lpstr>
      <vt:lpstr>7. Format and Version Information</vt:lpstr>
      <vt:lpstr>7.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Hao Zhong</dc:creator>
  <cp:lastModifiedBy>Hao Zhong</cp:lastModifiedBy>
  <cp:revision>263</cp:revision>
  <dcterms:created xsi:type="dcterms:W3CDTF">2019-06-19T02:08:00Z</dcterms:created>
  <dcterms:modified xsi:type="dcterms:W3CDTF">2021-03-22T13:34:13Z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2052-11.1.0.9513</vt:lpwstr>
  </property>
</Properties>
</file>