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307" r:id="rId3"/>
    <p:sldId id="316" r:id="rId4"/>
    <p:sldId id="317" r:id="rId5"/>
    <p:sldId id="257" r:id="rId6"/>
    <p:sldId id="265" r:id="rId7"/>
    <p:sldId id="539" r:id="rId8"/>
    <p:sldId id="542" r:id="rId9"/>
    <p:sldId id="538" r:id="rId10"/>
    <p:sldId id="540" r:id="rId11"/>
    <p:sldId id="541" r:id="rId12"/>
    <p:sldId id="318" r:id="rId13"/>
    <p:sldId id="31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2E8C3D-6060-4BBC-A9A7-63484D73A59D}" type="datetimeFigureOut">
              <a:rPr lang="zh-CN" altLang="en-US" smtClean="0"/>
              <a:t>2021/4/28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6C5C3D-F9D6-4823-A671-4DAB51C422B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A3794AF-EA34-4B30-9BE2-00BDDFFA7AB3}" type="datetimeFigureOut">
              <a:rPr lang="zh-CN" altLang="en-US" smtClean="0"/>
              <a:t>2021/4/28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10821DA-3B4A-416E-A97D-FB5BAFAA4D1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A3794AF-EA34-4B30-9BE2-00BDDFFA7AB3}" type="datetimeFigureOut">
              <a:rPr lang="zh-CN" altLang="en-US" smtClean="0"/>
              <a:t>2021/4/28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10821DA-3B4A-416E-A97D-FB5BAFAA4D1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A3794AF-EA34-4B30-9BE2-00BDDFFA7AB3}" type="datetimeFigureOut">
              <a:rPr lang="zh-CN" altLang="en-US" smtClean="0"/>
              <a:t>2021/4/28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10821DA-3B4A-416E-A97D-FB5BAFAA4D1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A3794AF-EA34-4B30-9BE2-00BDDFFA7AB3}" type="datetimeFigureOut">
              <a:rPr lang="zh-CN" altLang="en-US" smtClean="0"/>
              <a:t>2021/4/28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10821DA-3B4A-416E-A97D-FB5BAFAA4D1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A3794AF-EA34-4B30-9BE2-00BDDFFA7AB3}" type="datetimeFigureOut">
              <a:rPr lang="zh-CN" altLang="en-US" smtClean="0"/>
              <a:t>2021/4/28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10821DA-3B4A-416E-A97D-FB5BAFAA4D1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A3794AF-EA34-4B30-9BE2-00BDDFFA7AB3}" type="datetimeFigureOut">
              <a:rPr lang="zh-CN" altLang="en-US" smtClean="0"/>
              <a:t>2021/4/28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10821DA-3B4A-416E-A97D-FB5BAFAA4D1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A3794AF-EA34-4B30-9BE2-00BDDFFA7AB3}" type="datetimeFigureOut">
              <a:rPr lang="zh-CN" altLang="en-US" smtClean="0"/>
              <a:t>2021/4/28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10821DA-3B4A-416E-A97D-FB5BAFAA4D1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A3794AF-EA34-4B30-9BE2-00BDDFFA7AB3}" type="datetimeFigureOut">
              <a:rPr lang="zh-CN" altLang="en-US" smtClean="0"/>
              <a:t>2021/4/28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10821DA-3B4A-416E-A97D-FB5BAFAA4D1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3794AF-EA34-4B30-9BE2-00BDDFFA7AB3}" type="datetimeFigureOut">
              <a:rPr lang="zh-CN" altLang="en-US" smtClean="0"/>
              <a:t>2021/4/28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10821DA-3B4A-416E-A97D-FB5BAFAA4D1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3794AF-EA34-4B30-9BE2-00BDDFFA7AB3}" type="datetimeFigureOut">
              <a:rPr lang="zh-CN" altLang="en-US" smtClean="0"/>
              <a:t>2021/4/28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10821DA-3B4A-416E-A97D-FB5BAFAA4D1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3794AF-EA34-4B30-9BE2-00BDDFFA7AB3}" type="datetimeFigureOut">
              <a:rPr lang="zh-CN" altLang="en-US" smtClean="0"/>
              <a:t>2021/4/28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10821DA-3B4A-416E-A97D-FB5BAFAA4D1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3794AF-EA34-4B30-9BE2-00BDDFFA7AB3}" type="datetimeFigureOut">
              <a:rPr lang="zh-CN" altLang="en-US" smtClean="0"/>
              <a:t>2021/4/28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0821DA-3B4A-416E-A97D-FB5BAFAA4D1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399461" y="292232"/>
            <a:ext cx="8345078" cy="691871"/>
          </a:xfrm>
        </p:spPr>
        <p:txBody>
          <a:bodyPr>
            <a:normAutofit/>
          </a:bodyPr>
          <a:lstStyle/>
          <a:p>
            <a:r>
              <a:rPr lang="zh-CN" altLang="en-US" sz="3200" dirty="0">
                <a:latin typeface="Times New Roman" panose="02020603050405020304" pitchFamily="18" charset="0"/>
                <a:ea typeface="华文中宋" panose="02010600040101010101" pitchFamily="2" charset="-122"/>
                <a:cs typeface="Times New Roman" panose="02020603050405020304" pitchFamily="18" charset="0"/>
              </a:rPr>
              <a:t>突破</a:t>
            </a:r>
            <a:r>
              <a:rPr lang="en-US" altLang="zh-CN" sz="3200" dirty="0">
                <a:latin typeface="Times New Roman" panose="02020603050405020304" pitchFamily="18" charset="0"/>
                <a:ea typeface="华文中宋" panose="02010600040101010101" pitchFamily="2" charset="-122"/>
                <a:cs typeface="Times New Roman" panose="02020603050405020304" pitchFamily="18" charset="0"/>
              </a:rPr>
              <a:t>WIFI</a:t>
            </a:r>
            <a:r>
              <a:rPr lang="zh-CN" altLang="en-US" sz="3200" dirty="0">
                <a:latin typeface="Times New Roman" panose="02020603050405020304" pitchFamily="18" charset="0"/>
                <a:ea typeface="华文中宋" panose="02010600040101010101" pitchFamily="2" charset="-122"/>
                <a:cs typeface="Times New Roman" panose="02020603050405020304" pitchFamily="18" charset="0"/>
              </a:rPr>
              <a:t>安全限制</a:t>
            </a:r>
          </a:p>
        </p:txBody>
      </p:sp>
      <p:sp>
        <p:nvSpPr>
          <p:cNvPr id="7" name="文本框 6"/>
          <p:cNvSpPr txBox="1"/>
          <p:nvPr/>
        </p:nvSpPr>
        <p:spPr>
          <a:xfrm>
            <a:off x="399461" y="984103"/>
            <a:ext cx="8131797" cy="4524315"/>
          </a:xfrm>
          <a:prstGeom prst="rect">
            <a:avLst/>
          </a:prstGeom>
          <a:noFill/>
        </p:spPr>
        <p:txBody>
          <a:bodyPr wrap="square" rtlCol="0">
            <a:spAutoFit/>
          </a:bodyPr>
          <a:lstStyle/>
          <a:p>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实验目的：</a:t>
            </a:r>
          </a:p>
          <a:p>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掌握破解</a:t>
            </a:r>
            <a:r>
              <a:rPr lang="zh-CN" altLang="en-US" sz="2400" dirty="0">
                <a:latin typeface="华文中宋" panose="02010600040101010101" pitchFamily="2" charset="-122"/>
                <a:ea typeface="华文中宋" panose="02010600040101010101" pitchFamily="2" charset="-122"/>
              </a:rPr>
              <a:t>隐藏</a:t>
            </a:r>
            <a:r>
              <a:rPr lang="en-US" altLang="zh-CN" sz="2400" dirty="0">
                <a:latin typeface="华文中宋" panose="02010600040101010101" pitchFamily="2" charset="-122"/>
                <a:ea typeface="华文中宋" panose="02010600040101010101" pitchFamily="2" charset="-122"/>
              </a:rPr>
              <a:t>ESSID</a:t>
            </a:r>
            <a:r>
              <a:rPr lang="zh-CN" altLang="en-US" sz="2400" dirty="0">
                <a:latin typeface="华文中宋" panose="02010600040101010101" pitchFamily="2" charset="-122"/>
                <a:ea typeface="华文中宋" panose="02010600040101010101" pitchFamily="2" charset="-122"/>
              </a:rPr>
              <a:t>、绕过</a:t>
            </a:r>
            <a:r>
              <a:rPr lang="en-US" altLang="zh-CN" sz="2400" dirty="0">
                <a:latin typeface="华文中宋" panose="02010600040101010101" pitchFamily="2" charset="-122"/>
                <a:ea typeface="华文中宋" panose="02010600040101010101" pitchFamily="2" charset="-122"/>
              </a:rPr>
              <a:t>DHCP</a:t>
            </a:r>
            <a:r>
              <a:rPr lang="zh-CN" altLang="en-US" sz="2400" dirty="0">
                <a:latin typeface="华文中宋" panose="02010600040101010101" pitchFamily="2" charset="-122"/>
                <a:ea typeface="华文中宋" panose="02010600040101010101" pitchFamily="2" charset="-122"/>
              </a:rPr>
              <a:t>限制和突破</a:t>
            </a:r>
            <a:r>
              <a:rPr lang="en-US" altLang="zh-CN" sz="2400" dirty="0">
                <a:latin typeface="华文中宋" panose="02010600040101010101" pitchFamily="2" charset="-122"/>
                <a:ea typeface="华文中宋" panose="02010600040101010101" pitchFamily="2" charset="-122"/>
              </a:rPr>
              <a:t>MAC</a:t>
            </a:r>
            <a:r>
              <a:rPr lang="zh-CN" altLang="en-US" sz="2400" dirty="0">
                <a:latin typeface="华文中宋" panose="02010600040101010101" pitchFamily="2" charset="-122"/>
                <a:ea typeface="华文中宋" panose="02010600040101010101" pitchFamily="2" charset="-122"/>
              </a:rPr>
              <a:t>过滤</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的基本方法。</a:t>
            </a:r>
          </a:p>
          <a:p>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sym typeface="+mn-ea"/>
              </a:rPr>
              <a:t>熟悉</a:t>
            </a:r>
            <a:r>
              <a:rPr lang="en-US" altLang="zh-CN" sz="2400" dirty="0" err="1">
                <a:latin typeface="华文中宋" panose="02010600040101010101" pitchFamily="2" charset="-122"/>
                <a:ea typeface="华文中宋" panose="02010600040101010101" pitchFamily="2" charset="-122"/>
                <a:cs typeface="Times New Roman" panose="02020603050405020304" pitchFamily="18" charset="0"/>
                <a:sym typeface="+mn-ea"/>
              </a:rPr>
              <a:t>airodump</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sym typeface="+mn-ea"/>
              </a:rPr>
              <a:t>-ng</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a:t>
            </a:r>
            <a:r>
              <a:rPr lang="en-US" altLang="zh-CN" sz="2400" dirty="0" err="1">
                <a:latin typeface="华文中宋" panose="02010600040101010101" pitchFamily="2" charset="-122"/>
                <a:ea typeface="华文中宋" panose="02010600040101010101" pitchFamily="2" charset="-122"/>
              </a:rPr>
              <a:t>airdecap</a:t>
            </a:r>
            <a:r>
              <a:rPr lang="en-US" altLang="zh-CN" sz="2400" dirty="0">
                <a:latin typeface="华文中宋" panose="02010600040101010101" pitchFamily="2" charset="-122"/>
                <a:ea typeface="华文中宋" panose="02010600040101010101" pitchFamily="2" charset="-122"/>
              </a:rPr>
              <a:t>-ng</a:t>
            </a:r>
            <a:r>
              <a:rPr lang="zh-CN" altLang="en-US" sz="2400" dirty="0">
                <a:latin typeface="华文中宋" panose="02010600040101010101" pitchFamily="2" charset="-122"/>
                <a:ea typeface="华文中宋" panose="02010600040101010101" pitchFamily="2" charset="-122"/>
              </a:rPr>
              <a:t>、</a:t>
            </a:r>
            <a:r>
              <a:rPr lang="en-US" altLang="zh-CN" sz="2400" dirty="0" err="1">
                <a:latin typeface="华文中宋" panose="02010600040101010101" pitchFamily="2" charset="-122"/>
                <a:ea typeface="华文中宋" panose="02010600040101010101" pitchFamily="2" charset="-122"/>
              </a:rPr>
              <a:t>macchanger</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sym typeface="+mn-ea"/>
              </a:rPr>
              <a:t>等工具的参数选择及其含义。</a:t>
            </a:r>
            <a:endParaRPr lang="zh-CN" altLang="en-US" sz="2400" dirty="0">
              <a:latin typeface="Times New Roman" panose="02020603050405020304" pitchFamily="18" charset="0"/>
              <a:ea typeface="华文中宋" panose="02010600040101010101" pitchFamily="2" charset="-122"/>
              <a:cs typeface="Times New Roman" panose="02020603050405020304" pitchFamily="18" charset="0"/>
            </a:endParaRPr>
          </a:p>
          <a:p>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能熟练运用</a:t>
            </a:r>
            <a:r>
              <a:rPr lang="en-US" altLang="zh-CN" sz="2400" dirty="0" err="1">
                <a:latin typeface="Times New Roman" panose="02020603050405020304" pitchFamily="18" charset="0"/>
                <a:ea typeface="华文中宋" panose="02010600040101010101" pitchFamily="2" charset="-122"/>
                <a:cs typeface="Times New Roman" panose="02020603050405020304" pitchFamily="18" charset="0"/>
              </a:rPr>
              <a:t>wireshark</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分析</a:t>
            </a:r>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WPA</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数据包。</a:t>
            </a:r>
          </a:p>
          <a:p>
            <a:endParaRPr lang="en-US" altLang="zh-CN" sz="2400" dirty="0">
              <a:latin typeface="Times New Roman" panose="02020603050405020304" pitchFamily="18" charset="0"/>
              <a:ea typeface="华文中宋" panose="02010600040101010101" pitchFamily="2" charset="-122"/>
              <a:cs typeface="Times New Roman" panose="02020603050405020304" pitchFamily="18" charset="0"/>
            </a:endParaRPr>
          </a:p>
          <a:p>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实验环境：</a:t>
            </a:r>
          </a:p>
          <a:p>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Kali</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操作系统及相关工具</a:t>
            </a:r>
            <a:endParaRPr lang="en-US" altLang="zh-CN" sz="2400" dirty="0">
              <a:latin typeface="Times New Roman" panose="02020603050405020304" pitchFamily="18" charset="0"/>
              <a:ea typeface="华文中宋" panose="02010600040101010101" pitchFamily="2" charset="-122"/>
              <a:cs typeface="Times New Roman" panose="02020603050405020304" pitchFamily="18" charset="0"/>
            </a:endParaRPr>
          </a:p>
          <a:p>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无线网卡</a:t>
            </a:r>
          </a:p>
          <a:p>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无线</a:t>
            </a:r>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AP</a:t>
            </a:r>
          </a:p>
          <a:p>
            <a:endParaRPr lang="zh-CN" altLang="en-US" sz="2400"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3181" y="446903"/>
            <a:ext cx="8027531" cy="398780"/>
          </a:xfrm>
          <a:prstGeom prst="rect">
            <a:avLst/>
          </a:prstGeom>
          <a:noFill/>
        </p:spPr>
        <p:txBody>
          <a:bodyPr wrap="square" rtlCol="0">
            <a:spAutoFit/>
          </a:bodyPr>
          <a:lstStyle/>
          <a:p>
            <a:r>
              <a:rPr lang="en-US" altLang="zh-CN" sz="2000" dirty="0">
                <a:latin typeface="华文中宋" panose="02010600040101010101" pitchFamily="2" charset="-122"/>
                <a:ea typeface="华文中宋" panose="02010600040101010101" pitchFamily="2" charset="-122"/>
              </a:rPr>
              <a:t>3. </a:t>
            </a:r>
            <a:r>
              <a:rPr lang="zh-CN" sz="2000" dirty="0">
                <a:latin typeface="华文中宋" panose="02010600040101010101" pitchFamily="2" charset="-122"/>
                <a:ea typeface="华文中宋" panose="02010600040101010101" pitchFamily="2" charset="-122"/>
              </a:rPr>
              <a:t>使用</a:t>
            </a:r>
            <a:r>
              <a:rPr lang="en-US" altLang="zh-CN" sz="2000" dirty="0">
                <a:latin typeface="华文中宋" panose="02010600040101010101" pitchFamily="2" charset="-122"/>
                <a:ea typeface="华文中宋" panose="02010600040101010101" pitchFamily="2" charset="-122"/>
              </a:rPr>
              <a:t>wireshark</a:t>
            </a:r>
            <a:r>
              <a:rPr lang="zh-CN" altLang="en-US" sz="2000" dirty="0">
                <a:latin typeface="华文中宋" panose="02010600040101010101" pitchFamily="2" charset="-122"/>
                <a:ea typeface="华文中宋" panose="02010600040101010101" pitchFamily="2" charset="-122"/>
              </a:rPr>
              <a:t>分析</a:t>
            </a:r>
            <a:r>
              <a:rPr lang="en-US" altLang="zh-CN" sz="2000" dirty="0">
                <a:latin typeface="华文中宋" panose="02010600040101010101" pitchFamily="2" charset="-122"/>
                <a:ea typeface="华文中宋" panose="02010600040101010101" pitchFamily="2" charset="-122"/>
              </a:rPr>
              <a:t>DHCP ACK</a:t>
            </a:r>
            <a:r>
              <a:rPr lang="zh-CN" altLang="en-US" sz="2000" dirty="0">
                <a:latin typeface="华文中宋" panose="02010600040101010101" pitchFamily="2" charset="-122"/>
                <a:ea typeface="华文中宋" panose="02010600040101010101" pitchFamily="2" charset="-122"/>
              </a:rPr>
              <a:t>数据包。</a:t>
            </a:r>
          </a:p>
        </p:txBody>
      </p:sp>
      <p:pic>
        <p:nvPicPr>
          <p:cNvPr id="5" name="图片 4"/>
          <p:cNvPicPr>
            <a:picLocks noChangeAspect="1"/>
          </p:cNvPicPr>
          <p:nvPr/>
        </p:nvPicPr>
        <p:blipFill>
          <a:blip r:embed="rId2"/>
          <a:stretch>
            <a:fillRect/>
          </a:stretch>
        </p:blipFill>
        <p:spPr>
          <a:xfrm>
            <a:off x="314960" y="908685"/>
            <a:ext cx="8829040" cy="57346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3181" y="636133"/>
            <a:ext cx="8027531" cy="3785652"/>
          </a:xfrm>
          <a:prstGeom prst="rect">
            <a:avLst/>
          </a:prstGeom>
          <a:noFill/>
        </p:spPr>
        <p:txBody>
          <a:bodyPr wrap="square" rtlCol="0">
            <a:spAutoFit/>
          </a:bodyPr>
          <a:lstStyle/>
          <a:p>
            <a:r>
              <a:rPr lang="zh-CN" altLang="en-US" sz="2000" dirty="0">
                <a:latin typeface="华文中宋" panose="02010600040101010101" pitchFamily="2" charset="-122"/>
                <a:ea typeface="华文中宋" panose="02010600040101010101" pitchFamily="2" charset="-122"/>
              </a:rPr>
              <a:t>可以看到相应的</a:t>
            </a:r>
            <a:r>
              <a:rPr lang="en-US" altLang="zh-CN" sz="2000" dirty="0">
                <a:latin typeface="华文中宋" panose="02010600040101010101" pitchFamily="2" charset="-122"/>
                <a:ea typeface="华文中宋" panose="02010600040101010101" pitchFamily="2" charset="-122"/>
              </a:rPr>
              <a:t>IP</a:t>
            </a:r>
            <a:r>
              <a:rPr lang="zh-CN" altLang="en-US" sz="2000" dirty="0">
                <a:latin typeface="华文中宋" panose="02010600040101010101" pitchFamily="2" charset="-122"/>
                <a:ea typeface="华文中宋" panose="02010600040101010101" pitchFamily="2" charset="-122"/>
              </a:rPr>
              <a:t>地址，默认网关，子网掩码以及</a:t>
            </a:r>
            <a:r>
              <a:rPr lang="en-US" altLang="zh-CN" sz="2000" dirty="0">
                <a:latin typeface="华文中宋" panose="02010600040101010101" pitchFamily="2" charset="-122"/>
                <a:ea typeface="华文中宋" panose="02010600040101010101" pitchFamily="2" charset="-122"/>
              </a:rPr>
              <a:t>DNS</a:t>
            </a:r>
            <a:r>
              <a:rPr lang="zh-CN" altLang="en-US" sz="2000" dirty="0">
                <a:latin typeface="华文中宋" panose="02010600040101010101" pitchFamily="2" charset="-122"/>
                <a:ea typeface="华文中宋" panose="02010600040101010101" pitchFamily="2" charset="-122"/>
              </a:rPr>
              <a:t>服务器。</a:t>
            </a:r>
          </a:p>
          <a:p>
            <a:endParaRPr lang="zh-CN" altLang="en-US" sz="2000" dirty="0">
              <a:latin typeface="华文中宋" panose="02010600040101010101" pitchFamily="2" charset="-122"/>
              <a:ea typeface="华文中宋" panose="02010600040101010101" pitchFamily="2" charset="-122"/>
            </a:endParaRPr>
          </a:p>
          <a:p>
            <a:endParaRPr lang="zh-CN" altLang="en-US" sz="2000" dirty="0">
              <a:latin typeface="华文中宋" panose="02010600040101010101" pitchFamily="2" charset="-122"/>
              <a:ea typeface="华文中宋" panose="02010600040101010101" pitchFamily="2" charset="-122"/>
            </a:endParaRPr>
          </a:p>
          <a:p>
            <a:endParaRPr lang="zh-CN" altLang="en-US" sz="2000" dirty="0">
              <a:latin typeface="华文中宋" panose="02010600040101010101" pitchFamily="2" charset="-122"/>
              <a:ea typeface="华文中宋" panose="02010600040101010101" pitchFamily="2" charset="-122"/>
            </a:endParaRPr>
          </a:p>
          <a:p>
            <a:endParaRPr lang="zh-CN" altLang="en-US" sz="2000" dirty="0">
              <a:latin typeface="华文中宋" panose="02010600040101010101" pitchFamily="2" charset="-122"/>
              <a:ea typeface="华文中宋" panose="02010600040101010101" pitchFamily="2" charset="-122"/>
            </a:endParaRPr>
          </a:p>
          <a:p>
            <a:endParaRPr lang="zh-CN" altLang="en-US" sz="2000" dirty="0">
              <a:latin typeface="华文中宋" panose="02010600040101010101" pitchFamily="2" charset="-122"/>
              <a:ea typeface="华文中宋" panose="02010600040101010101" pitchFamily="2" charset="-122"/>
            </a:endParaRPr>
          </a:p>
          <a:p>
            <a:endParaRPr lang="zh-CN" altLang="en-US" sz="2000" dirty="0">
              <a:latin typeface="华文中宋" panose="02010600040101010101" pitchFamily="2" charset="-122"/>
              <a:ea typeface="华文中宋" panose="02010600040101010101" pitchFamily="2" charset="-122"/>
            </a:endParaRPr>
          </a:p>
          <a:p>
            <a:endParaRPr lang="zh-CN" altLang="en-US" sz="2000" dirty="0">
              <a:latin typeface="华文中宋" panose="02010600040101010101" pitchFamily="2" charset="-122"/>
              <a:ea typeface="华文中宋" panose="02010600040101010101" pitchFamily="2" charset="-122"/>
            </a:endParaRPr>
          </a:p>
          <a:p>
            <a:endParaRPr lang="zh-CN" altLang="en-US" sz="2000" dirty="0">
              <a:latin typeface="华文中宋" panose="02010600040101010101" pitchFamily="2" charset="-122"/>
              <a:ea typeface="华文中宋" panose="02010600040101010101" pitchFamily="2" charset="-122"/>
            </a:endParaRPr>
          </a:p>
          <a:p>
            <a:endParaRPr lang="zh-CN" altLang="en-US" sz="2000" dirty="0">
              <a:latin typeface="华文中宋" panose="02010600040101010101" pitchFamily="2" charset="-122"/>
              <a:ea typeface="华文中宋" panose="02010600040101010101" pitchFamily="2" charset="-122"/>
            </a:endParaRPr>
          </a:p>
          <a:p>
            <a:r>
              <a:rPr lang="zh-CN" altLang="en-US" sz="2000" dirty="0">
                <a:latin typeface="华文中宋" panose="02010600040101010101" pitchFamily="2" charset="-122"/>
                <a:ea typeface="华文中宋" panose="02010600040101010101" pitchFamily="2" charset="-122"/>
              </a:rPr>
              <a:t>要连接目标</a:t>
            </a:r>
            <a:r>
              <a:rPr lang="en-US" altLang="zh-CN" sz="2000" dirty="0">
                <a:latin typeface="华文中宋" panose="02010600040101010101" pitchFamily="2" charset="-122"/>
                <a:ea typeface="华文中宋" panose="02010600040101010101" pitchFamily="2" charset="-122"/>
              </a:rPr>
              <a:t>AP</a:t>
            </a:r>
            <a:r>
              <a:rPr lang="zh-CN" altLang="en-US" sz="2000" dirty="0">
                <a:latin typeface="华文中宋" panose="02010600040101010101" pitchFamily="2" charset="-122"/>
                <a:ea typeface="华文中宋" panose="02010600040101010101" pitchFamily="2" charset="-122"/>
              </a:rPr>
              <a:t>，只需输入相应密码，</a:t>
            </a:r>
            <a:endParaRPr lang="en-US" altLang="zh-CN" sz="2000" dirty="0">
              <a:latin typeface="华文中宋" panose="02010600040101010101" pitchFamily="2" charset="-122"/>
              <a:ea typeface="华文中宋" panose="02010600040101010101" pitchFamily="2" charset="-122"/>
            </a:endParaRPr>
          </a:p>
          <a:p>
            <a:r>
              <a:rPr lang="zh-CN" altLang="en-US" sz="2000" dirty="0">
                <a:latin typeface="华文中宋" panose="02010600040101010101" pitchFamily="2" charset="-122"/>
                <a:ea typeface="华文中宋" panose="02010600040101010101" pitchFamily="2" charset="-122"/>
              </a:rPr>
              <a:t>并手动配置</a:t>
            </a:r>
            <a:r>
              <a:rPr lang="en-US" altLang="zh-CN" sz="2000" dirty="0">
                <a:latin typeface="华文中宋" panose="02010600040101010101" pitchFamily="2" charset="-122"/>
                <a:ea typeface="华文中宋" panose="02010600040101010101" pitchFamily="2" charset="-122"/>
              </a:rPr>
              <a:t>DHCP</a:t>
            </a:r>
            <a:r>
              <a:rPr lang="zh-CN" altLang="en-US" sz="2000" dirty="0">
                <a:latin typeface="华文中宋" panose="02010600040101010101" pitchFamily="2" charset="-122"/>
                <a:ea typeface="华文中宋" panose="02010600040101010101" pitchFamily="2" charset="-122"/>
              </a:rPr>
              <a:t>即可。</a:t>
            </a:r>
          </a:p>
        </p:txBody>
      </p:sp>
      <p:pic>
        <p:nvPicPr>
          <p:cNvPr id="3" name="图片 2"/>
          <p:cNvPicPr>
            <a:picLocks noChangeAspect="1"/>
          </p:cNvPicPr>
          <p:nvPr/>
        </p:nvPicPr>
        <p:blipFill>
          <a:blip r:embed="rId2"/>
          <a:stretch>
            <a:fillRect/>
          </a:stretch>
        </p:blipFill>
        <p:spPr>
          <a:xfrm>
            <a:off x="483281" y="1185171"/>
            <a:ext cx="6638925" cy="2333625"/>
          </a:xfrm>
          <a:prstGeom prst="rect">
            <a:avLst/>
          </a:prstGeom>
        </p:spPr>
      </p:pic>
      <p:pic>
        <p:nvPicPr>
          <p:cNvPr id="5" name="图片 4">
            <a:extLst>
              <a:ext uri="{FF2B5EF4-FFF2-40B4-BE49-F238E27FC236}">
                <a16:creationId xmlns:a16="http://schemas.microsoft.com/office/drawing/2014/main" id="{19277964-C6C9-40AF-A01F-EB4682BF9B08}"/>
              </a:ext>
            </a:extLst>
          </p:cNvPr>
          <p:cNvPicPr>
            <a:picLocks noChangeAspect="1"/>
          </p:cNvPicPr>
          <p:nvPr/>
        </p:nvPicPr>
        <p:blipFill>
          <a:blip r:embed="rId3"/>
          <a:stretch>
            <a:fillRect/>
          </a:stretch>
        </p:blipFill>
        <p:spPr>
          <a:xfrm>
            <a:off x="4911434" y="3681165"/>
            <a:ext cx="2785876" cy="305900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83991" y="652008"/>
            <a:ext cx="8027531" cy="1631216"/>
          </a:xfrm>
          <a:prstGeom prst="rect">
            <a:avLst/>
          </a:prstGeom>
          <a:noFill/>
        </p:spPr>
        <p:txBody>
          <a:bodyPr wrap="square" rtlCol="0">
            <a:spAutoFit/>
          </a:bodyPr>
          <a:lstStyle/>
          <a:p>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                          突破</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rPr>
              <a:t>mac</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地址过滤  </a:t>
            </a:r>
          </a:p>
          <a:p>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实验原理：</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rPr>
              <a:t>mac</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地址过滤，就是通过事先在无线路由器内设定允许访问或者禁止访问的无线客户端列表来限制登陆者。</a:t>
            </a:r>
            <a:endPar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endParaRPr>
          </a:p>
          <a:p>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       可以用</a:t>
            </a:r>
            <a:r>
              <a:rPr lang="en-US" altLang="zh-CN" sz="2000" dirty="0" err="1">
                <a:latin typeface="华文中宋" panose="02010600040101010101" pitchFamily="2" charset="-122"/>
                <a:ea typeface="华文中宋" panose="02010600040101010101" pitchFamily="2" charset="-122"/>
                <a:cs typeface="Times New Roman" panose="02020603050405020304" pitchFamily="18" charset="0"/>
                <a:sym typeface="+mn-ea"/>
              </a:rPr>
              <a:t>macchanger</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把</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rPr>
              <a:t>MAC</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地址修改为合法的</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rPr>
              <a:t>MAC</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地址，然后再连接</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rPr>
              <a:t>AP</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a:t>
            </a:r>
          </a:p>
        </p:txBody>
      </p:sp>
      <p:pic>
        <p:nvPicPr>
          <p:cNvPr id="5" name="图片 4">
            <a:extLst>
              <a:ext uri="{FF2B5EF4-FFF2-40B4-BE49-F238E27FC236}">
                <a16:creationId xmlns:a16="http://schemas.microsoft.com/office/drawing/2014/main" id="{B46E88FB-2C27-427B-864F-23CEA863AF2B}"/>
              </a:ext>
            </a:extLst>
          </p:cNvPr>
          <p:cNvPicPr>
            <a:picLocks noChangeAspect="1"/>
          </p:cNvPicPr>
          <p:nvPr/>
        </p:nvPicPr>
        <p:blipFill>
          <a:blip r:embed="rId2"/>
          <a:stretch>
            <a:fillRect/>
          </a:stretch>
        </p:blipFill>
        <p:spPr>
          <a:xfrm>
            <a:off x="740733" y="2366177"/>
            <a:ext cx="6219898" cy="345016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83991" y="652008"/>
            <a:ext cx="8027531" cy="400110"/>
          </a:xfrm>
          <a:prstGeom prst="rect">
            <a:avLst/>
          </a:prstGeom>
          <a:noFill/>
        </p:spPr>
        <p:txBody>
          <a:bodyPr wrap="square" rtlCol="0">
            <a:spAutoFit/>
          </a:bodyPr>
          <a:lstStyle/>
          <a:p>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可以使用</a:t>
            </a:r>
            <a:r>
              <a:rPr lang="en-US" altLang="zh-CN" sz="2000" dirty="0" err="1">
                <a:latin typeface="华文中宋" panose="02010600040101010101" pitchFamily="2" charset="-122"/>
                <a:ea typeface="华文中宋" panose="02010600040101010101" pitchFamily="2" charset="-122"/>
                <a:cs typeface="Times New Roman" panose="02020603050405020304" pitchFamily="18" charset="0"/>
                <a:sym typeface="+mn-ea"/>
              </a:rPr>
              <a:t>macchanger</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rPr>
              <a:t> –help</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查看帮助文档。</a:t>
            </a:r>
            <a:endPar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endParaRPr>
          </a:p>
        </p:txBody>
      </p:sp>
      <p:pic>
        <p:nvPicPr>
          <p:cNvPr id="4" name="图片 3">
            <a:extLst>
              <a:ext uri="{FF2B5EF4-FFF2-40B4-BE49-F238E27FC236}">
                <a16:creationId xmlns:a16="http://schemas.microsoft.com/office/drawing/2014/main" id="{E562A393-6775-410A-B888-D6BD41823B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991" y="1169746"/>
            <a:ext cx="6011114" cy="30579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39112" y="894166"/>
            <a:ext cx="8027531" cy="4523105"/>
          </a:xfrm>
          <a:prstGeom prst="rect">
            <a:avLst/>
          </a:prstGeom>
          <a:noFill/>
        </p:spPr>
        <p:txBody>
          <a:bodyPr wrap="square" rtlCol="0">
            <a:spAutoFit/>
          </a:bodyPr>
          <a:lstStyle/>
          <a:p>
            <a:pPr algn="ctr"/>
            <a:r>
              <a:rPr lang="en-US" altLang="zh-CN" sz="2400" dirty="0">
                <a:latin typeface="华文中宋" panose="02010600040101010101" pitchFamily="2" charset="-122"/>
                <a:ea typeface="华文中宋" panose="02010600040101010101" pitchFamily="2" charset="-122"/>
              </a:rPr>
              <a:t>Aircrack</a:t>
            </a:r>
            <a:r>
              <a:rPr lang="zh-CN" altLang="en-US" sz="2400" dirty="0">
                <a:latin typeface="华文中宋" panose="02010600040101010101" pitchFamily="2" charset="-122"/>
                <a:ea typeface="华文中宋" panose="02010600040101010101" pitchFamily="2" charset="-122"/>
              </a:rPr>
              <a:t>挖掘隐藏</a:t>
            </a:r>
            <a:r>
              <a:rPr lang="en-US" altLang="zh-CN" sz="2400" dirty="0">
                <a:latin typeface="华文中宋" panose="02010600040101010101" pitchFamily="2" charset="-122"/>
                <a:ea typeface="华文中宋" panose="02010600040101010101" pitchFamily="2" charset="-122"/>
              </a:rPr>
              <a:t>ESSID</a:t>
            </a:r>
            <a:r>
              <a:rPr lang="zh-CN" altLang="en-US" sz="2400" dirty="0">
                <a:latin typeface="华文中宋" panose="02010600040101010101" pitchFamily="2" charset="-122"/>
                <a:ea typeface="华文中宋" panose="02010600040101010101" pitchFamily="2" charset="-122"/>
              </a:rPr>
              <a:t>热点</a:t>
            </a:r>
            <a:endParaRPr lang="zh-CN" sz="2400" dirty="0">
              <a:latin typeface="华文中宋" panose="02010600040101010101" pitchFamily="2" charset="-122"/>
              <a:ea typeface="华文中宋" panose="02010600040101010101" pitchFamily="2" charset="-122"/>
            </a:endParaRPr>
          </a:p>
          <a:p>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实验原理：隐藏</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sym typeface="+mn-ea"/>
              </a:rPr>
              <a:t>ESSID</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之后，</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sym typeface="+mn-ea"/>
              </a:rPr>
              <a:t>AP</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发出的网络的信标数据包中不包括其</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sym typeface="+mn-ea"/>
              </a:rPr>
              <a:t>“</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服务集标识</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sym typeface="+mn-ea"/>
              </a:rPr>
              <a:t>”</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，也不回复客户端以广播方式发送的</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sym typeface="+mn-ea"/>
              </a:rPr>
              <a:t>“</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探测请求</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sym typeface="+mn-ea"/>
              </a:rPr>
              <a:t>”</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数据包。但用户在登录网络进行认证时，就必然会用到</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sym typeface="+mn-ea"/>
              </a:rPr>
              <a:t>“</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服务集标识</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sym typeface="+mn-ea"/>
              </a:rPr>
              <a:t>”</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a:t>
            </a:r>
          </a:p>
          <a:p>
            <a:r>
              <a:rPr lang="en-US" altLang="zh-CN" sz="2400" dirty="0">
                <a:latin typeface="华文中宋" panose="02010600040101010101" pitchFamily="2" charset="-122"/>
                <a:ea typeface="华文中宋" panose="02010600040101010101" pitchFamily="2" charset="-122"/>
                <a:cs typeface="Times New Roman" panose="02020603050405020304" pitchFamily="18" charset="0"/>
                <a:sym typeface="+mn-ea"/>
              </a:rPr>
              <a:t>ESSID</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可以通过以下方式获取：</a:t>
            </a:r>
          </a:p>
          <a:p>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sym typeface="+mn-ea"/>
              </a:rPr>
              <a:t>1</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）嗅探无线环境，然后使用</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sym typeface="+mn-ea"/>
              </a:rPr>
              <a:t>mdk3</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工具暴力破解隐藏的</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sym typeface="+mn-ea"/>
              </a:rPr>
              <a:t>ESSID</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a:t>
            </a:r>
          </a:p>
          <a:p>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sym typeface="+mn-ea"/>
              </a:rPr>
              <a:t>2</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）嗅探无线环境，等待客户端关联到</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sym typeface="+mn-ea"/>
              </a:rPr>
              <a:t>AP</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，然后捕获该关联。</a:t>
            </a:r>
          </a:p>
          <a:p>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sym typeface="+mn-ea"/>
              </a:rPr>
              <a:t>3</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）发起</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sym typeface="+mn-ea"/>
              </a:rPr>
              <a:t>DEAUTH</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攻击，迫使合法客户端掉线，强制其重关联，然后捕获该关联。</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01771" y="806948"/>
            <a:ext cx="8027531" cy="4892675"/>
          </a:xfrm>
          <a:prstGeom prst="rect">
            <a:avLst/>
          </a:prstGeom>
          <a:noFill/>
        </p:spPr>
        <p:txBody>
          <a:bodyPr wrap="square" rtlCol="0">
            <a:spAutoFit/>
          </a:bodyPr>
          <a:lstStyle/>
          <a:p>
            <a:pPr algn="ctr"/>
            <a:endParaRPr lang="zh-CN" sz="2400" dirty="0">
              <a:latin typeface="华文中宋" panose="02010600040101010101" pitchFamily="2" charset="-122"/>
              <a:ea typeface="华文中宋" panose="02010600040101010101" pitchFamily="2" charset="-122"/>
            </a:endParaRPr>
          </a:p>
          <a:p>
            <a:r>
              <a:rPr lang="en-US" sz="2400" dirty="0">
                <a:latin typeface="华文中宋" panose="02010600040101010101" pitchFamily="2" charset="-122"/>
                <a:ea typeface="华文中宋" panose="02010600040101010101" pitchFamily="2" charset="-122"/>
                <a:sym typeface="+mn-ea"/>
              </a:rPr>
              <a:t>1.</a:t>
            </a:r>
            <a:r>
              <a:rPr lang="zh-CN" altLang="en-US" sz="2400" dirty="0">
                <a:latin typeface="华文中宋" panose="02010600040101010101" pitchFamily="2" charset="-122"/>
                <a:ea typeface="华文中宋" panose="02010600040101010101" pitchFamily="2" charset="-122"/>
                <a:sym typeface="+mn-ea"/>
              </a:rPr>
              <a:t>开启无线网卡的监听模式</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a:t>
            </a:r>
          </a:p>
          <a:p>
            <a:r>
              <a:rPr lang="en-US" altLang="zh-CN" sz="2400" dirty="0">
                <a:latin typeface="华文中宋" panose="02010600040101010101" pitchFamily="2" charset="-122"/>
                <a:ea typeface="华文中宋" panose="02010600040101010101" pitchFamily="2" charset="-122"/>
                <a:cs typeface="Times New Roman" panose="02020603050405020304" pitchFamily="18" charset="0"/>
                <a:sym typeface="+mn-ea"/>
              </a:rPr>
              <a:t>2.</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扫描周边无线信号。</a:t>
            </a:r>
          </a:p>
          <a:p>
            <a:endPar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endParaRPr>
          </a:p>
          <a:p>
            <a:endPar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endParaRPr>
          </a:p>
          <a:p>
            <a:endPar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endParaRPr>
          </a:p>
          <a:p>
            <a:endPar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endParaRPr>
          </a:p>
          <a:p>
            <a:endPar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endParaRPr>
          </a:p>
          <a:p>
            <a:endPar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endParaRPr>
          </a:p>
          <a:p>
            <a:endPar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endParaRPr>
          </a:p>
          <a:p>
            <a:endPar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endParaRPr>
          </a:p>
          <a:p>
            <a:endPar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endParaRPr>
          </a:p>
          <a:p>
            <a:r>
              <a:rPr lang="en-US" altLang="zh-CN" sz="2400" dirty="0">
                <a:latin typeface="华文中宋" panose="02010600040101010101" pitchFamily="2" charset="-122"/>
                <a:ea typeface="华文中宋" panose="02010600040101010101" pitchFamily="2" charset="-122"/>
                <a:cs typeface="Times New Roman" panose="02020603050405020304" pitchFamily="18" charset="0"/>
                <a:sym typeface="+mn-ea"/>
              </a:rPr>
              <a:t>&lt;length:0&gt;</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表示</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sym typeface="+mn-ea"/>
              </a:rPr>
              <a:t>ESSID</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被隐藏。</a:t>
            </a:r>
          </a:p>
        </p:txBody>
      </p:sp>
      <p:pic>
        <p:nvPicPr>
          <p:cNvPr id="2" name="图片 1"/>
          <p:cNvPicPr>
            <a:picLocks noChangeAspect="1"/>
          </p:cNvPicPr>
          <p:nvPr/>
        </p:nvPicPr>
        <p:blipFill>
          <a:blip r:embed="rId2"/>
          <a:stretch>
            <a:fillRect/>
          </a:stretch>
        </p:blipFill>
        <p:spPr>
          <a:xfrm>
            <a:off x="553720" y="2065655"/>
            <a:ext cx="7286625" cy="2971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9686" y="488813"/>
            <a:ext cx="8027531" cy="1938020"/>
          </a:xfrm>
          <a:prstGeom prst="rect">
            <a:avLst/>
          </a:prstGeom>
          <a:noFill/>
        </p:spPr>
        <p:txBody>
          <a:bodyPr wrap="square" rtlCol="0">
            <a:spAutoFit/>
          </a:bodyPr>
          <a:lstStyle/>
          <a:p>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使用</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sym typeface="+mn-ea"/>
              </a:rPr>
              <a:t>mdk3</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进行暴力破解。</a:t>
            </a:r>
          </a:p>
          <a:p>
            <a:r>
              <a:rPr lang="en-US" altLang="zh-CN" sz="2400" dirty="0">
                <a:latin typeface="华文中宋" panose="02010600040101010101" pitchFamily="2" charset="-122"/>
                <a:ea typeface="华文中宋" panose="02010600040101010101" pitchFamily="2" charset="-122"/>
                <a:cs typeface="Times New Roman" panose="02020603050405020304" pitchFamily="18" charset="0"/>
                <a:sym typeface="+mn-ea"/>
              </a:rPr>
              <a:t>p</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：指定使用</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sym typeface="+mn-ea"/>
              </a:rPr>
              <a:t>BSSID</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探测和</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sym typeface="+mn-ea"/>
              </a:rPr>
              <a:t>ESSID</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暴力破解模式。</a:t>
            </a:r>
          </a:p>
          <a:p>
            <a:r>
              <a:rPr lang="en-US" altLang="zh-CN" sz="2400" dirty="0">
                <a:latin typeface="华文中宋" panose="02010600040101010101" pitchFamily="2" charset="-122"/>
                <a:ea typeface="华文中宋" panose="02010600040101010101" pitchFamily="2" charset="-122"/>
                <a:cs typeface="Times New Roman" panose="02020603050405020304" pitchFamily="18" charset="0"/>
                <a:sym typeface="+mn-ea"/>
              </a:rPr>
              <a:t>-b</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：使用全暴力破解模式。</a:t>
            </a:r>
          </a:p>
          <a:p>
            <a:r>
              <a:rPr lang="en-US" altLang="zh-CN" sz="2400" dirty="0">
                <a:latin typeface="华文中宋" panose="02010600040101010101" pitchFamily="2" charset="-122"/>
                <a:ea typeface="华文中宋" panose="02010600040101010101" pitchFamily="2" charset="-122"/>
                <a:cs typeface="Times New Roman" panose="02020603050405020304" pitchFamily="18" charset="0"/>
                <a:sym typeface="+mn-ea"/>
              </a:rPr>
              <a:t>-t</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：指定目标</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sym typeface="+mn-ea"/>
              </a:rPr>
              <a:t>AP</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的</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sym typeface="+mn-ea"/>
              </a:rPr>
              <a:t>MAC</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地址。</a:t>
            </a:r>
          </a:p>
          <a:p>
            <a:r>
              <a:rPr lang="en-US" altLang="zh-CN" sz="2400" dirty="0">
                <a:latin typeface="华文中宋" panose="02010600040101010101" pitchFamily="2" charset="-122"/>
                <a:ea typeface="华文中宋" panose="02010600040101010101" pitchFamily="2" charset="-122"/>
                <a:cs typeface="Times New Roman" panose="02020603050405020304" pitchFamily="18" charset="0"/>
                <a:sym typeface="+mn-ea"/>
              </a:rPr>
              <a:t>-s</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sym typeface="+mn-ea"/>
              </a:rPr>
              <a:t>：设置发包速率。</a:t>
            </a:r>
          </a:p>
        </p:txBody>
      </p:sp>
      <p:pic>
        <p:nvPicPr>
          <p:cNvPr id="3" name="图片 2"/>
          <p:cNvPicPr>
            <a:picLocks noChangeAspect="1"/>
          </p:cNvPicPr>
          <p:nvPr/>
        </p:nvPicPr>
        <p:blipFill>
          <a:blip r:embed="rId2"/>
          <a:stretch>
            <a:fillRect/>
          </a:stretch>
        </p:blipFill>
        <p:spPr>
          <a:xfrm>
            <a:off x="534035" y="2426970"/>
            <a:ext cx="5429250" cy="1952625"/>
          </a:xfrm>
          <a:prstGeom prst="rect">
            <a:avLst/>
          </a:prstGeom>
        </p:spPr>
      </p:pic>
      <p:pic>
        <p:nvPicPr>
          <p:cNvPr id="4" name="图片 3"/>
          <p:cNvPicPr>
            <a:picLocks noChangeAspect="1"/>
          </p:cNvPicPr>
          <p:nvPr/>
        </p:nvPicPr>
        <p:blipFill>
          <a:blip r:embed="rId3"/>
          <a:stretch>
            <a:fillRect/>
          </a:stretch>
        </p:blipFill>
        <p:spPr>
          <a:xfrm>
            <a:off x="534035" y="4436110"/>
            <a:ext cx="4695825" cy="17716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83991" y="652008"/>
            <a:ext cx="8027531" cy="3476625"/>
          </a:xfrm>
          <a:prstGeom prst="rect">
            <a:avLst/>
          </a:prstGeom>
          <a:noFill/>
        </p:spPr>
        <p:txBody>
          <a:bodyPr wrap="square" rtlCol="0">
            <a:spAutoFit/>
          </a:bodyPr>
          <a:lstStyle/>
          <a:p>
            <a:r>
              <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rPr>
              <a:t>3.</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终端输入命令只抓取</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rPr>
              <a:t>BSSID</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为B4:F1:8C:BA:40:00的</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rPr>
              <a:t>AP</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。可以看到这个</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rPr>
              <a:t>AP</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的</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rPr>
              <a:t>ESSID</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处显示为</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rPr>
              <a:t>&lt;length:0&gt;</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，并且有一个</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rPr>
              <a:t>mac</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地址为客户端D0:C6:37:1A:10:E9正在连接目前</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rPr>
              <a:t>AP</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a:t>
            </a:r>
          </a:p>
          <a:p>
            <a:endPar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endParaRPr>
          </a:p>
          <a:p>
            <a:endPar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endParaRPr>
          </a:p>
          <a:p>
            <a:endPar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endParaRPr>
          </a:p>
          <a:p>
            <a:endPar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endParaRPr>
          </a:p>
          <a:p>
            <a:endPar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endParaRPr>
          </a:p>
          <a:p>
            <a:endPar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endParaRPr>
          </a:p>
          <a:p>
            <a:endPar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endParaRPr>
          </a:p>
          <a:p>
            <a:r>
              <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rPr>
              <a:t>4.</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打开另一个终端进行</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rPr>
              <a:t>DEAUTH</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攻击。</a:t>
            </a:r>
          </a:p>
        </p:txBody>
      </p:sp>
      <p:pic>
        <p:nvPicPr>
          <p:cNvPr id="2" name="图片 1"/>
          <p:cNvPicPr>
            <a:picLocks noChangeAspect="1"/>
          </p:cNvPicPr>
          <p:nvPr/>
        </p:nvPicPr>
        <p:blipFill>
          <a:blip r:embed="rId2"/>
          <a:stretch>
            <a:fillRect/>
          </a:stretch>
        </p:blipFill>
        <p:spPr>
          <a:xfrm>
            <a:off x="538480" y="1805305"/>
            <a:ext cx="7153275" cy="1838325"/>
          </a:xfrm>
          <a:prstGeom prst="rect">
            <a:avLst/>
          </a:prstGeom>
        </p:spPr>
      </p:pic>
      <p:pic>
        <p:nvPicPr>
          <p:cNvPr id="5" name="图片 4"/>
          <p:cNvPicPr>
            <a:picLocks noChangeAspect="1"/>
          </p:cNvPicPr>
          <p:nvPr/>
        </p:nvPicPr>
        <p:blipFill>
          <a:blip r:embed="rId3"/>
          <a:stretch>
            <a:fillRect/>
          </a:stretch>
        </p:blipFill>
        <p:spPr>
          <a:xfrm>
            <a:off x="538480" y="4267835"/>
            <a:ext cx="6667500" cy="20859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14045" y="1492885"/>
            <a:ext cx="7486650" cy="2152650"/>
          </a:xfrm>
          <a:prstGeom prst="rect">
            <a:avLst/>
          </a:prstGeom>
        </p:spPr>
      </p:pic>
      <p:sp>
        <p:nvSpPr>
          <p:cNvPr id="3" name="文本框 2"/>
          <p:cNvSpPr txBox="1"/>
          <p:nvPr/>
        </p:nvSpPr>
        <p:spPr>
          <a:xfrm>
            <a:off x="483991" y="652008"/>
            <a:ext cx="8027531" cy="3476625"/>
          </a:xfrm>
          <a:prstGeom prst="rect">
            <a:avLst/>
          </a:prstGeom>
          <a:noFill/>
        </p:spPr>
        <p:txBody>
          <a:bodyPr wrap="square" rtlCol="0">
            <a:spAutoFit/>
          </a:bodyPr>
          <a:lstStyle/>
          <a:p>
            <a:r>
              <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rPr>
              <a:t>5. </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当客户端重新连接目标</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rPr>
              <a:t>AP</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时，就可以自动嗅探到</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rPr>
              <a:t>AP</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的</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rPr>
              <a:t>ESSID</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。或者有新的客户端进行连接时，也可以嗅探到</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rPr>
              <a:t>ESSID</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a:t>
            </a:r>
          </a:p>
          <a:p>
            <a:endPar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endParaRPr>
          </a:p>
          <a:p>
            <a:endPar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endParaRPr>
          </a:p>
          <a:p>
            <a:endPar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endParaRPr>
          </a:p>
          <a:p>
            <a:endPar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endParaRPr>
          </a:p>
          <a:p>
            <a:endPar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endParaRPr>
          </a:p>
          <a:p>
            <a:endPar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endParaRPr>
          </a:p>
          <a:p>
            <a:endPar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endParaRPr>
          </a:p>
          <a:p>
            <a:endPar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endParaRPr>
          </a:p>
          <a:p>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可以看到，通过隐藏</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rPr>
              <a:t>ESSID</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来试图实现网络安全是一个很糟糕的方法。</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83991" y="652008"/>
            <a:ext cx="8027531" cy="2246769"/>
          </a:xfrm>
          <a:prstGeom prst="rect">
            <a:avLst/>
          </a:prstGeom>
          <a:noFill/>
        </p:spPr>
        <p:txBody>
          <a:bodyPr wrap="square" rtlCol="0">
            <a:spAutoFit/>
          </a:bodyPr>
          <a:lstStyle/>
          <a:p>
            <a:r>
              <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rPr>
              <a:t>                             </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绕过</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rPr>
              <a:t>DHCP</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关闭限制</a:t>
            </a:r>
            <a:endPar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endParaRPr>
          </a:p>
          <a:p>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实验原理： 路由器关闭</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rPr>
              <a:t>DHCP</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功能后，也就无法自动给客户端分配</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rPr>
              <a:t>IP</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地址。这样，对方即使能找到该无线网络信号，仍然不能使用网络。</a:t>
            </a:r>
            <a:endPar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endParaRPr>
          </a:p>
          <a:p>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      我们可以通过</a:t>
            </a:r>
            <a:r>
              <a:rPr lang="en-US" altLang="zh-CN" sz="2000" dirty="0" err="1">
                <a:latin typeface="华文中宋" panose="02010600040101010101" pitchFamily="2" charset="-122"/>
                <a:ea typeface="华文中宋" panose="02010600040101010101" pitchFamily="2" charset="-122"/>
                <a:cs typeface="Times New Roman" panose="02020603050405020304" pitchFamily="18" charset="0"/>
                <a:sym typeface="+mn-ea"/>
              </a:rPr>
              <a:t>airodump</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rPr>
              <a:t>-ng</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抓包，破解密码之后，再用</a:t>
            </a:r>
            <a:r>
              <a:rPr lang="en-US" altLang="zh-CN" sz="2000" dirty="0" err="1">
                <a:latin typeface="华文中宋" panose="02010600040101010101" pitchFamily="2" charset="-122"/>
                <a:ea typeface="华文中宋" panose="02010600040101010101" pitchFamily="2" charset="-122"/>
              </a:rPr>
              <a:t>airdecap</a:t>
            </a:r>
            <a:r>
              <a:rPr lang="en-US" altLang="zh-CN" sz="2000" dirty="0">
                <a:latin typeface="华文中宋" panose="02010600040101010101" pitchFamily="2" charset="-122"/>
                <a:ea typeface="华文中宋" panose="02010600040101010101" pitchFamily="2" charset="-122"/>
              </a:rPr>
              <a:t>-ng </a:t>
            </a:r>
            <a:r>
              <a:rPr lang="zh-CN" altLang="en-US" sz="2000" dirty="0">
                <a:latin typeface="华文中宋" panose="02010600040101010101" pitchFamily="2" charset="-122"/>
                <a:ea typeface="华文中宋" panose="02010600040101010101" pitchFamily="2" charset="-122"/>
              </a:rPr>
              <a:t>解密捕获文件，最后用</a:t>
            </a:r>
            <a:r>
              <a:rPr lang="en-US" altLang="zh-CN" sz="2000" dirty="0" err="1">
                <a:latin typeface="华文中宋" panose="02010600040101010101" pitchFamily="2" charset="-122"/>
                <a:ea typeface="华文中宋" panose="02010600040101010101" pitchFamily="2" charset="-122"/>
              </a:rPr>
              <a:t>wireshark</a:t>
            </a:r>
            <a:r>
              <a:rPr lang="zh-CN" altLang="en-US" sz="2000" dirty="0">
                <a:latin typeface="华文中宋" panose="02010600040101010101" pitchFamily="2" charset="-122"/>
                <a:ea typeface="华文中宋" panose="02010600040101010101" pitchFamily="2" charset="-122"/>
              </a:rPr>
              <a:t>分析</a:t>
            </a:r>
            <a:r>
              <a:rPr lang="en-US" altLang="zh-CN" sz="2000" dirty="0">
                <a:latin typeface="华文中宋" panose="02010600040101010101" pitchFamily="2" charset="-122"/>
                <a:ea typeface="华文中宋" panose="02010600040101010101" pitchFamily="2" charset="-122"/>
              </a:rPr>
              <a:t>DHCP ACK</a:t>
            </a:r>
            <a:r>
              <a:rPr lang="zh-CN" altLang="en-US" sz="2000" dirty="0">
                <a:latin typeface="华文中宋" panose="02010600040101010101" pitchFamily="2" charset="-122"/>
                <a:ea typeface="华文中宋" panose="02010600040101010101" pitchFamily="2" charset="-122"/>
              </a:rPr>
              <a:t>数据包，得到相应的配置信息。</a:t>
            </a:r>
            <a:endPar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endParaRPr>
          </a:p>
          <a:p>
            <a:endPar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endParaRPr>
          </a:p>
        </p:txBody>
      </p:sp>
      <p:pic>
        <p:nvPicPr>
          <p:cNvPr id="5" name="图片 4">
            <a:extLst>
              <a:ext uri="{FF2B5EF4-FFF2-40B4-BE49-F238E27FC236}">
                <a16:creationId xmlns:a16="http://schemas.microsoft.com/office/drawing/2014/main" id="{18D2EAFC-CF5D-4272-ADA0-3612647CA5F7}"/>
              </a:ext>
            </a:extLst>
          </p:cNvPr>
          <p:cNvPicPr>
            <a:picLocks noChangeAspect="1"/>
          </p:cNvPicPr>
          <p:nvPr/>
        </p:nvPicPr>
        <p:blipFill>
          <a:blip r:embed="rId2"/>
          <a:stretch>
            <a:fillRect/>
          </a:stretch>
        </p:blipFill>
        <p:spPr>
          <a:xfrm>
            <a:off x="1292622" y="3073901"/>
            <a:ext cx="5220152" cy="313209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83991" y="652008"/>
            <a:ext cx="8027531" cy="1015663"/>
          </a:xfrm>
          <a:prstGeom prst="rect">
            <a:avLst/>
          </a:prstGeom>
          <a:noFill/>
        </p:spPr>
        <p:txBody>
          <a:bodyPr wrap="square" rtlCol="0">
            <a:spAutoFit/>
          </a:bodyPr>
          <a:lstStyle/>
          <a:p>
            <a:r>
              <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rPr>
              <a:t>1. </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打开无线监听，用</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rPr>
              <a:t>airodump-ng</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抓到握手包并保存，破解</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sym typeface="+mn-ea"/>
              </a:rPr>
              <a:t>WPA-PSK</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rPr>
              <a:t>密码。</a:t>
            </a:r>
          </a:p>
          <a:p>
            <a:endParaRPr lang="zh-CN" altLang="en-US" sz="2000" dirty="0">
              <a:latin typeface="华文中宋" panose="02010600040101010101" pitchFamily="2" charset="-122"/>
              <a:ea typeface="华文中宋" panose="02010600040101010101" pitchFamily="2" charset="-122"/>
              <a:cs typeface="Times New Roman" panose="02020603050405020304" pitchFamily="18" charset="0"/>
              <a:sym typeface="+mn-ea"/>
            </a:endParaRPr>
          </a:p>
        </p:txBody>
      </p:sp>
      <p:pic>
        <p:nvPicPr>
          <p:cNvPr id="5" name="图片 4">
            <a:extLst>
              <a:ext uri="{FF2B5EF4-FFF2-40B4-BE49-F238E27FC236}">
                <a16:creationId xmlns:a16="http://schemas.microsoft.com/office/drawing/2014/main" id="{06D1E43E-0629-4545-AAA8-36D77F809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405" y="1942110"/>
            <a:ext cx="8002117" cy="2219635"/>
          </a:xfrm>
          <a:prstGeom prst="rect">
            <a:avLst/>
          </a:prstGeom>
        </p:spPr>
      </p:pic>
    </p:spTree>
    <p:extLst>
      <p:ext uri="{BB962C8B-B14F-4D97-AF65-F5344CB8AC3E}">
        <p14:creationId xmlns:p14="http://schemas.microsoft.com/office/powerpoint/2010/main" val="958293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3"/>
          <a:stretch>
            <a:fillRect/>
          </a:stretch>
        </p:blipFill>
        <p:spPr>
          <a:xfrm>
            <a:off x="633730" y="2350770"/>
            <a:ext cx="4210050" cy="2038350"/>
          </a:xfrm>
          <a:prstGeom prst="rect">
            <a:avLst/>
          </a:prstGeom>
        </p:spPr>
      </p:pic>
      <p:sp>
        <p:nvSpPr>
          <p:cNvPr id="2" name="文本框 1"/>
          <p:cNvSpPr txBox="1"/>
          <p:nvPr/>
        </p:nvSpPr>
        <p:spPr>
          <a:xfrm>
            <a:off x="332867" y="741706"/>
            <a:ext cx="8027531" cy="5940088"/>
          </a:xfrm>
          <a:prstGeom prst="rect">
            <a:avLst/>
          </a:prstGeom>
          <a:noFill/>
        </p:spPr>
        <p:txBody>
          <a:bodyPr wrap="square" rtlCol="0">
            <a:spAutoFit/>
          </a:bodyPr>
          <a:lstStyle/>
          <a:p>
            <a:r>
              <a:rPr lang="en-US" altLang="zh-CN" sz="2000" dirty="0">
                <a:latin typeface="华文中宋" panose="02010600040101010101" pitchFamily="2" charset="-122"/>
                <a:ea typeface="华文中宋" panose="02010600040101010101" pitchFamily="2" charset="-122"/>
              </a:rPr>
              <a:t>   2. </a:t>
            </a:r>
            <a:r>
              <a:rPr lang="en-US" altLang="zh-CN" sz="2000" dirty="0" err="1">
                <a:latin typeface="华文中宋" panose="02010600040101010101" pitchFamily="2" charset="-122"/>
                <a:ea typeface="华文中宋" panose="02010600040101010101" pitchFamily="2" charset="-122"/>
              </a:rPr>
              <a:t>airdecap</a:t>
            </a:r>
            <a:r>
              <a:rPr lang="en-US" altLang="zh-CN" sz="2000" dirty="0">
                <a:latin typeface="华文中宋" panose="02010600040101010101" pitchFamily="2" charset="-122"/>
                <a:ea typeface="华文中宋" panose="02010600040101010101" pitchFamily="2" charset="-122"/>
              </a:rPr>
              <a:t>-ng </a:t>
            </a:r>
            <a:r>
              <a:rPr lang="zh-CN" altLang="en-US" sz="2000" dirty="0">
                <a:latin typeface="华文中宋" panose="02010600040101010101" pitchFamily="2" charset="-122"/>
                <a:ea typeface="华文中宋" panose="02010600040101010101" pitchFamily="2" charset="-122"/>
              </a:rPr>
              <a:t>可以解密</a:t>
            </a:r>
            <a:r>
              <a:rPr lang="en-US" altLang="zh-CN" sz="2000" dirty="0">
                <a:latin typeface="华文中宋" panose="02010600040101010101" pitchFamily="2" charset="-122"/>
                <a:ea typeface="华文中宋" panose="02010600040101010101" pitchFamily="2" charset="-122"/>
              </a:rPr>
              <a:t>WPA/WPA2</a:t>
            </a:r>
            <a:r>
              <a:rPr lang="zh-CN" altLang="en-US" sz="2000" dirty="0">
                <a:latin typeface="华文中宋" panose="02010600040101010101" pitchFamily="2" charset="-122"/>
                <a:ea typeface="华文中宋" panose="02010600040101010101" pitchFamily="2" charset="-122"/>
              </a:rPr>
              <a:t>捕获文件，还可以用于从未加密的无线捕获中剥离无线标头。输出一个</a:t>
            </a:r>
            <a:r>
              <a:rPr lang="en-US" altLang="zh-CN" sz="2000" dirty="0">
                <a:latin typeface="华文中宋" panose="02010600040101010101" pitchFamily="2" charset="-122"/>
                <a:ea typeface="华文中宋" panose="02010600040101010101" pitchFamily="2" charset="-122"/>
              </a:rPr>
              <a:t>-dec.cap</a:t>
            </a:r>
            <a:r>
              <a:rPr lang="zh-CN" altLang="en-US" sz="2000" dirty="0">
                <a:latin typeface="华文中宋" panose="02010600040101010101" pitchFamily="2" charset="-122"/>
                <a:ea typeface="华文中宋" panose="02010600040101010101" pitchFamily="2" charset="-122"/>
              </a:rPr>
              <a:t>结尾的新文件，它是输出文件的解密版本。</a:t>
            </a:r>
            <a:r>
              <a:rPr lang="en-US" altLang="zh-CN" sz="2000" dirty="0">
                <a:latin typeface="华文中宋" panose="02010600040101010101" pitchFamily="2" charset="-122"/>
                <a:ea typeface="华文中宋" panose="02010600040101010101" pitchFamily="2" charset="-122"/>
              </a:rPr>
              <a:t>    </a:t>
            </a:r>
          </a:p>
          <a:p>
            <a:r>
              <a:rPr lang="zh-CN" altLang="en-US" sz="2000" dirty="0">
                <a:latin typeface="华文中宋" panose="02010600040101010101" pitchFamily="2" charset="-122"/>
                <a:ea typeface="华文中宋" panose="02010600040101010101" pitchFamily="2" charset="-122"/>
              </a:rPr>
              <a:t>使用方法：</a:t>
            </a:r>
            <a:r>
              <a:rPr lang="en-US" altLang="zh-CN" sz="2000" dirty="0">
                <a:latin typeface="华文中宋" panose="02010600040101010101" pitchFamily="2" charset="-122"/>
                <a:ea typeface="华文中宋" panose="02010600040101010101" pitchFamily="2" charset="-122"/>
              </a:rPr>
              <a:t>-e</a:t>
            </a:r>
            <a:r>
              <a:rPr lang="zh-CN" altLang="en-US" sz="2000" dirty="0">
                <a:latin typeface="华文中宋" panose="02010600040101010101" pitchFamily="2" charset="-122"/>
                <a:ea typeface="华文中宋" panose="02010600040101010101" pitchFamily="2" charset="-122"/>
              </a:rPr>
              <a:t>：给定的</a:t>
            </a:r>
            <a:r>
              <a:rPr lang="en-US" altLang="zh-CN" sz="2000" dirty="0">
                <a:latin typeface="华文中宋" panose="02010600040101010101" pitchFamily="2" charset="-122"/>
                <a:ea typeface="华文中宋" panose="02010600040101010101" pitchFamily="2" charset="-122"/>
              </a:rPr>
              <a:t>ESSID</a:t>
            </a:r>
            <a:r>
              <a:rPr lang="zh-CN" altLang="en-US" sz="2000" dirty="0">
                <a:latin typeface="华文中宋" panose="02010600040101010101" pitchFamily="2" charset="-122"/>
                <a:ea typeface="华文中宋" panose="02010600040101010101" pitchFamily="2" charset="-122"/>
              </a:rPr>
              <a:t>  </a:t>
            </a:r>
            <a:r>
              <a:rPr lang="en-US" altLang="zh-CN" sz="2000" dirty="0">
                <a:latin typeface="华文中宋" panose="02010600040101010101" pitchFamily="2" charset="-122"/>
                <a:ea typeface="华文中宋" panose="02010600040101010101" pitchFamily="2" charset="-122"/>
              </a:rPr>
              <a:t>-p</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PSK</a:t>
            </a:r>
            <a:r>
              <a:rPr lang="zh-CN" altLang="en-US" sz="2000" dirty="0">
                <a:latin typeface="华文中宋" panose="02010600040101010101" pitchFamily="2" charset="-122"/>
                <a:ea typeface="华文中宋" panose="02010600040101010101" pitchFamily="2" charset="-122"/>
              </a:rPr>
              <a:t>密码，再指定要解密的</a:t>
            </a:r>
            <a:r>
              <a:rPr lang="en-US" altLang="zh-CN" sz="2000" dirty="0">
                <a:latin typeface="华文中宋" panose="02010600040101010101" pitchFamily="2" charset="-122"/>
                <a:ea typeface="华文中宋" panose="02010600040101010101" pitchFamily="2" charset="-122"/>
              </a:rPr>
              <a:t>WPA</a:t>
            </a:r>
            <a:r>
              <a:rPr lang="zh-CN" altLang="en-US" sz="2000" dirty="0">
                <a:latin typeface="华文中宋" panose="02010600040101010101" pitchFamily="2" charset="-122"/>
                <a:ea typeface="华文中宋" panose="02010600040101010101" pitchFamily="2" charset="-122"/>
              </a:rPr>
              <a:t>捕获包。</a:t>
            </a:r>
            <a:endParaRPr lang="en-US" altLang="zh-CN" sz="2000" dirty="0">
              <a:latin typeface="华文中宋" panose="02010600040101010101" pitchFamily="2" charset="-122"/>
              <a:ea typeface="华文中宋" panose="02010600040101010101" pitchFamily="2" charset="-122"/>
            </a:endParaRPr>
          </a:p>
          <a:p>
            <a:endParaRPr lang="zh-CN" altLang="en-US" sz="2000" dirty="0">
              <a:latin typeface="华文中宋" panose="02010600040101010101" pitchFamily="2" charset="-122"/>
              <a:ea typeface="华文中宋" panose="02010600040101010101" pitchFamily="2" charset="-122"/>
            </a:endParaRPr>
          </a:p>
          <a:p>
            <a:endParaRPr lang="zh-CN" altLang="en-US" sz="2000" dirty="0">
              <a:latin typeface="华文中宋" panose="02010600040101010101" pitchFamily="2" charset="-122"/>
              <a:ea typeface="华文中宋" panose="02010600040101010101" pitchFamily="2" charset="-122"/>
            </a:endParaRPr>
          </a:p>
          <a:p>
            <a:endParaRPr lang="zh-CN" altLang="en-US" sz="2000" dirty="0">
              <a:latin typeface="华文中宋" panose="02010600040101010101" pitchFamily="2" charset="-122"/>
              <a:ea typeface="华文中宋" panose="02010600040101010101" pitchFamily="2" charset="-122"/>
            </a:endParaRPr>
          </a:p>
          <a:p>
            <a:endParaRPr lang="zh-CN" altLang="en-US" sz="2000" dirty="0">
              <a:latin typeface="华文中宋" panose="02010600040101010101" pitchFamily="2" charset="-122"/>
              <a:ea typeface="华文中宋" panose="02010600040101010101" pitchFamily="2" charset="-122"/>
            </a:endParaRPr>
          </a:p>
          <a:p>
            <a:endParaRPr lang="zh-CN" altLang="en-US" sz="2000" dirty="0">
              <a:latin typeface="华文中宋" panose="02010600040101010101" pitchFamily="2" charset="-122"/>
              <a:ea typeface="华文中宋" panose="02010600040101010101" pitchFamily="2" charset="-122"/>
            </a:endParaRPr>
          </a:p>
          <a:p>
            <a:endParaRPr lang="en-US" altLang="zh-CN" sz="2000" dirty="0">
              <a:latin typeface="华文中宋" panose="02010600040101010101" pitchFamily="2" charset="-122"/>
              <a:ea typeface="华文中宋" panose="02010600040101010101" pitchFamily="2" charset="-122"/>
            </a:endParaRPr>
          </a:p>
          <a:p>
            <a:endParaRPr lang="en-US" altLang="zh-CN" sz="2000" dirty="0">
              <a:latin typeface="华文中宋" panose="02010600040101010101" pitchFamily="2" charset="-122"/>
              <a:ea typeface="华文中宋" panose="02010600040101010101" pitchFamily="2" charset="-122"/>
            </a:endParaRPr>
          </a:p>
          <a:p>
            <a:endParaRPr lang="zh-CN" altLang="en-US" sz="2000" dirty="0">
              <a:latin typeface="华文中宋" panose="02010600040101010101" pitchFamily="2" charset="-122"/>
              <a:ea typeface="华文中宋" panose="02010600040101010101" pitchFamily="2" charset="-122"/>
            </a:endParaRPr>
          </a:p>
          <a:p>
            <a:r>
              <a:rPr lang="zh-CN" altLang="en-US" sz="2000" dirty="0">
                <a:latin typeface="华文中宋" panose="02010600040101010101" pitchFamily="2" charset="-122"/>
                <a:ea typeface="华文中宋" panose="02010600040101010101" pitchFamily="2" charset="-122"/>
              </a:rPr>
              <a:t>从输出信息可以看到成功解密了</a:t>
            </a:r>
            <a:r>
              <a:rPr lang="en-US" altLang="zh-CN" sz="2000" dirty="0">
                <a:latin typeface="华文中宋" panose="02010600040101010101" pitchFamily="2" charset="-122"/>
                <a:ea typeface="华文中宋" panose="02010600040101010101" pitchFamily="2" charset="-122"/>
              </a:rPr>
              <a:t>1697</a:t>
            </a:r>
            <a:r>
              <a:rPr lang="zh-CN" altLang="en-US" sz="2000" dirty="0">
                <a:latin typeface="华文中宋" panose="02010600040101010101" pitchFamily="2" charset="-122"/>
                <a:ea typeface="华文中宋" panose="02010600040101010101" pitchFamily="2" charset="-122"/>
              </a:rPr>
              <a:t>个加密的</a:t>
            </a:r>
            <a:r>
              <a:rPr lang="en-US" altLang="zh-CN" sz="2000" dirty="0">
                <a:latin typeface="华文中宋" panose="02010600040101010101" pitchFamily="2" charset="-122"/>
                <a:ea typeface="华文中宋" panose="02010600040101010101" pitchFamily="2" charset="-122"/>
              </a:rPr>
              <a:t>WPA</a:t>
            </a:r>
            <a:r>
              <a:rPr lang="zh-CN" altLang="en-US" sz="2000" dirty="0">
                <a:latin typeface="华文中宋" panose="02010600040101010101" pitchFamily="2" charset="-122"/>
                <a:ea typeface="华文中宋" panose="02010600040101010101" pitchFamily="2" charset="-122"/>
              </a:rPr>
              <a:t>数据包，之后就可以分析解密的无线数据报文。</a:t>
            </a:r>
          </a:p>
          <a:p>
            <a:r>
              <a:rPr lang="zh-CN" altLang="en-US" sz="2000" dirty="0">
                <a:solidFill>
                  <a:srgbClr val="FF0000"/>
                </a:solidFill>
                <a:latin typeface="华文中宋" panose="02010600040101010101" pitchFamily="2" charset="-122"/>
                <a:ea typeface="华文中宋" panose="02010600040101010101" pitchFamily="2" charset="-122"/>
              </a:rPr>
              <a:t>注</a:t>
            </a:r>
            <a:r>
              <a:rPr lang="zh-CN" altLang="en-US" sz="2000" dirty="0">
                <a:latin typeface="华文中宋" panose="02010600040101010101" pitchFamily="2" charset="-122"/>
                <a:ea typeface="华文中宋" panose="02010600040101010101" pitchFamily="2" charset="-122"/>
              </a:rPr>
              <a:t>：待解密的</a:t>
            </a:r>
            <a:r>
              <a:rPr lang="en-US" altLang="zh-CN" sz="2000" dirty="0">
                <a:latin typeface="华文中宋" panose="02010600040101010101" pitchFamily="2" charset="-122"/>
                <a:ea typeface="华文中宋" panose="02010600040101010101" pitchFamily="2" charset="-122"/>
              </a:rPr>
              <a:t>cap</a:t>
            </a:r>
            <a:r>
              <a:rPr lang="zh-CN" altLang="en-US" sz="2000" dirty="0">
                <a:latin typeface="华文中宋" panose="02010600040101010101" pitchFamily="2" charset="-122"/>
                <a:ea typeface="华文中宋" panose="02010600040101010101" pitchFamily="2" charset="-122"/>
              </a:rPr>
              <a:t>文件中必须含有有效的四次握手包，才能进行解密。</a:t>
            </a:r>
          </a:p>
          <a:p>
            <a:r>
              <a:rPr lang="zh-CN" altLang="en-US" sz="2000" dirty="0">
                <a:latin typeface="华文中宋" panose="02010600040101010101" pitchFamily="2" charset="-122"/>
                <a:ea typeface="华文中宋" panose="02010600040101010101" pitchFamily="2" charset="-122"/>
              </a:rPr>
              <a:t>此外，</a:t>
            </a:r>
            <a:r>
              <a:rPr lang="en-US" altLang="zh-CN" sz="2000" dirty="0">
                <a:latin typeface="华文中宋" panose="02010600040101010101" pitchFamily="2" charset="-122"/>
                <a:ea typeface="华文中宋" panose="02010600040101010101" pitchFamily="2" charset="-122"/>
              </a:rPr>
              <a:t>airdecap-ng</a:t>
            </a:r>
            <a:r>
              <a:rPr lang="zh-CN" altLang="en-US" sz="2000" dirty="0">
                <a:latin typeface="华文中宋" panose="02010600040101010101" pitchFamily="2" charset="-122"/>
                <a:ea typeface="华文中宋" panose="02010600040101010101" pitchFamily="2" charset="-122"/>
              </a:rPr>
              <a:t>只能解密特定客户端和特定</a:t>
            </a:r>
            <a:r>
              <a:rPr lang="en-US" altLang="zh-CN" sz="2000" dirty="0">
                <a:latin typeface="华文中宋" panose="02010600040101010101" pitchFamily="2" charset="-122"/>
                <a:ea typeface="华文中宋" panose="02010600040101010101" pitchFamily="2" charset="-122"/>
              </a:rPr>
              <a:t>AP</a:t>
            </a:r>
            <a:r>
              <a:rPr lang="zh-CN" altLang="en-US" sz="2000" dirty="0">
                <a:latin typeface="华文中宋" panose="02010600040101010101" pitchFamily="2" charset="-122"/>
                <a:ea typeface="华文中宋" panose="02010600040101010101" pitchFamily="2" charset="-122"/>
              </a:rPr>
              <a:t>之间在握手包之后的会话数据包。这是因为解密时必须要用到握手过程中产生的数据传输密钥。</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10,&quot;width&quot;:663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TotalTime>
  <Words>745</Words>
  <Application>Microsoft Office PowerPoint</Application>
  <PresentationFormat>全屏显示(4:3)</PresentationFormat>
  <Paragraphs>87</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等线</vt:lpstr>
      <vt:lpstr>华文中宋</vt:lpstr>
      <vt:lpstr>Arial</vt:lpstr>
      <vt:lpstr>Calibri</vt:lpstr>
      <vt:lpstr>Calibri Light</vt:lpstr>
      <vt:lpstr>Times New Roman</vt:lpstr>
      <vt:lpstr>Office 主题​​</vt:lpstr>
      <vt:lpstr>突破WIFI安全限制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基于TCP/IP协议的点对点的C/S网络通信模型</dc:title>
  <dc:creator>814157478@qq.com</dc:creator>
  <cp:lastModifiedBy>814157478@qq.com</cp:lastModifiedBy>
  <cp:revision>58</cp:revision>
  <dcterms:created xsi:type="dcterms:W3CDTF">2020-10-26T11:09:00Z</dcterms:created>
  <dcterms:modified xsi:type="dcterms:W3CDTF">2021-04-28T12:52:27Z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DAE8BA0B31414216AB18B73BC7DB943C</vt:lpwstr>
  </property>
  <property fmtid="{D5CDD505-2E9C-101B-9397-08002B2CF9AE}" pid="3" name="KSOProductBuildVer">
    <vt:lpwstr>2052-11.1.0.10463</vt:lpwstr>
  </property>
</Properties>
</file>