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0" r:id="rId4"/>
    <p:sldId id="336" r:id="rId5"/>
    <p:sldId id="342" r:id="rId6"/>
    <p:sldId id="338" r:id="rId7"/>
    <p:sldId id="345" r:id="rId8"/>
    <p:sldId id="354" r:id="rId9"/>
    <p:sldId id="335" r:id="rId10"/>
    <p:sldId id="339" r:id="rId11"/>
    <p:sldId id="346" r:id="rId12"/>
    <p:sldId id="337" r:id="rId13"/>
    <p:sldId id="347" r:id="rId14"/>
    <p:sldId id="350" r:id="rId15"/>
    <p:sldId id="353" r:id="rId16"/>
    <p:sldId id="351" r:id="rId17"/>
    <p:sldId id="352"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a Isensee" initials="JI" lastIdx="5" clrIdx="0"/>
  <p:cmAuthor id="2" name="Mitchell, Anthony J" initials="MAJ" lastIdx="5" clrIdx="1">
    <p:extLst>
      <p:ext uri="{19B8F6BF-5375-455C-9EA6-DF929625EA0E}">
        <p15:presenceInfo xmlns:p15="http://schemas.microsoft.com/office/powerpoint/2012/main" userId="S-1-5-21-1983043128-333538192-3707689340-3281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70136" autoAdjust="0"/>
  </p:normalViewPr>
  <p:slideViewPr>
    <p:cSldViewPr snapToGrid="0">
      <p:cViewPr varScale="1">
        <p:scale>
          <a:sx n="87" d="100"/>
          <a:sy n="87" d="100"/>
        </p:scale>
        <p:origin x="1984" y="200"/>
      </p:cViewPr>
      <p:guideLst/>
    </p:cSldViewPr>
  </p:slideViewPr>
  <p:notesTextViewPr>
    <p:cViewPr>
      <p:scale>
        <a:sx n="1" d="1"/>
        <a:sy n="1" d="1"/>
      </p:scale>
      <p:origin x="0" y="0"/>
    </p:cViewPr>
  </p:notesTextViewPr>
  <p:sorterViewPr>
    <p:cViewPr>
      <p:scale>
        <a:sx n="100" d="100"/>
        <a:sy n="100" d="100"/>
      </p:scale>
      <p:origin x="0" y="-99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3D463-13B4-487D-9C35-2389B1CA5632}" type="datetimeFigureOut">
              <a:rPr lang="en-US" smtClean="0"/>
              <a:t>9/9/19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1BA33A-8A38-4CD5-A6B5-C0D1CEAB5D6F}" type="slidenum">
              <a:rPr lang="en-US" smtClean="0"/>
              <a:t>‹#›</a:t>
            </a:fld>
            <a:endParaRPr lang="en-US"/>
          </a:p>
        </p:txBody>
      </p:sp>
    </p:spTree>
    <p:extLst>
      <p:ext uri="{BB962C8B-B14F-4D97-AF65-F5344CB8AC3E}">
        <p14:creationId xmlns:p14="http://schemas.microsoft.com/office/powerpoint/2010/main" val="153438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6</a:t>
            </a:r>
          </a:p>
        </p:txBody>
      </p:sp>
      <p:sp>
        <p:nvSpPr>
          <p:cNvPr id="4" name="Slide Number Placeholder 3"/>
          <p:cNvSpPr>
            <a:spLocks noGrp="1"/>
          </p:cNvSpPr>
          <p:nvPr>
            <p:ph type="sldNum" sz="quarter" idx="10"/>
          </p:nvPr>
        </p:nvSpPr>
        <p:spPr/>
        <p:txBody>
          <a:bodyPr/>
          <a:lstStyle/>
          <a:p>
            <a:fld id="{9CDC8D95-1FD2-4F76-B50A-624ED2C49132}" type="slidenum">
              <a:rPr lang="en-US" smtClean="0"/>
              <a:t>2</a:t>
            </a:fld>
            <a:endParaRPr lang="en-US"/>
          </a:p>
        </p:txBody>
      </p:sp>
    </p:spTree>
    <p:extLst>
      <p:ext uri="{BB962C8B-B14F-4D97-AF65-F5344CB8AC3E}">
        <p14:creationId xmlns:p14="http://schemas.microsoft.com/office/powerpoint/2010/main" val="403737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7:</a:t>
            </a:r>
            <a:r>
              <a:rPr lang="en-US" baseline="0" dirty="0"/>
              <a:t> </a:t>
            </a:r>
            <a:r>
              <a:rPr lang="en-US" baseline="0" dirty="0" err="1"/>
              <a:t>Cressey</a:t>
            </a:r>
            <a:r>
              <a:rPr lang="en-US" baseline="0" dirty="0"/>
              <a:t> was an American Criminologist that developed the fraud triangle as a framework to try to explain why employees embezzle money or commit fraud</a:t>
            </a:r>
          </a:p>
          <a:p>
            <a:r>
              <a:rPr lang="en-US" dirty="0"/>
              <a:t>Financial Pressure Includes:</a:t>
            </a:r>
          </a:p>
          <a:p>
            <a:pPr lvl="1"/>
            <a:r>
              <a:rPr lang="en-US" dirty="0"/>
              <a:t>Large amounts of personal debt</a:t>
            </a:r>
          </a:p>
          <a:p>
            <a:pPr lvl="1"/>
            <a:r>
              <a:rPr lang="en-US" dirty="0"/>
              <a:t>Owning a failing business</a:t>
            </a:r>
          </a:p>
          <a:p>
            <a:pPr lvl="1"/>
            <a:r>
              <a:rPr lang="en-US" dirty="0"/>
              <a:t>Addiction (gambling, alcohol, drugs)</a:t>
            </a:r>
          </a:p>
          <a:p>
            <a:pPr lvl="1"/>
            <a:r>
              <a:rPr lang="en-US" dirty="0"/>
              <a:t>Having an affair</a:t>
            </a:r>
          </a:p>
          <a:p>
            <a:pPr lvl="1"/>
            <a:r>
              <a:rPr lang="en-US" dirty="0"/>
              <a:t>Illness of individual or family member</a:t>
            </a:r>
          </a:p>
          <a:p>
            <a:pPr lvl="1"/>
            <a:r>
              <a:rPr lang="en-US" dirty="0"/>
              <a:t>Maintaining a lifestyle beyond their means</a:t>
            </a:r>
          </a:p>
          <a:p>
            <a:r>
              <a:rPr lang="en-US" dirty="0"/>
              <a:t>Employee’s perceive this because:</a:t>
            </a:r>
          </a:p>
          <a:p>
            <a:pPr lvl="1"/>
            <a:r>
              <a:rPr lang="en-US" dirty="0"/>
              <a:t>They are in a position of trust</a:t>
            </a:r>
          </a:p>
          <a:p>
            <a:pPr lvl="1"/>
            <a:r>
              <a:rPr lang="en-US" dirty="0"/>
              <a:t>Have knowledge to commit fraudulent acts</a:t>
            </a:r>
          </a:p>
          <a:p>
            <a:pPr lvl="1"/>
            <a:r>
              <a:rPr lang="en-US" dirty="0"/>
              <a:t>Have technical skill to circumvent internal controls</a:t>
            </a:r>
          </a:p>
          <a:p>
            <a:pPr lvl="1"/>
            <a:r>
              <a:rPr lang="en-US" dirty="0"/>
              <a:t>Believe internal controls are weak</a:t>
            </a:r>
          </a:p>
          <a:p>
            <a:pPr lvl="1"/>
            <a:r>
              <a:rPr lang="en-US" dirty="0"/>
              <a:t>Believe management oversight is lacking</a:t>
            </a:r>
          </a:p>
          <a:p>
            <a:pPr lvl="1"/>
            <a:r>
              <a:rPr lang="en-US" dirty="0"/>
              <a:t>Believe they will get away with it</a:t>
            </a:r>
          </a:p>
          <a:p>
            <a:r>
              <a:rPr lang="en-US" dirty="0"/>
              <a:t>Rationalization may include:</a:t>
            </a:r>
          </a:p>
          <a:p>
            <a:pPr lvl="1"/>
            <a:r>
              <a:rPr lang="en-US" dirty="0"/>
              <a:t>Only borrowing the money</a:t>
            </a:r>
          </a:p>
          <a:p>
            <a:pPr lvl="1"/>
            <a:r>
              <a:rPr lang="en-US" dirty="0"/>
              <a:t>Passed over for promotion</a:t>
            </a:r>
          </a:p>
          <a:p>
            <a:pPr lvl="1"/>
            <a:r>
              <a:rPr lang="en-US" dirty="0"/>
              <a:t>Work overtime without compensation</a:t>
            </a:r>
          </a:p>
          <a:p>
            <a:pPr lvl="1"/>
            <a:r>
              <a:rPr lang="en-US" dirty="0"/>
              <a:t>Have not received a raise</a:t>
            </a:r>
          </a:p>
          <a:p>
            <a:pPr lvl="1"/>
            <a:r>
              <a:rPr lang="en-US" dirty="0"/>
              <a:t>Upper management steals money, why shouldn’t they</a:t>
            </a:r>
          </a:p>
          <a:p>
            <a:pPr lvl="1"/>
            <a:r>
              <a:rPr lang="en-US" dirty="0"/>
              <a:t>This is a punishment to upper management and the organization</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9CDC8D95-1FD2-4F76-B50A-624ED2C49132}" type="slidenum">
              <a:rPr lang="en-US" smtClean="0"/>
              <a:t>3</a:t>
            </a:fld>
            <a:endParaRPr lang="en-US"/>
          </a:p>
        </p:txBody>
      </p:sp>
    </p:spTree>
    <p:extLst>
      <p:ext uri="{BB962C8B-B14F-4D97-AF65-F5344CB8AC3E}">
        <p14:creationId xmlns:p14="http://schemas.microsoft.com/office/powerpoint/2010/main" val="21764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A35B1-79FE-4FA9-9E7C-6C81A68BFF27}"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381509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A35B1-79FE-4FA9-9E7C-6C81A68BFF27}"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411389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A35B1-79FE-4FA9-9E7C-6C81A68BFF27}"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234074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A35B1-79FE-4FA9-9E7C-6C81A68BFF27}"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56498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BA35B1-79FE-4FA9-9E7C-6C81A68BFF27}"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192701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A35B1-79FE-4FA9-9E7C-6C81A68BFF27}" type="datetimeFigureOut">
              <a:rPr lang="en-US" smtClean="0"/>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310871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A35B1-79FE-4FA9-9E7C-6C81A68BFF27}" type="datetimeFigureOut">
              <a:rPr lang="en-US" smtClean="0"/>
              <a:t>9/9/19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332149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A35B1-79FE-4FA9-9E7C-6C81A68BFF27}" type="datetimeFigureOut">
              <a:rPr lang="en-US" smtClean="0"/>
              <a:t>9/9/19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318155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A35B1-79FE-4FA9-9E7C-6C81A68BFF27}" type="datetimeFigureOut">
              <a:rPr lang="en-US" smtClean="0"/>
              <a:t>9/9/19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345871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BA35B1-79FE-4FA9-9E7C-6C81A68BFF27}" type="datetimeFigureOut">
              <a:rPr lang="en-US" smtClean="0"/>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90604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BA35B1-79FE-4FA9-9E7C-6C81A68BFF27}" type="datetimeFigureOut">
              <a:rPr lang="en-US" smtClean="0"/>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87ACB-484C-4D97-B16F-811F69851DB7}" type="slidenum">
              <a:rPr lang="en-US" smtClean="0"/>
              <a:t>‹#›</a:t>
            </a:fld>
            <a:endParaRPr lang="en-US"/>
          </a:p>
        </p:txBody>
      </p:sp>
    </p:spTree>
    <p:extLst>
      <p:ext uri="{BB962C8B-B14F-4D97-AF65-F5344CB8AC3E}">
        <p14:creationId xmlns:p14="http://schemas.microsoft.com/office/powerpoint/2010/main" val="385975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A35B1-79FE-4FA9-9E7C-6C81A68BFF27}" type="datetimeFigureOut">
              <a:rPr lang="en-US" smtClean="0"/>
              <a:t>9/9/19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87ACB-484C-4D97-B16F-811F69851DB7}" type="slidenum">
              <a:rPr lang="en-US" smtClean="0"/>
              <a:t>‹#›</a:t>
            </a:fld>
            <a:endParaRPr lang="en-US"/>
          </a:p>
        </p:txBody>
      </p:sp>
    </p:spTree>
    <p:extLst>
      <p:ext uri="{BB962C8B-B14F-4D97-AF65-F5344CB8AC3E}">
        <p14:creationId xmlns:p14="http://schemas.microsoft.com/office/powerpoint/2010/main" val="1385658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amitch@neisd.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1"/>
            <a:ext cx="7772400" cy="1470025"/>
          </a:xfrm>
        </p:spPr>
        <p:txBody>
          <a:bodyPr>
            <a:normAutofit fontScale="90000"/>
          </a:bodyPr>
          <a:lstStyle/>
          <a:p>
            <a:r>
              <a:rPr lang="en-US" dirty="0"/>
              <a:t>SAF/CAF Fraud Detection and Prevention</a:t>
            </a:r>
          </a:p>
        </p:txBody>
      </p:sp>
      <p:sp>
        <p:nvSpPr>
          <p:cNvPr id="3" name="Subtitle 2"/>
          <p:cNvSpPr>
            <a:spLocks noGrp="1"/>
          </p:cNvSpPr>
          <p:nvPr>
            <p:ph type="subTitle" idx="1"/>
          </p:nvPr>
        </p:nvSpPr>
        <p:spPr>
          <a:xfrm>
            <a:off x="2895600" y="4495800"/>
            <a:ext cx="6400800" cy="1752600"/>
          </a:xfrm>
        </p:spPr>
        <p:txBody>
          <a:bodyPr/>
          <a:lstStyle/>
          <a:p>
            <a:r>
              <a:rPr lang="en-US" dirty="0"/>
              <a:t>Principals’ Meeting</a:t>
            </a:r>
          </a:p>
          <a:p>
            <a:r>
              <a:rPr lang="en-US" dirty="0"/>
              <a:t>November 8, 2018</a:t>
            </a:r>
          </a:p>
        </p:txBody>
      </p:sp>
      <p:pic>
        <p:nvPicPr>
          <p:cNvPr id="86018" name="Picture 2" descr="http://aspectus.sg/new/wp-content/uploads/2014/07/510x225_Fraud.jpg"/>
          <p:cNvPicPr>
            <a:picLocks noChangeAspect="1" noChangeArrowheads="1"/>
          </p:cNvPicPr>
          <p:nvPr/>
        </p:nvPicPr>
        <p:blipFill>
          <a:blip r:embed="rId2" cstate="print"/>
          <a:srcRect/>
          <a:stretch>
            <a:fillRect/>
          </a:stretch>
        </p:blipFill>
        <p:spPr bwMode="auto">
          <a:xfrm>
            <a:off x="3962400" y="2438400"/>
            <a:ext cx="3713480" cy="1638300"/>
          </a:xfrm>
          <a:prstGeom prst="rect">
            <a:avLst/>
          </a:prstGeom>
          <a:noFill/>
        </p:spPr>
      </p:pic>
    </p:spTree>
    <p:extLst>
      <p:ext uri="{BB962C8B-B14F-4D97-AF65-F5344CB8AC3E}">
        <p14:creationId xmlns:p14="http://schemas.microsoft.com/office/powerpoint/2010/main" val="154920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Company Articles of Incorporation</a:t>
            </a:r>
          </a:p>
        </p:txBody>
      </p:sp>
      <p:pic>
        <p:nvPicPr>
          <p:cNvPr id="5" name="Content Placeholder 4"/>
          <p:cNvPicPr>
            <a:picLocks noGrp="1" noChangeAspect="1"/>
          </p:cNvPicPr>
          <p:nvPr>
            <p:ph idx="1"/>
          </p:nvPr>
        </p:nvPicPr>
        <p:blipFill>
          <a:blip r:embed="rId2"/>
          <a:stretch>
            <a:fillRect/>
          </a:stretch>
        </p:blipFill>
        <p:spPr>
          <a:xfrm>
            <a:off x="2331720" y="1690688"/>
            <a:ext cx="7368166" cy="4724047"/>
          </a:xfrm>
          <a:prstGeom prst="rect">
            <a:avLst/>
          </a:prstGeom>
        </p:spPr>
      </p:pic>
    </p:spTree>
    <p:extLst>
      <p:ext uri="{BB962C8B-B14F-4D97-AF65-F5344CB8AC3E}">
        <p14:creationId xmlns:p14="http://schemas.microsoft.com/office/powerpoint/2010/main" val="414615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Company – Recommendations</a:t>
            </a:r>
          </a:p>
        </p:txBody>
      </p:sp>
      <p:sp>
        <p:nvSpPr>
          <p:cNvPr id="3" name="Content Placeholder 2"/>
          <p:cNvSpPr>
            <a:spLocks noGrp="1"/>
          </p:cNvSpPr>
          <p:nvPr>
            <p:ph idx="1"/>
          </p:nvPr>
        </p:nvSpPr>
        <p:spPr/>
        <p:txBody>
          <a:bodyPr>
            <a:normAutofit/>
          </a:bodyPr>
          <a:lstStyle/>
          <a:p>
            <a:r>
              <a:rPr lang="en-US" dirty="0"/>
              <a:t>Bookkeeper Should Question use of this Company:</a:t>
            </a:r>
          </a:p>
          <a:p>
            <a:pPr lvl="1"/>
            <a:r>
              <a:rPr lang="en-US" dirty="0"/>
              <a:t>Sponsor uses a new company nobody ever heard of</a:t>
            </a:r>
          </a:p>
          <a:p>
            <a:pPr lvl="1"/>
            <a:r>
              <a:rPr lang="en-US" dirty="0"/>
              <a:t>Uses this company exclusively</a:t>
            </a:r>
          </a:p>
          <a:p>
            <a:pPr lvl="1"/>
            <a:r>
              <a:rPr lang="en-US" dirty="0"/>
              <a:t>Sponsor lobbies others to use this company</a:t>
            </a:r>
          </a:p>
          <a:p>
            <a:pPr lvl="1"/>
            <a:r>
              <a:rPr lang="en-US" dirty="0"/>
              <a:t>Purchases unrelated items from this company</a:t>
            </a:r>
          </a:p>
          <a:p>
            <a:pPr lvl="1"/>
            <a:r>
              <a:rPr lang="en-US" dirty="0"/>
              <a:t>Prices for items double</a:t>
            </a:r>
          </a:p>
          <a:p>
            <a:r>
              <a:rPr lang="en-US" dirty="0"/>
              <a:t>Bookkeeper should be up to date in scanning to </a:t>
            </a:r>
            <a:r>
              <a:rPr lang="en-US" dirty="0" err="1"/>
              <a:t>Docuware</a:t>
            </a:r>
            <a:endParaRPr lang="en-US" dirty="0"/>
          </a:p>
          <a:p>
            <a:r>
              <a:rPr lang="en-US" dirty="0"/>
              <a:t>Bookkeeper should attend bookkeeper meetings</a:t>
            </a:r>
          </a:p>
          <a:p>
            <a:r>
              <a:rPr lang="en-US" dirty="0"/>
              <a:t>No administrative should provide oversight on purchases</a:t>
            </a:r>
          </a:p>
        </p:txBody>
      </p:sp>
    </p:spTree>
    <p:extLst>
      <p:ext uri="{BB962C8B-B14F-4D97-AF65-F5344CB8AC3E}">
        <p14:creationId xmlns:p14="http://schemas.microsoft.com/office/powerpoint/2010/main" val="267759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Fraud #3 - Created Fake Invoices</a:t>
            </a:r>
          </a:p>
        </p:txBody>
      </p:sp>
      <p:sp>
        <p:nvSpPr>
          <p:cNvPr id="5" name="Content Placeholder 4"/>
          <p:cNvSpPr>
            <a:spLocks noGrp="1"/>
          </p:cNvSpPr>
          <p:nvPr>
            <p:ph sz="half" idx="2"/>
          </p:nvPr>
        </p:nvSpPr>
        <p:spPr/>
        <p:txBody>
          <a:bodyPr/>
          <a:lstStyle/>
          <a:p>
            <a:r>
              <a:rPr lang="en-US" dirty="0"/>
              <a:t>Created 15 Fake Invoices</a:t>
            </a:r>
          </a:p>
          <a:p>
            <a:r>
              <a:rPr lang="en-US" dirty="0"/>
              <a:t>This is an actual company</a:t>
            </a:r>
          </a:p>
          <a:p>
            <a:r>
              <a:rPr lang="en-US" dirty="0"/>
              <a:t>Used personal credit card to “purchase” items</a:t>
            </a:r>
          </a:p>
          <a:p>
            <a:r>
              <a:rPr lang="en-US" dirty="0"/>
              <a:t>No items actually purchased</a:t>
            </a:r>
          </a:p>
          <a:p>
            <a:r>
              <a:rPr lang="en-US" dirty="0"/>
              <a:t>Handed invoice to bookkeeper</a:t>
            </a:r>
          </a:p>
          <a:p>
            <a:r>
              <a:rPr lang="en-US" dirty="0"/>
              <a:t>Bookkeeper reimbursed her through SAF/CAF system</a:t>
            </a:r>
          </a:p>
          <a:p>
            <a:r>
              <a:rPr lang="en-US" dirty="0"/>
              <a:t>Amount totaled over $5K</a:t>
            </a:r>
          </a:p>
        </p:txBody>
      </p:sp>
      <p:pic>
        <p:nvPicPr>
          <p:cNvPr id="8" name="Content Placeholder 7"/>
          <p:cNvPicPr>
            <a:picLocks noGrp="1" noChangeAspect="1"/>
          </p:cNvPicPr>
          <p:nvPr>
            <p:ph sz="half" idx="1"/>
          </p:nvPr>
        </p:nvPicPr>
        <p:blipFill>
          <a:blip r:embed="rId2"/>
          <a:stretch>
            <a:fillRect/>
          </a:stretch>
        </p:blipFill>
        <p:spPr>
          <a:xfrm>
            <a:off x="1463040" y="1479862"/>
            <a:ext cx="3840480" cy="4925587"/>
          </a:xfrm>
          <a:prstGeom prst="rect">
            <a:avLst/>
          </a:prstGeom>
        </p:spPr>
      </p:pic>
    </p:spTree>
    <p:extLst>
      <p:ext uri="{BB962C8B-B14F-4D97-AF65-F5344CB8AC3E}">
        <p14:creationId xmlns:p14="http://schemas.microsoft.com/office/powerpoint/2010/main" val="1313019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Fake Invoices – Recommendations</a:t>
            </a:r>
          </a:p>
        </p:txBody>
      </p:sp>
      <p:sp>
        <p:nvSpPr>
          <p:cNvPr id="3" name="Content Placeholder 2"/>
          <p:cNvSpPr>
            <a:spLocks noGrp="1"/>
          </p:cNvSpPr>
          <p:nvPr>
            <p:ph idx="1"/>
          </p:nvPr>
        </p:nvSpPr>
        <p:spPr/>
        <p:txBody>
          <a:bodyPr/>
          <a:lstStyle/>
          <a:p>
            <a:r>
              <a:rPr lang="en-US" dirty="0"/>
              <a:t>Purchaser must utilize a purchase order</a:t>
            </a:r>
          </a:p>
          <a:p>
            <a:r>
              <a:rPr lang="en-US" dirty="0"/>
              <a:t>Prohibit use of personal credit cards for sponsor purchases (except in emergency situations)</a:t>
            </a:r>
          </a:p>
          <a:p>
            <a:r>
              <a:rPr lang="en-US" dirty="0"/>
              <a:t>Bookkeeper should question frequent personal credit card reimbursements</a:t>
            </a:r>
          </a:p>
          <a:p>
            <a:r>
              <a:rPr lang="en-US" dirty="0"/>
              <a:t>Administrator should provide oversight of personal credit card reimbursements</a:t>
            </a:r>
          </a:p>
        </p:txBody>
      </p:sp>
    </p:spTree>
    <p:extLst>
      <p:ext uri="{BB962C8B-B14F-4D97-AF65-F5344CB8AC3E}">
        <p14:creationId xmlns:p14="http://schemas.microsoft.com/office/powerpoint/2010/main" val="256273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Fraud #4 -Training Reimbursement Fraud</a:t>
            </a:r>
          </a:p>
        </p:txBody>
      </p:sp>
      <p:sp>
        <p:nvSpPr>
          <p:cNvPr id="6" name="Content Placeholder 5"/>
          <p:cNvSpPr>
            <a:spLocks noGrp="1"/>
          </p:cNvSpPr>
          <p:nvPr>
            <p:ph idx="1"/>
          </p:nvPr>
        </p:nvSpPr>
        <p:spPr>
          <a:xfrm>
            <a:off x="838200" y="1825625"/>
            <a:ext cx="9640330" cy="4351338"/>
          </a:xfrm>
        </p:spPr>
        <p:txBody>
          <a:bodyPr>
            <a:normAutofit lnSpcReduction="10000"/>
          </a:bodyPr>
          <a:lstStyle/>
          <a:p>
            <a:r>
              <a:rPr lang="en-US" dirty="0"/>
              <a:t>Sponsor requested to attend 80 hour training class</a:t>
            </a:r>
          </a:p>
          <a:p>
            <a:r>
              <a:rPr lang="en-US" dirty="0"/>
              <a:t>Class held at local hotel</a:t>
            </a:r>
          </a:p>
          <a:p>
            <a:r>
              <a:rPr lang="en-US" dirty="0"/>
              <a:t>Was on waiting list and got in to class at last minute</a:t>
            </a:r>
          </a:p>
          <a:p>
            <a:r>
              <a:rPr lang="en-US" dirty="0"/>
              <a:t>“Had” to pay with personal credit card at the training</a:t>
            </a:r>
          </a:p>
          <a:p>
            <a:r>
              <a:rPr lang="en-US" dirty="0"/>
              <a:t>Submitted invoice and mileage for reimbursement</a:t>
            </a:r>
          </a:p>
          <a:p>
            <a:r>
              <a:rPr lang="en-US" dirty="0"/>
              <a:t>Invoice from son’s Shell Company</a:t>
            </a:r>
          </a:p>
          <a:p>
            <a:r>
              <a:rPr lang="en-US" dirty="0"/>
              <a:t>Submitted a copy of a training certificate as proof of attending</a:t>
            </a:r>
          </a:p>
          <a:p>
            <a:r>
              <a:rPr lang="en-US" dirty="0"/>
              <a:t>Never attended training, no training took place</a:t>
            </a:r>
          </a:p>
          <a:p>
            <a:r>
              <a:rPr lang="en-US" dirty="0"/>
              <a:t>Reimbursed $1,550 fraudulently</a:t>
            </a:r>
          </a:p>
        </p:txBody>
      </p:sp>
    </p:spTree>
    <p:extLst>
      <p:ext uri="{BB962C8B-B14F-4D97-AF65-F5344CB8AC3E}">
        <p14:creationId xmlns:p14="http://schemas.microsoft.com/office/powerpoint/2010/main" val="122079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Invoice and Blank Template from Sponsor’s Computer</a:t>
            </a:r>
          </a:p>
        </p:txBody>
      </p:sp>
      <p:pic>
        <p:nvPicPr>
          <p:cNvPr id="4" name="Content Placeholder 3"/>
          <p:cNvPicPr>
            <a:picLocks noGrp="1" noChangeAspect="1"/>
          </p:cNvPicPr>
          <p:nvPr>
            <p:ph idx="1"/>
          </p:nvPr>
        </p:nvPicPr>
        <p:blipFill>
          <a:blip r:embed="rId2"/>
          <a:stretch>
            <a:fillRect/>
          </a:stretch>
        </p:blipFill>
        <p:spPr>
          <a:xfrm>
            <a:off x="5131293" y="1919915"/>
            <a:ext cx="4461867" cy="4461867"/>
          </a:xfrm>
          <a:prstGeom prst="rect">
            <a:avLst/>
          </a:prstGeom>
        </p:spPr>
      </p:pic>
      <p:pic>
        <p:nvPicPr>
          <p:cNvPr id="5" name="Picture 4"/>
          <p:cNvPicPr>
            <a:picLocks noChangeAspect="1"/>
          </p:cNvPicPr>
          <p:nvPr/>
        </p:nvPicPr>
        <p:blipFill>
          <a:blip r:embed="rId3"/>
          <a:stretch>
            <a:fillRect/>
          </a:stretch>
        </p:blipFill>
        <p:spPr>
          <a:xfrm>
            <a:off x="1534341" y="1624034"/>
            <a:ext cx="3596952" cy="4572396"/>
          </a:xfrm>
          <a:prstGeom prst="rect">
            <a:avLst/>
          </a:prstGeom>
        </p:spPr>
      </p:pic>
    </p:spTree>
    <p:extLst>
      <p:ext uri="{BB962C8B-B14F-4D97-AF65-F5344CB8AC3E}">
        <p14:creationId xmlns:p14="http://schemas.microsoft.com/office/powerpoint/2010/main" val="339953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Reimbursement Recommendations</a:t>
            </a:r>
          </a:p>
        </p:txBody>
      </p:sp>
      <p:sp>
        <p:nvSpPr>
          <p:cNvPr id="3" name="Content Placeholder 2"/>
          <p:cNvSpPr>
            <a:spLocks noGrp="1"/>
          </p:cNvSpPr>
          <p:nvPr>
            <p:ph idx="1"/>
          </p:nvPr>
        </p:nvSpPr>
        <p:spPr/>
        <p:txBody>
          <a:bodyPr/>
          <a:lstStyle/>
          <a:p>
            <a:r>
              <a:rPr lang="en-US" dirty="0"/>
              <a:t>Pay for training prior to event (not at door with personal credit card)</a:t>
            </a:r>
          </a:p>
          <a:p>
            <a:r>
              <a:rPr lang="en-US" dirty="0"/>
              <a:t>Train Bookkeeper to recognize that vendor was suspect</a:t>
            </a:r>
          </a:p>
          <a:p>
            <a:r>
              <a:rPr lang="en-US" dirty="0"/>
              <a:t>Sponsor should have to provide an </a:t>
            </a:r>
            <a:r>
              <a:rPr lang="en-US" u="sng" dirty="0"/>
              <a:t>original certificate </a:t>
            </a:r>
            <a:r>
              <a:rPr lang="en-US" dirty="0"/>
              <a:t>as proof of attending training</a:t>
            </a:r>
          </a:p>
        </p:txBody>
      </p:sp>
      <p:pic>
        <p:nvPicPr>
          <p:cNvPr id="4" name="Picture 3"/>
          <p:cNvPicPr>
            <a:picLocks noChangeAspect="1"/>
          </p:cNvPicPr>
          <p:nvPr/>
        </p:nvPicPr>
        <p:blipFill>
          <a:blip r:embed="rId2"/>
          <a:stretch>
            <a:fillRect/>
          </a:stretch>
        </p:blipFill>
        <p:spPr>
          <a:xfrm>
            <a:off x="5514706" y="3570737"/>
            <a:ext cx="4911356" cy="2938871"/>
          </a:xfrm>
          <a:prstGeom prst="rect">
            <a:avLst/>
          </a:prstGeom>
        </p:spPr>
      </p:pic>
    </p:spTree>
    <p:extLst>
      <p:ext uri="{BB962C8B-B14F-4D97-AF65-F5344CB8AC3E}">
        <p14:creationId xmlns:p14="http://schemas.microsoft.com/office/powerpoint/2010/main" val="1701888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Overview</a:t>
            </a:r>
          </a:p>
        </p:txBody>
      </p:sp>
      <p:sp>
        <p:nvSpPr>
          <p:cNvPr id="3" name="Content Placeholder 2"/>
          <p:cNvSpPr>
            <a:spLocks noGrp="1"/>
          </p:cNvSpPr>
          <p:nvPr>
            <p:ph idx="1"/>
          </p:nvPr>
        </p:nvSpPr>
        <p:spPr/>
        <p:txBody>
          <a:bodyPr>
            <a:normAutofit lnSpcReduction="10000"/>
          </a:bodyPr>
          <a:lstStyle/>
          <a:p>
            <a:r>
              <a:rPr lang="en-US" dirty="0"/>
              <a:t>Lack of Bookkeeper Oversight</a:t>
            </a:r>
          </a:p>
          <a:p>
            <a:pPr lvl="1"/>
            <a:r>
              <a:rPr lang="en-US" dirty="0"/>
              <a:t>Scan backup documents into </a:t>
            </a:r>
            <a:r>
              <a:rPr lang="en-US" dirty="0" err="1"/>
              <a:t>Docuware</a:t>
            </a:r>
            <a:r>
              <a:rPr lang="en-US" dirty="0"/>
              <a:t> in a timely manner</a:t>
            </a:r>
          </a:p>
          <a:p>
            <a:pPr lvl="1"/>
            <a:r>
              <a:rPr lang="en-US" dirty="0"/>
              <a:t>Attend bookkeeper training</a:t>
            </a:r>
          </a:p>
          <a:p>
            <a:pPr lvl="1"/>
            <a:r>
              <a:rPr lang="en-US" dirty="0"/>
              <a:t>Question purchases that do not look right</a:t>
            </a:r>
          </a:p>
          <a:p>
            <a:r>
              <a:rPr lang="en-US" dirty="0"/>
              <a:t>Lack of Administrator Oversight</a:t>
            </a:r>
          </a:p>
          <a:p>
            <a:pPr lvl="1"/>
            <a:r>
              <a:rPr lang="en-US" dirty="0"/>
              <a:t>Do not rubber stamp all purchase requests</a:t>
            </a:r>
          </a:p>
          <a:p>
            <a:pPr lvl="1"/>
            <a:r>
              <a:rPr lang="en-US" dirty="0"/>
              <a:t>Preauthorize all Fundraisers</a:t>
            </a:r>
          </a:p>
          <a:p>
            <a:pPr lvl="1"/>
            <a:r>
              <a:rPr lang="en-US" dirty="0"/>
              <a:t>Check up on sponsor’s financial activities</a:t>
            </a:r>
          </a:p>
          <a:p>
            <a:r>
              <a:rPr lang="en-US" dirty="0"/>
              <a:t>Sponsor’s Ability to Circumvent Internal Controls</a:t>
            </a:r>
          </a:p>
          <a:p>
            <a:pPr lvl="1"/>
            <a:r>
              <a:rPr lang="en-US" dirty="0"/>
              <a:t>Able to initiate, authorize, and receive purchases made with her personal credit card</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6782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lstStyle/>
          <a:p>
            <a:r>
              <a:rPr lang="en-US" dirty="0"/>
              <a:t>Dr. Anthony Mitchell, CPA, CFE</a:t>
            </a:r>
          </a:p>
          <a:p>
            <a:r>
              <a:rPr lang="en-US" dirty="0"/>
              <a:t>Director Internal Audit</a:t>
            </a:r>
          </a:p>
          <a:p>
            <a:r>
              <a:rPr lang="en-US" dirty="0">
                <a:hlinkClick r:id="rId2"/>
              </a:rPr>
              <a:t>amitch@neisd.net</a:t>
            </a:r>
            <a:endParaRPr lang="en-US" dirty="0"/>
          </a:p>
          <a:p>
            <a:r>
              <a:rPr lang="en-US" dirty="0"/>
              <a:t>(210) 407-0568</a:t>
            </a:r>
          </a:p>
        </p:txBody>
      </p:sp>
      <p:pic>
        <p:nvPicPr>
          <p:cNvPr id="4" name="Picture 3"/>
          <p:cNvPicPr>
            <a:picLocks noChangeAspect="1"/>
          </p:cNvPicPr>
          <p:nvPr/>
        </p:nvPicPr>
        <p:blipFill>
          <a:blip r:embed="rId3"/>
          <a:stretch>
            <a:fillRect/>
          </a:stretch>
        </p:blipFill>
        <p:spPr>
          <a:xfrm>
            <a:off x="6844439" y="1204176"/>
            <a:ext cx="3423282" cy="4574474"/>
          </a:xfrm>
          <a:prstGeom prst="rect">
            <a:avLst/>
          </a:prstGeom>
        </p:spPr>
      </p:pic>
    </p:spTree>
    <p:extLst>
      <p:ext uri="{BB962C8B-B14F-4D97-AF65-F5344CB8AC3E}">
        <p14:creationId xmlns:p14="http://schemas.microsoft.com/office/powerpoint/2010/main" val="98557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Fraud Important?</a:t>
            </a:r>
          </a:p>
        </p:txBody>
      </p:sp>
      <p:sp>
        <p:nvSpPr>
          <p:cNvPr id="3" name="Content Placeholder 2"/>
          <p:cNvSpPr>
            <a:spLocks noGrp="1"/>
          </p:cNvSpPr>
          <p:nvPr>
            <p:ph idx="1"/>
          </p:nvPr>
        </p:nvSpPr>
        <p:spPr/>
        <p:txBody>
          <a:bodyPr>
            <a:normAutofit/>
          </a:bodyPr>
          <a:lstStyle/>
          <a:p>
            <a:r>
              <a:rPr lang="en-US" dirty="0"/>
              <a:t>Association of Certified Fraud Examiners (ACFE) claims that an organization loses 5% of annual revenue to Fraud</a:t>
            </a:r>
          </a:p>
          <a:p>
            <a:pPr lvl="1"/>
            <a:r>
              <a:rPr lang="en-US" dirty="0"/>
              <a:t>District with an operating budget of $500M</a:t>
            </a:r>
          </a:p>
          <a:p>
            <a:pPr lvl="1"/>
            <a:r>
              <a:rPr lang="en-US" dirty="0"/>
              <a:t>Predicted loss to fraud is $25M</a:t>
            </a:r>
          </a:p>
          <a:p>
            <a:r>
              <a:rPr lang="en-US" dirty="0"/>
              <a:t>What is Fraud:</a:t>
            </a:r>
          </a:p>
          <a:p>
            <a:pPr lvl="1"/>
            <a:r>
              <a:rPr lang="en-US" dirty="0"/>
              <a:t>Any activity that is clandestine, violates the employee’s fiduciary duties to the organization, is committed for the purpose or direct or indirect financial benefits to the employee, and costs the employing organization assets, revenues, or reserves – ACFE</a:t>
            </a:r>
          </a:p>
          <a:p>
            <a:pPr lvl="1"/>
            <a:r>
              <a:rPr lang="en-US" dirty="0"/>
              <a:t>Use of deception by a school district employee for their own personal gain</a:t>
            </a:r>
          </a:p>
        </p:txBody>
      </p:sp>
    </p:spTree>
    <p:extLst>
      <p:ext uri="{BB962C8B-B14F-4D97-AF65-F5344CB8AC3E}">
        <p14:creationId xmlns:p14="http://schemas.microsoft.com/office/powerpoint/2010/main" val="261009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Fraud Triangle</a:t>
            </a:r>
          </a:p>
        </p:txBody>
      </p:sp>
      <p:sp>
        <p:nvSpPr>
          <p:cNvPr id="8" name="Content Placeholder 7"/>
          <p:cNvSpPr>
            <a:spLocks noGrp="1"/>
          </p:cNvSpPr>
          <p:nvPr>
            <p:ph sz="half" idx="1"/>
          </p:nvPr>
        </p:nvSpPr>
        <p:spPr>
          <a:xfrm>
            <a:off x="838200" y="2282825"/>
            <a:ext cx="5181600" cy="4351338"/>
          </a:xfrm>
        </p:spPr>
        <p:txBody>
          <a:bodyPr/>
          <a:lstStyle/>
          <a:p>
            <a:r>
              <a:rPr lang="en-US" dirty="0"/>
              <a:t>Provides a Framework to explain why employees commit fraud</a:t>
            </a:r>
          </a:p>
          <a:p>
            <a:r>
              <a:rPr lang="en-US" dirty="0"/>
              <a:t>Three main components:</a:t>
            </a:r>
          </a:p>
          <a:p>
            <a:pPr lvl="1"/>
            <a:r>
              <a:rPr lang="en-US" dirty="0"/>
              <a:t>Financial Pressure</a:t>
            </a:r>
          </a:p>
          <a:p>
            <a:pPr lvl="1"/>
            <a:r>
              <a:rPr lang="en-US" dirty="0"/>
              <a:t>Perceived Opportunity</a:t>
            </a:r>
          </a:p>
          <a:p>
            <a:pPr lvl="1"/>
            <a:r>
              <a:rPr lang="en-US" dirty="0"/>
              <a:t>Rationalization</a:t>
            </a:r>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11022"/>
            <a:ext cx="5181600" cy="3751042"/>
          </a:xfrm>
        </p:spPr>
      </p:pic>
    </p:spTree>
    <p:extLst>
      <p:ext uri="{BB962C8B-B14F-4D97-AF65-F5344CB8AC3E}">
        <p14:creationId xmlns:p14="http://schemas.microsoft.com/office/powerpoint/2010/main" val="280701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 Employee Can Make a Mess</a:t>
            </a:r>
          </a:p>
        </p:txBody>
      </p:sp>
      <p:sp>
        <p:nvSpPr>
          <p:cNvPr id="5" name="Text Placeholder 4"/>
          <p:cNvSpPr>
            <a:spLocks noGrp="1"/>
          </p:cNvSpPr>
          <p:nvPr>
            <p:ph type="body" idx="1"/>
          </p:nvPr>
        </p:nvSpPr>
        <p:spPr/>
        <p:txBody>
          <a:bodyPr/>
          <a:lstStyle/>
          <a:p>
            <a:r>
              <a:rPr lang="en-US" dirty="0"/>
              <a:t>Fraud Detection and Investigation</a:t>
            </a:r>
          </a:p>
        </p:txBody>
      </p:sp>
    </p:spTree>
    <p:extLst>
      <p:ext uri="{BB962C8B-B14F-4D97-AF65-F5344CB8AC3E}">
        <p14:creationId xmlns:p14="http://schemas.microsoft.com/office/powerpoint/2010/main" val="162664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Club Sponsor</a:t>
            </a:r>
          </a:p>
        </p:txBody>
      </p:sp>
      <p:sp>
        <p:nvSpPr>
          <p:cNvPr id="6" name="Content Placeholder 5"/>
          <p:cNvSpPr>
            <a:spLocks noGrp="1"/>
          </p:cNvSpPr>
          <p:nvPr>
            <p:ph idx="1"/>
          </p:nvPr>
        </p:nvSpPr>
        <p:spPr/>
        <p:txBody>
          <a:bodyPr/>
          <a:lstStyle/>
          <a:p>
            <a:r>
              <a:rPr lang="en-US" dirty="0"/>
              <a:t>High School teacher and club sponsor</a:t>
            </a:r>
          </a:p>
          <a:p>
            <a:r>
              <a:rPr lang="en-US" dirty="0"/>
              <a:t>About a 5 year employee with district</a:t>
            </a:r>
          </a:p>
          <a:p>
            <a:r>
              <a:rPr lang="en-US" dirty="0"/>
              <a:t>Brought a lot of good press to High School</a:t>
            </a:r>
          </a:p>
          <a:p>
            <a:r>
              <a:rPr lang="en-US" dirty="0"/>
              <a:t>Severe financial problems</a:t>
            </a:r>
          </a:p>
          <a:p>
            <a:pPr lvl="1"/>
            <a:r>
              <a:rPr lang="en-US" dirty="0"/>
              <a:t>3 bankruptcies in 17 years</a:t>
            </a:r>
          </a:p>
          <a:p>
            <a:pPr lvl="1"/>
            <a:r>
              <a:rPr lang="en-US" dirty="0"/>
              <a:t>Tax Liens on rental property owned</a:t>
            </a:r>
          </a:p>
          <a:p>
            <a:pPr lvl="1"/>
            <a:r>
              <a:rPr lang="en-US" dirty="0"/>
              <a:t>Recently divorced</a:t>
            </a:r>
          </a:p>
        </p:txBody>
      </p:sp>
    </p:spTree>
    <p:extLst>
      <p:ext uri="{BB962C8B-B14F-4D97-AF65-F5344CB8AC3E}">
        <p14:creationId xmlns:p14="http://schemas.microsoft.com/office/powerpoint/2010/main" val="12965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Fraud #1 - </a:t>
            </a:r>
            <a:r>
              <a:rPr lang="en-US" dirty="0" err="1"/>
              <a:t>Paleta</a:t>
            </a:r>
            <a:r>
              <a:rPr lang="en-US" dirty="0"/>
              <a:t> Fundraiser</a:t>
            </a:r>
          </a:p>
        </p:txBody>
      </p:sp>
      <p:sp>
        <p:nvSpPr>
          <p:cNvPr id="5" name="Content Placeholder 4"/>
          <p:cNvSpPr>
            <a:spLocks noGrp="1"/>
          </p:cNvSpPr>
          <p:nvPr>
            <p:ph idx="1"/>
          </p:nvPr>
        </p:nvSpPr>
        <p:spPr>
          <a:xfrm>
            <a:off x="838200" y="1825625"/>
            <a:ext cx="7693152" cy="4351338"/>
          </a:xfrm>
        </p:spPr>
        <p:txBody>
          <a:bodyPr>
            <a:normAutofit fontScale="92500"/>
          </a:bodyPr>
          <a:lstStyle/>
          <a:p>
            <a:r>
              <a:rPr lang="en-US" dirty="0"/>
              <a:t>Club Sponsor had an “Ongoing” Fundraiser for 3 years</a:t>
            </a:r>
          </a:p>
          <a:p>
            <a:r>
              <a:rPr lang="en-US" dirty="0"/>
              <a:t>Purchased over 8,000 </a:t>
            </a:r>
            <a:r>
              <a:rPr lang="en-US" dirty="0" err="1"/>
              <a:t>Paletas</a:t>
            </a:r>
            <a:endParaRPr lang="en-US" dirty="0"/>
          </a:p>
          <a:p>
            <a:r>
              <a:rPr lang="en-US" dirty="0"/>
              <a:t>Not all at once, 500 or so at a time over 3 years</a:t>
            </a:r>
          </a:p>
          <a:p>
            <a:r>
              <a:rPr lang="en-US" dirty="0"/>
              <a:t>Had a Freezer installed in her classroom and another teacher’s room</a:t>
            </a:r>
          </a:p>
          <a:p>
            <a:r>
              <a:rPr lang="en-US" dirty="0"/>
              <a:t>No preauthorization for fundraiser</a:t>
            </a:r>
          </a:p>
          <a:p>
            <a:r>
              <a:rPr lang="en-US" dirty="0"/>
              <a:t>Sold </a:t>
            </a:r>
            <a:r>
              <a:rPr lang="en-US" dirty="0" err="1"/>
              <a:t>Paletas</a:t>
            </a:r>
            <a:r>
              <a:rPr lang="en-US" dirty="0"/>
              <a:t> at $1 each (should’ve deposited $8K)</a:t>
            </a:r>
          </a:p>
          <a:p>
            <a:r>
              <a:rPr lang="en-US" dirty="0"/>
              <a:t>Only deposited $2,700</a:t>
            </a:r>
          </a:p>
          <a:p>
            <a:r>
              <a:rPr lang="en-US" dirty="0"/>
              <a:t>Could not account for $5,300</a:t>
            </a:r>
          </a:p>
        </p:txBody>
      </p:sp>
      <p:pic>
        <p:nvPicPr>
          <p:cNvPr id="6" name="Picture 5"/>
          <p:cNvPicPr>
            <a:picLocks noChangeAspect="1"/>
          </p:cNvPicPr>
          <p:nvPr/>
        </p:nvPicPr>
        <p:blipFill>
          <a:blip r:embed="rId2"/>
          <a:stretch>
            <a:fillRect/>
          </a:stretch>
        </p:blipFill>
        <p:spPr>
          <a:xfrm>
            <a:off x="8672893" y="2237105"/>
            <a:ext cx="2565209" cy="2565209"/>
          </a:xfrm>
          <a:prstGeom prst="rect">
            <a:avLst/>
          </a:prstGeom>
        </p:spPr>
      </p:pic>
    </p:spTree>
    <p:extLst>
      <p:ext uri="{BB962C8B-B14F-4D97-AF65-F5344CB8AC3E}">
        <p14:creationId xmlns:p14="http://schemas.microsoft.com/office/powerpoint/2010/main" val="271577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Missing </a:t>
            </a:r>
            <a:r>
              <a:rPr lang="en-US" dirty="0" err="1"/>
              <a:t>Paletas</a:t>
            </a:r>
            <a:r>
              <a:rPr lang="en-US" dirty="0"/>
              <a:t> – Recommendations</a:t>
            </a:r>
          </a:p>
        </p:txBody>
      </p:sp>
      <p:sp>
        <p:nvSpPr>
          <p:cNvPr id="5" name="Content Placeholder 4"/>
          <p:cNvSpPr>
            <a:spLocks noGrp="1"/>
          </p:cNvSpPr>
          <p:nvPr>
            <p:ph idx="1"/>
          </p:nvPr>
        </p:nvSpPr>
        <p:spPr/>
        <p:txBody>
          <a:bodyPr/>
          <a:lstStyle/>
          <a:p>
            <a:r>
              <a:rPr lang="en-US" dirty="0"/>
              <a:t>Fundraisers should be Pre-Authorized</a:t>
            </a:r>
          </a:p>
          <a:p>
            <a:r>
              <a:rPr lang="en-US" dirty="0"/>
              <a:t>Fundraisers should have an End Date</a:t>
            </a:r>
          </a:p>
          <a:p>
            <a:pPr lvl="1"/>
            <a:r>
              <a:rPr lang="en-US" dirty="0"/>
              <a:t>Went on 3 years</a:t>
            </a:r>
          </a:p>
          <a:p>
            <a:pPr lvl="1"/>
            <a:r>
              <a:rPr lang="en-US" dirty="0"/>
              <a:t>Two teachers had freezers installed in their classrooms</a:t>
            </a:r>
          </a:p>
          <a:p>
            <a:r>
              <a:rPr lang="en-US" dirty="0"/>
              <a:t>Reconciliation at end of Fundraiser </a:t>
            </a:r>
          </a:p>
          <a:p>
            <a:pPr lvl="1"/>
            <a:r>
              <a:rPr lang="en-US" dirty="0"/>
              <a:t>Was it making money?</a:t>
            </a:r>
          </a:p>
          <a:p>
            <a:pPr lvl="1"/>
            <a:r>
              <a:rPr lang="en-US" dirty="0"/>
              <a:t>Were all </a:t>
            </a:r>
            <a:r>
              <a:rPr lang="en-US" dirty="0" err="1"/>
              <a:t>Paletas</a:t>
            </a:r>
            <a:r>
              <a:rPr lang="en-US" dirty="0"/>
              <a:t> or Funds accounted for?</a:t>
            </a:r>
          </a:p>
          <a:p>
            <a:pPr lvl="1"/>
            <a:endParaRPr lang="en-US" dirty="0"/>
          </a:p>
        </p:txBody>
      </p:sp>
      <p:pic>
        <p:nvPicPr>
          <p:cNvPr id="6" name="Picture 5"/>
          <p:cNvPicPr>
            <a:picLocks noChangeAspect="1"/>
          </p:cNvPicPr>
          <p:nvPr/>
        </p:nvPicPr>
        <p:blipFill>
          <a:blip r:embed="rId2"/>
          <a:stretch>
            <a:fillRect/>
          </a:stretch>
        </p:blipFill>
        <p:spPr>
          <a:xfrm>
            <a:off x="8461137" y="1953657"/>
            <a:ext cx="2566638" cy="2566638"/>
          </a:xfrm>
          <a:prstGeom prst="rect">
            <a:avLst/>
          </a:prstGeom>
        </p:spPr>
      </p:pic>
    </p:spTree>
    <p:extLst>
      <p:ext uri="{BB962C8B-B14F-4D97-AF65-F5344CB8AC3E}">
        <p14:creationId xmlns:p14="http://schemas.microsoft.com/office/powerpoint/2010/main" val="124719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35562" y="358346"/>
            <a:ext cx="5061020" cy="6227805"/>
          </a:xfrm>
          <a:prstGeom prst="rect">
            <a:avLst/>
          </a:prstGeom>
        </p:spPr>
      </p:pic>
    </p:spTree>
    <p:extLst>
      <p:ext uri="{BB962C8B-B14F-4D97-AF65-F5344CB8AC3E}">
        <p14:creationId xmlns:p14="http://schemas.microsoft.com/office/powerpoint/2010/main" val="154164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Fraud #2 - Shell Company</a:t>
            </a:r>
          </a:p>
        </p:txBody>
      </p:sp>
      <p:sp>
        <p:nvSpPr>
          <p:cNvPr id="3" name="Content Placeholder 2"/>
          <p:cNvSpPr>
            <a:spLocks noGrp="1"/>
          </p:cNvSpPr>
          <p:nvPr>
            <p:ph idx="1"/>
          </p:nvPr>
        </p:nvSpPr>
        <p:spPr/>
        <p:txBody>
          <a:bodyPr>
            <a:normAutofit fontScale="92500" lnSpcReduction="10000"/>
          </a:bodyPr>
          <a:lstStyle/>
          <a:p>
            <a:r>
              <a:rPr lang="en-US" dirty="0"/>
              <a:t>Club Sponsor’s son (Joshua) set up a Shell Company</a:t>
            </a:r>
          </a:p>
          <a:p>
            <a:r>
              <a:rPr lang="en-US" dirty="0"/>
              <a:t>Son was listed as officer/director on Articles of Incorporation</a:t>
            </a:r>
          </a:p>
          <a:p>
            <a:r>
              <a:rPr lang="en-US" dirty="0"/>
              <a:t>Company did not have any products or provide any services</a:t>
            </a:r>
          </a:p>
          <a:p>
            <a:r>
              <a:rPr lang="en-US" dirty="0"/>
              <a:t>Sponsor ordered items “Exclusively” with son’s company</a:t>
            </a:r>
          </a:p>
          <a:p>
            <a:pPr lvl="1"/>
            <a:r>
              <a:rPr lang="en-US" dirty="0"/>
              <a:t>High Tech Supplies and Equipment</a:t>
            </a:r>
          </a:p>
          <a:p>
            <a:pPr lvl="1"/>
            <a:r>
              <a:rPr lang="en-US" dirty="0"/>
              <a:t>Laptop Computer</a:t>
            </a:r>
          </a:p>
          <a:p>
            <a:pPr lvl="1"/>
            <a:r>
              <a:rPr lang="en-US" dirty="0"/>
              <a:t>T-Shirts and Polo Shirts</a:t>
            </a:r>
          </a:p>
          <a:p>
            <a:r>
              <a:rPr lang="en-US" dirty="0"/>
              <a:t>Son then bought items from our usual vendors</a:t>
            </a:r>
          </a:p>
          <a:p>
            <a:r>
              <a:rPr lang="en-US" dirty="0"/>
              <a:t>Doubled price on items mom purchased</a:t>
            </a:r>
          </a:p>
          <a:p>
            <a:r>
              <a:rPr lang="en-US" dirty="0"/>
              <a:t>Overcharged the district by $8K</a:t>
            </a:r>
          </a:p>
        </p:txBody>
      </p:sp>
    </p:spTree>
    <p:extLst>
      <p:ext uri="{BB962C8B-B14F-4D97-AF65-F5344CB8AC3E}">
        <p14:creationId xmlns:p14="http://schemas.microsoft.com/office/powerpoint/2010/main" val="2143083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897</Words>
  <Application>Microsoft Macintosh PowerPoint</Application>
  <PresentationFormat>Widescreen</PresentationFormat>
  <Paragraphs>135</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SAF/CAF Fraud Detection and Prevention</vt:lpstr>
      <vt:lpstr>Why is Fraud Important?</vt:lpstr>
      <vt:lpstr>The Fraud Triangle</vt:lpstr>
      <vt:lpstr>One Employee Can Make a Mess</vt:lpstr>
      <vt:lpstr>Club Sponsor</vt:lpstr>
      <vt:lpstr>Fraud #1 - Paleta Fundraiser</vt:lpstr>
      <vt:lpstr>Missing Paletas – Recommendations</vt:lpstr>
      <vt:lpstr>PowerPoint Presentation</vt:lpstr>
      <vt:lpstr>Fraud #2 - Shell Company</vt:lpstr>
      <vt:lpstr>Shell Company Articles of Incorporation</vt:lpstr>
      <vt:lpstr>Shell Company – Recommendations</vt:lpstr>
      <vt:lpstr>Fraud #3 - Created Fake Invoices</vt:lpstr>
      <vt:lpstr>Fake Invoices – Recommendations</vt:lpstr>
      <vt:lpstr>Fraud #4 -Training Reimbursement Fraud</vt:lpstr>
      <vt:lpstr>Training Invoice and Blank Template from Sponsor’s Computer</vt:lpstr>
      <vt:lpstr>Training Reimbursement Recommendations</vt:lpstr>
      <vt:lpstr>Recommendations Overview</vt:lpstr>
      <vt:lpstr>Contact Information</vt:lpstr>
    </vt:vector>
  </TitlesOfParts>
  <Company>North East ISD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and Investigation</dc:title>
  <dc:creator>Mitchell, Anthony J</dc:creator>
  <cp:lastModifiedBy>James Hart</cp:lastModifiedBy>
  <cp:revision>56</cp:revision>
  <dcterms:created xsi:type="dcterms:W3CDTF">2018-10-02T14:22:21Z</dcterms:created>
  <dcterms:modified xsi:type="dcterms:W3CDTF">2019-09-10T03:45:07Z</dcterms:modified>
</cp:coreProperties>
</file>