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2" r:id="rId4"/>
    <p:sldId id="281" r:id="rId5"/>
    <p:sldId id="258" r:id="rId6"/>
    <p:sldId id="284" r:id="rId7"/>
    <p:sldId id="283" r:id="rId8"/>
    <p:sldId id="262" r:id="rId9"/>
    <p:sldId id="263" r:id="rId10"/>
    <p:sldId id="259" r:id="rId11"/>
    <p:sldId id="265" r:id="rId12"/>
    <p:sldId id="266" r:id="rId13"/>
    <p:sldId id="268" r:id="rId14"/>
    <p:sldId id="272" r:id="rId15"/>
    <p:sldId id="271" r:id="rId16"/>
    <p:sldId id="270" r:id="rId17"/>
  </p:sldIdLst>
  <p:sldSz cx="11520488" cy="8640763"/>
  <p:notesSz cx="6858000" cy="9144000"/>
  <p:defaultTextStyle>
    <a:defPPr>
      <a:defRPr lang="ko-KR"/>
    </a:defPPr>
    <a:lvl1pPr marL="0" algn="l" defTabSz="1152032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576016" algn="l" defTabSz="1152032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152032" algn="l" defTabSz="1152032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1728049" algn="l" defTabSz="1152032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2304065" algn="l" defTabSz="1152032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2880081" algn="l" defTabSz="1152032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3456098" algn="l" defTabSz="1152032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4032113" algn="l" defTabSz="1152032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4608130" algn="l" defTabSz="1152032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13C"/>
    <a:srgbClr val="FFE1E1"/>
    <a:srgbClr val="FF0000"/>
    <a:srgbClr val="BDBDBD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04" y="96"/>
      </p:cViewPr>
      <p:guideLst>
        <p:guide orient="horz" pos="2722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akyoon\Dropbox\&#51064;&#51648;&#48143;&#49373;&#47932;2015\Data&amp;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akyoon\Dropbox\&#51064;&#51648;&#48143;&#49373;&#47932;2015\Data&amp;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akyoon\Dropbox\&#51064;&#51648;&#48143;&#49373;&#47932;2015\Data&amp;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akyoon\Dropbox\&#51064;&#51648;&#48143;&#49373;&#47932;2015\Data&amp;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akyoon\Dropbox\&#51064;&#51648;&#48143;&#49373;&#47932;2015\Data&amp;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akyoon\Dropbox\&#51064;&#51648;&#48143;&#49373;&#47932;2015\Data&amp;Graphs_R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akyoon\Dropbox\&#51064;&#51648;&#48143;&#49373;&#47932;2015\Data&amp;Graphs_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'Exp1 &amp; Model Prediction'!$B$18</c:f>
              <c:strCache>
                <c:ptCount val="1"/>
                <c:pt idx="0">
                  <c:v>산포 조건</c:v>
                </c:pt>
              </c:strCache>
            </c:strRef>
          </c:tx>
          <c:spPr>
            <a:ln w="50800"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'Exp1 &amp; Model Prediction'!$C$22:$E$22</c:f>
                <c:numCache>
                  <c:formatCode>General</c:formatCode>
                  <c:ptCount val="3"/>
                  <c:pt idx="0">
                    <c:v>0.3675583732374203</c:v>
                  </c:pt>
                  <c:pt idx="1">
                    <c:v>0.26025012205330839</c:v>
                  </c:pt>
                  <c:pt idx="2">
                    <c:v>0.29681434727337513</c:v>
                  </c:pt>
                </c:numCache>
              </c:numRef>
            </c:plus>
            <c:minus>
              <c:numRef>
                <c:f>'Exp1 &amp; Model Prediction'!$C$22:$E$22</c:f>
                <c:numCache>
                  <c:formatCode>General</c:formatCode>
                  <c:ptCount val="3"/>
                  <c:pt idx="0">
                    <c:v>0.3675583732374203</c:v>
                  </c:pt>
                  <c:pt idx="1">
                    <c:v>0.26025012205330839</c:v>
                  </c:pt>
                  <c:pt idx="2">
                    <c:v>0.29681434727337513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'Exp1 &amp; Model Prediction'!$C$17:$E$17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'Exp1 &amp; Model Prediction'!$C$18:$E$18</c:f>
              <c:numCache>
                <c:formatCode>0.0000_ </c:formatCode>
                <c:ptCount val="3"/>
                <c:pt idx="0">
                  <c:v>-3.5308714285714284E-2</c:v>
                </c:pt>
                <c:pt idx="1">
                  <c:v>0.25488699999999997</c:v>
                </c:pt>
                <c:pt idx="2">
                  <c:v>-6.932328571428574E-2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B6-4EA4-B0DB-6E986AAF58E4}"/>
            </c:ext>
          </c:extLst>
        </c:ser>
        <c:ser>
          <c:idx val="1"/>
          <c:order val="1"/>
          <c:tx>
            <c:strRef>
              <c:f>'Exp1 &amp; Model Prediction'!$B$19</c:f>
              <c:strCache>
                <c:ptCount val="1"/>
                <c:pt idx="0">
                  <c:v>윤곽선 조건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'Exp1 &amp; Model Prediction'!$C$23:$E$23</c:f>
                <c:numCache>
                  <c:formatCode>General</c:formatCode>
                  <c:ptCount val="3"/>
                  <c:pt idx="0">
                    <c:v>0.39123407821756556</c:v>
                  </c:pt>
                  <c:pt idx="1">
                    <c:v>0.14310757441200808</c:v>
                  </c:pt>
                  <c:pt idx="2">
                    <c:v>0.27094446763677016</c:v>
                  </c:pt>
                </c:numCache>
              </c:numRef>
            </c:plus>
            <c:minus>
              <c:numRef>
                <c:f>'Exp1 &amp; Model Prediction'!$C$23:$E$23</c:f>
                <c:numCache>
                  <c:formatCode>General</c:formatCode>
                  <c:ptCount val="3"/>
                  <c:pt idx="0">
                    <c:v>0.39123407821756556</c:v>
                  </c:pt>
                  <c:pt idx="1">
                    <c:v>0.14310757441200808</c:v>
                  </c:pt>
                  <c:pt idx="2">
                    <c:v>0.27094446763677016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'Exp1 &amp; Model Prediction'!$C$17:$E$17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'Exp1 &amp; Model Prediction'!$C$19:$E$19</c:f>
              <c:numCache>
                <c:formatCode>0.0000_ </c:formatCode>
                <c:ptCount val="3"/>
                <c:pt idx="0">
                  <c:v>-0.90492671428571447</c:v>
                </c:pt>
                <c:pt idx="1">
                  <c:v>-0.25096557142857145</c:v>
                </c:pt>
                <c:pt idx="2">
                  <c:v>0.9712398571428571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B6-4EA4-B0DB-6E986AAF5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614960"/>
        <c:axId val="186615520"/>
      </c:lineChart>
      <c:catAx>
        <c:axId val="186614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400" b="0" dirty="0">
                    <a:effectLst/>
                    <a:latin typeface="+mn-ea"/>
                    <a:ea typeface="+mn-ea"/>
                  </a:rPr>
                  <a:t>윤곽선의 방위</a:t>
                </a:r>
                <a:endParaRPr lang="ko-KR" altLang="ko-KR" sz="2400" b="0" dirty="0">
                  <a:effectLst/>
                  <a:latin typeface="+mn-ea"/>
                  <a:ea typeface="+mn-ea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400"/>
            </a:pPr>
            <a:endParaRPr lang="ko-KR"/>
          </a:p>
        </c:txPr>
        <c:crossAx val="186615520"/>
        <c:crosses val="autoZero"/>
        <c:auto val="1"/>
        <c:lblAlgn val="ctr"/>
        <c:lblOffset val="100"/>
        <c:noMultiLvlLbl val="0"/>
      </c:catAx>
      <c:valAx>
        <c:axId val="186615520"/>
        <c:scaling>
          <c:orientation val="minMax"/>
          <c:max val="2"/>
          <c:min val="-2"/>
        </c:scaling>
        <c:delete val="0"/>
        <c:axPos val="l"/>
        <c:majorGridlines>
          <c:spPr>
            <a:ln w="12700" cap="rnd">
              <a:solidFill>
                <a:schemeClr val="bg1">
                  <a:lumMod val="6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400" b="0" dirty="0">
                    <a:effectLst/>
                    <a:latin typeface="+mn-ea"/>
                    <a:ea typeface="+mn-ea"/>
                  </a:rPr>
                  <a:t>평균방위의 주관적 </a:t>
                </a:r>
                <a:r>
                  <a:rPr lang="ko-KR" altLang="en-US" sz="2400" b="0" dirty="0" err="1">
                    <a:effectLst/>
                    <a:latin typeface="+mn-ea"/>
                    <a:ea typeface="+mn-ea"/>
                  </a:rPr>
                  <a:t>동등점</a:t>
                </a:r>
                <a:r>
                  <a:rPr lang="en-US" altLang="ko-KR" sz="2400" b="0" dirty="0">
                    <a:effectLst/>
                    <a:latin typeface="+mn-ea"/>
                    <a:ea typeface="+mn-ea"/>
                  </a:rPr>
                  <a:t>(</a:t>
                </a:r>
                <a:r>
                  <a:rPr lang="en-US" altLang="ko-KR" sz="2400" b="1" i="0" u="none" strike="noStrike" baseline="0" dirty="0">
                    <a:effectLst/>
                    <a:latin typeface="+mn-ea"/>
                    <a:ea typeface="+mn-ea"/>
                  </a:rPr>
                  <a:t>°</a:t>
                </a:r>
                <a:r>
                  <a:rPr lang="en-US" altLang="ko-KR" sz="2400" b="0" dirty="0">
                    <a:effectLst/>
                    <a:latin typeface="+mn-ea"/>
                    <a:ea typeface="+mn-ea"/>
                  </a:rPr>
                  <a:t>)</a:t>
                </a:r>
                <a:endParaRPr lang="ko-KR" altLang="ko-KR" sz="2400" b="0" dirty="0">
                  <a:effectLst/>
                  <a:latin typeface="+mn-ea"/>
                  <a:ea typeface="+mn-ea"/>
                </a:endParaRPr>
              </a:p>
            </c:rich>
          </c:tx>
          <c:overlay val="0"/>
        </c:title>
        <c:numFmt formatCode="0.0_ " sourceLinked="0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000" b="0">
                <a:latin typeface="+mn-ea"/>
                <a:ea typeface="+mn-ea"/>
              </a:defRPr>
            </a:pPr>
            <a:endParaRPr lang="ko-KR"/>
          </a:p>
        </c:txPr>
        <c:crossAx val="186614960"/>
        <c:crosses val="autoZero"/>
        <c:crossBetween val="between"/>
        <c:majorUnit val="1"/>
      </c:valAx>
    </c:plotArea>
    <c:legend>
      <c:legendPos val="r"/>
      <c:overlay val="0"/>
      <c:txPr>
        <a:bodyPr/>
        <a:lstStyle/>
        <a:p>
          <a:pPr>
            <a:defRPr sz="2000">
              <a:latin typeface="+mn-ea"/>
              <a:ea typeface="+mn-ea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'Drift-Diffusion Example'!$H$4</c:f>
              <c:strCache>
                <c:ptCount val="1"/>
                <c:pt idx="0">
                  <c:v>E</c:v>
                </c:pt>
              </c:strCache>
            </c:strRef>
          </c:tx>
          <c:spPr>
            <a:ln w="31750"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val>
            <c:numRef>
              <c:f>'Drift-Diffusion Example'!$H$5:$H$55</c:f>
              <c:numCache>
                <c:formatCode>0.00_ </c:formatCode>
                <c:ptCount val="51"/>
                <c:pt idx="0">
                  <c:v>6.2120036016237695E-4</c:v>
                </c:pt>
                <c:pt idx="1">
                  <c:v>921.30599086182178</c:v>
                </c:pt>
                <c:pt idx="2">
                  <c:v>537.58283433159556</c:v>
                </c:pt>
                <c:pt idx="3">
                  <c:v>-82.948773723240151</c:v>
                </c:pt>
                <c:pt idx="4">
                  <c:v>-338.00039319320081</c:v>
                </c:pt>
                <c:pt idx="5">
                  <c:v>-1.5602165927783176</c:v>
                </c:pt>
                <c:pt idx="6">
                  <c:v>-463.93926430352002</c:v>
                </c:pt>
                <c:pt idx="7">
                  <c:v>-754.00279442406145</c:v>
                </c:pt>
                <c:pt idx="8">
                  <c:v>-1641.9693498985196</c:v>
                </c:pt>
                <c:pt idx="9">
                  <c:v>-1422.5335735993463</c:v>
                </c:pt>
                <c:pt idx="10">
                  <c:v>-605.70616791508132</c:v>
                </c:pt>
                <c:pt idx="11">
                  <c:v>-1353.265461244403</c:v>
                </c:pt>
                <c:pt idx="12">
                  <c:v>-1007.7982084072887</c:v>
                </c:pt>
                <c:pt idx="13">
                  <c:v>-1018.0403976362479</c:v>
                </c:pt>
                <c:pt idx="14">
                  <c:v>-1546.5566725526874</c:v>
                </c:pt>
                <c:pt idx="15">
                  <c:v>-2427.284051897725</c:v>
                </c:pt>
                <c:pt idx="16">
                  <c:v>-2678.997892182073</c:v>
                </c:pt>
                <c:pt idx="17">
                  <c:v>-1159.6955667059253</c:v>
                </c:pt>
                <c:pt idx="18">
                  <c:v>-482.94392190769838</c:v>
                </c:pt>
                <c:pt idx="19">
                  <c:v>-485.59571058314737</c:v>
                </c:pt>
                <c:pt idx="20">
                  <c:v>-56.901691358358903</c:v>
                </c:pt>
                <c:pt idx="21">
                  <c:v>-421.82440010385807</c:v>
                </c:pt>
                <c:pt idx="22">
                  <c:v>-71.101416914682886</c:v>
                </c:pt>
                <c:pt idx="23">
                  <c:v>57.811387318469031</c:v>
                </c:pt>
                <c:pt idx="24">
                  <c:v>97.557330866418184</c:v>
                </c:pt>
                <c:pt idx="25">
                  <c:v>98.372029754203382</c:v>
                </c:pt>
                <c:pt idx="26">
                  <c:v>17.72374321317308</c:v>
                </c:pt>
                <c:pt idx="27">
                  <c:v>976.33910044185041</c:v>
                </c:pt>
                <c:pt idx="28">
                  <c:v>1048.808486021544</c:v>
                </c:pt>
                <c:pt idx="29">
                  <c:v>1117.8649149971436</c:v>
                </c:pt>
                <c:pt idx="30">
                  <c:v>1465.0685673240537</c:v>
                </c:pt>
                <c:pt idx="31">
                  <c:v>1675.2702555584985</c:v>
                </c:pt>
                <c:pt idx="32">
                  <c:v>2348.8262734924074</c:v>
                </c:pt>
                <c:pt idx="33">
                  <c:v>2148.6287845260949</c:v>
                </c:pt>
                <c:pt idx="34">
                  <c:v>1805.4987501373093</c:v>
                </c:pt>
                <c:pt idx="35">
                  <c:v>2029.0782140063266</c:v>
                </c:pt>
                <c:pt idx="36">
                  <c:v>2553.8738366039233</c:v>
                </c:pt>
                <c:pt idx="37">
                  <c:v>2372.8272982184899</c:v>
                </c:pt>
                <c:pt idx="38">
                  <c:v>2858.2402648418129</c:v>
                </c:pt>
                <c:pt idx="39">
                  <c:v>2361.3225990266646</c:v>
                </c:pt>
                <c:pt idx="40">
                  <c:v>2439.0317227399514</c:v>
                </c:pt>
                <c:pt idx="41">
                  <c:v>3018.9953667307655</c:v>
                </c:pt>
                <c:pt idx="42">
                  <c:v>2885.9958498124415</c:v>
                </c:pt>
                <c:pt idx="43">
                  <c:v>1751.7849633401481</c:v>
                </c:pt>
                <c:pt idx="44">
                  <c:v>2133.0014359413804</c:v>
                </c:pt>
                <c:pt idx="45">
                  <c:v>3146.7957166906199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8C-4354-8C54-8BD8100D0BF2}"/>
            </c:ext>
          </c:extLst>
        </c:ser>
        <c:ser>
          <c:idx val="1"/>
          <c:order val="1"/>
          <c:tx>
            <c:strRef>
              <c:f>'Drift-Diffusion Example'!$I$4</c:f>
              <c:strCache>
                <c:ptCount val="1"/>
                <c:pt idx="0">
                  <c:v>E</c:v>
                </c:pt>
              </c:strCache>
            </c:strRef>
          </c:tx>
          <c:spPr>
            <a:ln w="31750"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'Drift-Diffusion Example'!$I$5:$I$55</c:f>
              <c:numCache>
                <c:formatCode>General</c:formatCode>
                <c:ptCount val="51"/>
                <c:pt idx="45" formatCode="0.00_ ">
                  <c:v>3146.7957166906199</c:v>
                </c:pt>
                <c:pt idx="46" formatCode="0.00_ ">
                  <c:v>3933.4759627778867</c:v>
                </c:pt>
                <c:pt idx="47" formatCode="0.00_ ">
                  <c:v>4188.3668347454231</c:v>
                </c:pt>
                <c:pt idx="48">
                  <c:v>3661.005977020568</c:v>
                </c:pt>
                <c:pt idx="49">
                  <c:v>4008.3357050058144</c:v>
                </c:pt>
                <c:pt idx="50">
                  <c:v>4106.9960797087706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8C-4354-8C54-8BD8100D0BF2}"/>
            </c:ext>
          </c:extLst>
        </c:ser>
        <c:ser>
          <c:idx val="2"/>
          <c:order val="2"/>
          <c:tx>
            <c:strRef>
              <c:f>'Drift-Diffusion Example'!$J$4</c:f>
              <c:strCache>
                <c:ptCount val="1"/>
                <c:pt idx="0">
                  <c:v>threshold</c:v>
                </c:pt>
              </c:strCache>
            </c:strRef>
          </c:tx>
          <c:spPr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c:spPr>
          <c:marker>
            <c:symbol val="none"/>
          </c:marker>
          <c:val>
            <c:numRef>
              <c:f>'Drift-Diffusion Example'!$J$5:$J$55</c:f>
              <c:numCache>
                <c:formatCode>0.00_ </c:formatCode>
                <c:ptCount val="51"/>
                <c:pt idx="0">
                  <c:v>3146.7957166906199</c:v>
                </c:pt>
                <c:pt idx="1">
                  <c:v>3146.7957166906199</c:v>
                </c:pt>
                <c:pt idx="2">
                  <c:v>3146.7957166906199</c:v>
                </c:pt>
                <c:pt idx="3">
                  <c:v>3146.7957166906199</c:v>
                </c:pt>
                <c:pt idx="4">
                  <c:v>3146.7957166906199</c:v>
                </c:pt>
                <c:pt idx="5">
                  <c:v>3146.7957166906199</c:v>
                </c:pt>
                <c:pt idx="6">
                  <c:v>3146.7957166906199</c:v>
                </c:pt>
                <c:pt idx="7">
                  <c:v>3146.7957166906199</c:v>
                </c:pt>
                <c:pt idx="8">
                  <c:v>3146.7957166906199</c:v>
                </c:pt>
                <c:pt idx="9">
                  <c:v>3146.7957166906199</c:v>
                </c:pt>
                <c:pt idx="10">
                  <c:v>3146.7957166906199</c:v>
                </c:pt>
                <c:pt idx="11">
                  <c:v>3146.7957166906199</c:v>
                </c:pt>
                <c:pt idx="12">
                  <c:v>3146.7957166906199</c:v>
                </c:pt>
                <c:pt idx="13">
                  <c:v>3146.7957166906199</c:v>
                </c:pt>
                <c:pt idx="14">
                  <c:v>3146.7957166906199</c:v>
                </c:pt>
                <c:pt idx="15">
                  <c:v>3146.7957166906199</c:v>
                </c:pt>
                <c:pt idx="16">
                  <c:v>3146.7957166906199</c:v>
                </c:pt>
                <c:pt idx="17">
                  <c:v>3146.7957166906199</c:v>
                </c:pt>
                <c:pt idx="18">
                  <c:v>3146.7957166906199</c:v>
                </c:pt>
                <c:pt idx="19">
                  <c:v>3146.7957166906199</c:v>
                </c:pt>
                <c:pt idx="20">
                  <c:v>3146.7957166906199</c:v>
                </c:pt>
                <c:pt idx="21">
                  <c:v>3146.7957166906199</c:v>
                </c:pt>
                <c:pt idx="22">
                  <c:v>3146.7957166906199</c:v>
                </c:pt>
                <c:pt idx="23">
                  <c:v>3146.7957166906199</c:v>
                </c:pt>
                <c:pt idx="24">
                  <c:v>3146.7957166906199</c:v>
                </c:pt>
                <c:pt idx="25">
                  <c:v>3146.7957166906199</c:v>
                </c:pt>
                <c:pt idx="26">
                  <c:v>3146.7957166906199</c:v>
                </c:pt>
                <c:pt idx="27">
                  <c:v>3146.7957166906199</c:v>
                </c:pt>
                <c:pt idx="28">
                  <c:v>3146.7957166906199</c:v>
                </c:pt>
                <c:pt idx="29">
                  <c:v>3146.7957166906199</c:v>
                </c:pt>
                <c:pt idx="30">
                  <c:v>3146.7957166906199</c:v>
                </c:pt>
                <c:pt idx="31">
                  <c:v>3146.7957166906199</c:v>
                </c:pt>
                <c:pt idx="32">
                  <c:v>3146.7957166906199</c:v>
                </c:pt>
                <c:pt idx="33">
                  <c:v>3146.7957166906199</c:v>
                </c:pt>
                <c:pt idx="34">
                  <c:v>3146.7957166906199</c:v>
                </c:pt>
                <c:pt idx="35">
                  <c:v>3146.7957166906199</c:v>
                </c:pt>
                <c:pt idx="36">
                  <c:v>3146.7957166906199</c:v>
                </c:pt>
                <c:pt idx="37">
                  <c:v>3146.7957166906199</c:v>
                </c:pt>
                <c:pt idx="38">
                  <c:v>3146.7957166906199</c:v>
                </c:pt>
                <c:pt idx="39">
                  <c:v>3146.7957166906199</c:v>
                </c:pt>
                <c:pt idx="40">
                  <c:v>3146.7957166906199</c:v>
                </c:pt>
                <c:pt idx="41">
                  <c:v>3146.7957166906199</c:v>
                </c:pt>
                <c:pt idx="42">
                  <c:v>3146.7957166906199</c:v>
                </c:pt>
                <c:pt idx="43">
                  <c:v>3146.7957166906199</c:v>
                </c:pt>
                <c:pt idx="44">
                  <c:v>3146.7957166906199</c:v>
                </c:pt>
                <c:pt idx="45">
                  <c:v>3146.7957166906199</c:v>
                </c:pt>
                <c:pt idx="46">
                  <c:v>3146.7957166906199</c:v>
                </c:pt>
                <c:pt idx="47">
                  <c:v>3146.7957166906199</c:v>
                </c:pt>
                <c:pt idx="48">
                  <c:v>3146.7957166906199</c:v>
                </c:pt>
                <c:pt idx="49">
                  <c:v>3146.7957166906199</c:v>
                </c:pt>
                <c:pt idx="50">
                  <c:v>3146.7957166906199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8C-4354-8C54-8BD8100D0BF2}"/>
            </c:ext>
          </c:extLst>
        </c:ser>
        <c:ser>
          <c:idx val="3"/>
          <c:order val="3"/>
          <c:tx>
            <c:strRef>
              <c:f>'Drift-Diffusion Example'!$K$4</c:f>
              <c:strCache>
                <c:ptCount val="1"/>
                <c:pt idx="0">
                  <c:v>threshold</c:v>
                </c:pt>
              </c:strCache>
            </c:strRef>
          </c:tx>
          <c:spPr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c:spPr>
          <c:marker>
            <c:symbol val="none"/>
          </c:marker>
          <c:val>
            <c:numRef>
              <c:f>'Drift-Diffusion Example'!$K$5:$K$55</c:f>
              <c:numCache>
                <c:formatCode>0.00_ </c:formatCode>
                <c:ptCount val="51"/>
                <c:pt idx="0">
                  <c:v>-3146.7957166906199</c:v>
                </c:pt>
                <c:pt idx="1">
                  <c:v>-3146.7957166906199</c:v>
                </c:pt>
                <c:pt idx="2">
                  <c:v>-3146.7957166906199</c:v>
                </c:pt>
                <c:pt idx="3">
                  <c:v>-3146.7957166906199</c:v>
                </c:pt>
                <c:pt idx="4">
                  <c:v>-3146.7957166906199</c:v>
                </c:pt>
                <c:pt idx="5">
                  <c:v>-3146.7957166906199</c:v>
                </c:pt>
                <c:pt idx="6">
                  <c:v>-3146.7957166906199</c:v>
                </c:pt>
                <c:pt idx="7">
                  <c:v>-3146.7957166906199</c:v>
                </c:pt>
                <c:pt idx="8">
                  <c:v>-3146.7957166906199</c:v>
                </c:pt>
                <c:pt idx="9">
                  <c:v>-3146.7957166906199</c:v>
                </c:pt>
                <c:pt idx="10">
                  <c:v>-3146.7957166906199</c:v>
                </c:pt>
                <c:pt idx="11">
                  <c:v>-3146.7957166906199</c:v>
                </c:pt>
                <c:pt idx="12">
                  <c:v>-3146.7957166906199</c:v>
                </c:pt>
                <c:pt idx="13">
                  <c:v>-3146.7957166906199</c:v>
                </c:pt>
                <c:pt idx="14">
                  <c:v>-3146.7957166906199</c:v>
                </c:pt>
                <c:pt idx="15">
                  <c:v>-3146.7957166906199</c:v>
                </c:pt>
                <c:pt idx="16">
                  <c:v>-3146.7957166906199</c:v>
                </c:pt>
                <c:pt idx="17">
                  <c:v>-3146.7957166906199</c:v>
                </c:pt>
                <c:pt idx="18">
                  <c:v>-3146.7957166906199</c:v>
                </c:pt>
                <c:pt idx="19">
                  <c:v>-3146.7957166906199</c:v>
                </c:pt>
                <c:pt idx="20">
                  <c:v>-3146.7957166906199</c:v>
                </c:pt>
                <c:pt idx="21">
                  <c:v>-3146.7957166906199</c:v>
                </c:pt>
                <c:pt idx="22">
                  <c:v>-3146.7957166906199</c:v>
                </c:pt>
                <c:pt idx="23">
                  <c:v>-3146.7957166906199</c:v>
                </c:pt>
                <c:pt idx="24">
                  <c:v>-3146.7957166906199</c:v>
                </c:pt>
                <c:pt idx="25">
                  <c:v>-3146.7957166906199</c:v>
                </c:pt>
                <c:pt idx="26">
                  <c:v>-3146.7957166906199</c:v>
                </c:pt>
                <c:pt idx="27">
                  <c:v>-3146.7957166906199</c:v>
                </c:pt>
                <c:pt idx="28">
                  <c:v>-3146.7957166906199</c:v>
                </c:pt>
                <c:pt idx="29">
                  <c:v>-3146.7957166906199</c:v>
                </c:pt>
                <c:pt idx="30">
                  <c:v>-3146.7957166906199</c:v>
                </c:pt>
                <c:pt idx="31">
                  <c:v>-3146.7957166906199</c:v>
                </c:pt>
                <c:pt idx="32">
                  <c:v>-3146.7957166906199</c:v>
                </c:pt>
                <c:pt idx="33">
                  <c:v>-3146.7957166906199</c:v>
                </c:pt>
                <c:pt idx="34">
                  <c:v>-3146.7957166906199</c:v>
                </c:pt>
                <c:pt idx="35">
                  <c:v>-3146.7957166906199</c:v>
                </c:pt>
                <c:pt idx="36">
                  <c:v>-3146.7957166906199</c:v>
                </c:pt>
                <c:pt idx="37">
                  <c:v>-3146.7957166906199</c:v>
                </c:pt>
                <c:pt idx="38">
                  <c:v>-3146.7957166906199</c:v>
                </c:pt>
                <c:pt idx="39">
                  <c:v>-3146.7957166906199</c:v>
                </c:pt>
                <c:pt idx="40">
                  <c:v>-3146.7957166906199</c:v>
                </c:pt>
                <c:pt idx="41">
                  <c:v>-3146.7957166906199</c:v>
                </c:pt>
                <c:pt idx="42">
                  <c:v>-3146.7957166906199</c:v>
                </c:pt>
                <c:pt idx="43">
                  <c:v>-3146.7957166906199</c:v>
                </c:pt>
                <c:pt idx="44">
                  <c:v>-3146.7957166906199</c:v>
                </c:pt>
                <c:pt idx="45">
                  <c:v>-3146.7957166906199</c:v>
                </c:pt>
                <c:pt idx="46">
                  <c:v>-3146.7957166906199</c:v>
                </c:pt>
                <c:pt idx="47">
                  <c:v>-3146.7957166906199</c:v>
                </c:pt>
                <c:pt idx="48">
                  <c:v>-3146.7957166906199</c:v>
                </c:pt>
                <c:pt idx="49">
                  <c:v>-3146.7957166906199</c:v>
                </c:pt>
                <c:pt idx="50">
                  <c:v>-3146.7957166906199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8C-4354-8C54-8BD8100D0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620000"/>
        <c:axId val="188226000"/>
      </c:lineChart>
      <c:catAx>
        <c:axId val="1866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25400" cap="rnd">
            <a:solidFill>
              <a:schemeClr val="tx1"/>
            </a:solidFill>
            <a:tailEnd type="triangle" w="lg" len="med"/>
          </a:ln>
        </c:spPr>
        <c:crossAx val="188226000"/>
        <c:crosses val="autoZero"/>
        <c:auto val="1"/>
        <c:lblAlgn val="ctr"/>
        <c:lblOffset val="100"/>
        <c:noMultiLvlLbl val="0"/>
      </c:catAx>
      <c:valAx>
        <c:axId val="188226000"/>
        <c:scaling>
          <c:orientation val="minMax"/>
          <c:max val="5000"/>
          <c:min val="-5000"/>
        </c:scaling>
        <c:delete val="0"/>
        <c:axPos val="l"/>
        <c:majorGridlines>
          <c:spPr>
            <a:ln>
              <a:noFill/>
            </a:ln>
          </c:spPr>
        </c:majorGridlines>
        <c:numFmt formatCode="0_ " sourceLinked="0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ko-KR"/>
          </a:p>
        </c:txPr>
        <c:crossAx val="186620000"/>
        <c:crosses val="autoZero"/>
        <c:crossBetween val="midCat"/>
        <c:majorUnit val="5000"/>
        <c:minorUnit val="10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'Exp1 &amp; Model Prediction'!$B$19</c:f>
              <c:strCache>
                <c:ptCount val="1"/>
                <c:pt idx="0">
                  <c:v>CONTOURED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'Exp1 &amp; Model Prediction'!$C$23:$E$23</c:f>
                <c:numCache>
                  <c:formatCode>General</c:formatCode>
                  <c:ptCount val="3"/>
                  <c:pt idx="0">
                    <c:v>0.39123407821756556</c:v>
                  </c:pt>
                  <c:pt idx="1">
                    <c:v>0.14310757441200808</c:v>
                  </c:pt>
                  <c:pt idx="2">
                    <c:v>0.27094446763677016</c:v>
                  </c:pt>
                </c:numCache>
              </c:numRef>
            </c:plus>
            <c:minus>
              <c:numRef>
                <c:f>'Exp1 &amp; Model Prediction'!$C$23:$E$23</c:f>
                <c:numCache>
                  <c:formatCode>General</c:formatCode>
                  <c:ptCount val="3"/>
                  <c:pt idx="0">
                    <c:v>0.39123407821756556</c:v>
                  </c:pt>
                  <c:pt idx="1">
                    <c:v>0.14310757441200808</c:v>
                  </c:pt>
                  <c:pt idx="2">
                    <c:v>0.27094446763677016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'Exp1 &amp; Model Prediction'!$C$17:$E$17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'Exp1 &amp; Model Prediction'!$C$19:$E$19</c:f>
              <c:numCache>
                <c:formatCode>0.0000_ </c:formatCode>
                <c:ptCount val="3"/>
                <c:pt idx="0">
                  <c:v>-0.90492671428571447</c:v>
                </c:pt>
                <c:pt idx="1">
                  <c:v>-0.25096557142857145</c:v>
                </c:pt>
                <c:pt idx="2">
                  <c:v>0.9712398571428571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8-4E83-A07A-13432FDD4D8B}"/>
            </c:ext>
          </c:extLst>
        </c:ser>
        <c:ser>
          <c:idx val="2"/>
          <c:order val="1"/>
          <c:tx>
            <c:strRef>
              <c:f>'Exp1 &amp; Model Prediction'!$B$20</c:f>
              <c:strCache>
                <c:ptCount val="1"/>
                <c:pt idx="0">
                  <c:v>PREDICTION</c:v>
                </c:pt>
              </c:strCache>
            </c:strRef>
          </c:tx>
          <c:spPr>
            <a:ln w="50800">
              <a:solidFill>
                <a:srgbClr val="C00000"/>
              </a:solidFill>
              <a:prstDash val="sysDash"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'Exp1 &amp; Model Prediction'!$C$24:$E$24</c:f>
                <c:numCache>
                  <c:formatCode>General</c:formatCode>
                  <c:ptCount val="3"/>
                  <c:pt idx="0">
                    <c:v>4.9072898948512772E-2</c:v>
                  </c:pt>
                  <c:pt idx="1">
                    <c:v>8.7893055082031712E-2</c:v>
                  </c:pt>
                  <c:pt idx="2">
                    <c:v>7.5194630473735577E-2</c:v>
                  </c:pt>
                </c:numCache>
              </c:numRef>
            </c:plus>
            <c:minus>
              <c:numRef>
                <c:f>'Exp1 &amp; Model Prediction'!$C$24:$E$24</c:f>
                <c:numCache>
                  <c:formatCode>General</c:formatCode>
                  <c:ptCount val="3"/>
                  <c:pt idx="0">
                    <c:v>4.9072898948512772E-2</c:v>
                  </c:pt>
                  <c:pt idx="1">
                    <c:v>8.7893055082031712E-2</c:v>
                  </c:pt>
                  <c:pt idx="2">
                    <c:v>7.5194630473735577E-2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'Exp1 &amp; Model Prediction'!$C$17:$E$17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'Exp1 &amp; Model Prediction'!$C$20:$E$20</c:f>
              <c:numCache>
                <c:formatCode>0.0000_ </c:formatCode>
                <c:ptCount val="3"/>
                <c:pt idx="0">
                  <c:v>-0.90517985714285698</c:v>
                </c:pt>
                <c:pt idx="1">
                  <c:v>-8.7766714285714267E-2</c:v>
                </c:pt>
                <c:pt idx="2">
                  <c:v>0.82553171428571415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8-4E83-A07A-13432FDD4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228800"/>
        <c:axId val="188229360"/>
      </c:lineChart>
      <c:catAx>
        <c:axId val="18822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ko-KR" altLang="en-US" sz="2400" b="0" dirty="0">
                    <a:effectLst/>
                    <a:latin typeface="+mn-ea"/>
                    <a:ea typeface="+mn-ea"/>
                  </a:rPr>
                  <a:t>윤곽선의 방위</a:t>
                </a:r>
                <a:endParaRPr lang="ko-KR" altLang="ko-KR" sz="2400" b="0" dirty="0">
                  <a:effectLst/>
                  <a:latin typeface="+mn-ea"/>
                  <a:ea typeface="+mn-ea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400">
                <a:latin typeface="+mn-ea"/>
                <a:ea typeface="+mn-ea"/>
              </a:defRPr>
            </a:pPr>
            <a:endParaRPr lang="ko-KR"/>
          </a:p>
        </c:txPr>
        <c:crossAx val="188229360"/>
        <c:crosses val="autoZero"/>
        <c:auto val="1"/>
        <c:lblAlgn val="ctr"/>
        <c:lblOffset val="100"/>
        <c:noMultiLvlLbl val="0"/>
      </c:catAx>
      <c:valAx>
        <c:axId val="188229360"/>
        <c:scaling>
          <c:orientation val="minMax"/>
          <c:max val="2"/>
          <c:min val="-2"/>
        </c:scaling>
        <c:delete val="0"/>
        <c:axPos val="l"/>
        <c:majorGridlines>
          <c:spPr>
            <a:ln w="12700" cap="rnd">
              <a:solidFill>
                <a:schemeClr val="bg1">
                  <a:lumMod val="6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ko-KR" altLang="en-US" sz="2400" b="0" i="0" baseline="0" dirty="0">
                    <a:effectLst/>
                    <a:latin typeface="+mn-ea"/>
                    <a:ea typeface="+mn-ea"/>
                  </a:rPr>
                  <a:t>평균방위의 주관적 </a:t>
                </a:r>
                <a:r>
                  <a:rPr lang="ko-KR" altLang="en-US" sz="2400" b="0" i="0" baseline="0" dirty="0" err="1">
                    <a:effectLst/>
                    <a:latin typeface="+mn-ea"/>
                    <a:ea typeface="+mn-ea"/>
                  </a:rPr>
                  <a:t>동등점</a:t>
                </a:r>
                <a:r>
                  <a:rPr lang="en-US" altLang="ko-KR" sz="2400" b="0" i="0" u="none" strike="noStrike" baseline="0" dirty="0">
                    <a:effectLst/>
                  </a:rPr>
                  <a:t>(</a:t>
                </a:r>
                <a:r>
                  <a:rPr lang="en-US" altLang="ko-KR" sz="2400" b="1" i="0" u="none" strike="noStrike" baseline="0" dirty="0">
                    <a:effectLst/>
                  </a:rPr>
                  <a:t>°</a:t>
                </a:r>
                <a:r>
                  <a:rPr lang="en-US" altLang="ko-KR" sz="2400" b="0" i="0" u="none" strike="noStrike" baseline="0" dirty="0">
                    <a:effectLst/>
                  </a:rPr>
                  <a:t>)</a:t>
                </a:r>
                <a:endParaRPr lang="ko-KR" altLang="ko-KR" sz="2400" dirty="0">
                  <a:effectLst/>
                  <a:latin typeface="+mn-ea"/>
                  <a:ea typeface="+mn-ea"/>
                </a:endParaRPr>
              </a:p>
            </c:rich>
          </c:tx>
          <c:overlay val="0"/>
        </c:title>
        <c:numFmt formatCode="0.0_ " sourceLinked="0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000">
                <a:latin typeface="+mn-ea"/>
                <a:ea typeface="+mn-ea"/>
              </a:defRPr>
            </a:pPr>
            <a:endParaRPr lang="ko-KR"/>
          </a:p>
        </c:txPr>
        <c:crossAx val="188228800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'Exp1 &amp; Model Prediction'!$H$18</c:f>
              <c:strCache>
                <c:ptCount val="1"/>
                <c:pt idx="0">
                  <c:v>산포 조건</c:v>
                </c:pt>
              </c:strCache>
            </c:strRef>
          </c:tx>
          <c:spPr>
            <a:ln w="50800"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'Exp1 &amp; Model Prediction'!$I$22:$K$22</c:f>
                <c:numCache>
                  <c:formatCode>General</c:formatCode>
                  <c:ptCount val="3"/>
                  <c:pt idx="0">
                    <c:v>2.4666558199338641E-2</c:v>
                  </c:pt>
                  <c:pt idx="1">
                    <c:v>2.4022207993811794E-2</c:v>
                  </c:pt>
                  <c:pt idx="2">
                    <c:v>6.3684551660594141E-2</c:v>
                  </c:pt>
                </c:numCache>
              </c:numRef>
            </c:plus>
            <c:minus>
              <c:numRef>
                <c:f>'Exp1 &amp; Model Prediction'!$I$22:$K$22</c:f>
                <c:numCache>
                  <c:formatCode>General</c:formatCode>
                  <c:ptCount val="3"/>
                  <c:pt idx="0">
                    <c:v>2.4666558199338641E-2</c:v>
                  </c:pt>
                  <c:pt idx="1">
                    <c:v>2.4022207993811794E-2</c:v>
                  </c:pt>
                  <c:pt idx="2">
                    <c:v>6.3684551660594141E-2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'Exp1 &amp; Model Prediction'!$I$17:$K$17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'Exp1 &amp; Model Prediction'!$I$18:$K$18</c:f>
              <c:numCache>
                <c:formatCode>0.0000_ </c:formatCode>
                <c:ptCount val="3"/>
                <c:pt idx="0">
                  <c:v>0.18729214285714285</c:v>
                </c:pt>
                <c:pt idx="1">
                  <c:v>0.21841657142857146</c:v>
                </c:pt>
                <c:pt idx="2">
                  <c:v>0.26568214285714287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59-4E92-BDCD-8E1C114C6AFA}"/>
            </c:ext>
          </c:extLst>
        </c:ser>
        <c:ser>
          <c:idx val="1"/>
          <c:order val="1"/>
          <c:tx>
            <c:strRef>
              <c:f>'Exp1 &amp; Model Prediction'!$H$19</c:f>
              <c:strCache>
                <c:ptCount val="1"/>
                <c:pt idx="0">
                  <c:v>윤곽선 조건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'Exp1 &amp; Model Prediction'!$I$23:$K$23</c:f>
                <c:numCache>
                  <c:formatCode>General</c:formatCode>
                  <c:ptCount val="3"/>
                  <c:pt idx="0">
                    <c:v>2.2699724819423551E-2</c:v>
                  </c:pt>
                  <c:pt idx="1">
                    <c:v>1.5818968459923453E-2</c:v>
                  </c:pt>
                  <c:pt idx="2">
                    <c:v>4.6694767271258666E-2</c:v>
                  </c:pt>
                </c:numCache>
              </c:numRef>
            </c:plus>
            <c:minus>
              <c:numRef>
                <c:f>'Exp1 &amp; Model Prediction'!$I$23:$K$23</c:f>
                <c:numCache>
                  <c:formatCode>General</c:formatCode>
                  <c:ptCount val="3"/>
                  <c:pt idx="0">
                    <c:v>2.2699724819423551E-2</c:v>
                  </c:pt>
                  <c:pt idx="1">
                    <c:v>1.5818968459923453E-2</c:v>
                  </c:pt>
                  <c:pt idx="2">
                    <c:v>4.6694767271258666E-2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'Exp1 &amp; Model Prediction'!$I$17:$K$17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'Exp1 &amp; Model Prediction'!$I$19:$K$19</c:f>
              <c:numCache>
                <c:formatCode>0.0000_ </c:formatCode>
                <c:ptCount val="3"/>
                <c:pt idx="0">
                  <c:v>0.2234028571428571</c:v>
                </c:pt>
                <c:pt idx="1">
                  <c:v>0.23194142857142858</c:v>
                </c:pt>
                <c:pt idx="2">
                  <c:v>0.24900857142857141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59-4E92-BDCD-8E1C114C6AFA}"/>
            </c:ext>
          </c:extLst>
        </c:ser>
        <c:ser>
          <c:idx val="2"/>
          <c:order val="2"/>
          <c:tx>
            <c:strRef>
              <c:f>'Exp1 &amp; Model Prediction'!$H$20</c:f>
              <c:strCache>
                <c:ptCount val="1"/>
                <c:pt idx="0">
                  <c:v>시뮬레이션</c:v>
                </c:pt>
              </c:strCache>
            </c:strRef>
          </c:tx>
          <c:spPr>
            <a:ln w="50800">
              <a:solidFill>
                <a:srgbClr val="C00000"/>
              </a:solidFill>
              <a:prstDash val="sysDash"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'Exp1 &amp; Model Prediction'!$I$24:$K$24</c:f>
                <c:numCache>
                  <c:formatCode>General</c:formatCode>
                  <c:ptCount val="3"/>
                  <c:pt idx="0">
                    <c:v>2.7711125419592874E-2</c:v>
                  </c:pt>
                  <c:pt idx="1">
                    <c:v>1.4882517451946185E-2</c:v>
                  </c:pt>
                  <c:pt idx="2">
                    <c:v>1.5393507253313697E-2</c:v>
                  </c:pt>
                </c:numCache>
              </c:numRef>
            </c:plus>
            <c:minus>
              <c:numRef>
                <c:f>'Exp1 &amp; Model Prediction'!$I$24:$K$24</c:f>
                <c:numCache>
                  <c:formatCode>General</c:formatCode>
                  <c:ptCount val="3"/>
                  <c:pt idx="0">
                    <c:v>2.7711125419592874E-2</c:v>
                  </c:pt>
                  <c:pt idx="1">
                    <c:v>1.4882517451946185E-2</c:v>
                  </c:pt>
                  <c:pt idx="2">
                    <c:v>1.5393507253313697E-2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'Exp1 &amp; Model Prediction'!$I$17:$K$17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'Exp1 &amp; Model Prediction'!$I$20:$K$20</c:f>
              <c:numCache>
                <c:formatCode>0.0000_ </c:formatCode>
                <c:ptCount val="3"/>
                <c:pt idx="0">
                  <c:v>0.22200585714285717</c:v>
                </c:pt>
                <c:pt idx="1">
                  <c:v>0.22532157142857143</c:v>
                </c:pt>
                <c:pt idx="2">
                  <c:v>0.22789828571428572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59-4E92-BDCD-8E1C114C6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980224"/>
        <c:axId val="187980784"/>
      </c:lineChart>
      <c:catAx>
        <c:axId val="187980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ko-KR" altLang="en-US" sz="2400" b="0" dirty="0">
                    <a:effectLst/>
                    <a:latin typeface="+mn-ea"/>
                    <a:ea typeface="+mn-ea"/>
                  </a:rPr>
                  <a:t>윤곽선의 방위</a:t>
                </a:r>
                <a:endParaRPr lang="ko-KR" altLang="ko-KR" sz="2400" b="0" dirty="0">
                  <a:effectLst/>
                  <a:latin typeface="+mn-ea"/>
                  <a:ea typeface="+mn-ea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400">
                <a:latin typeface="+mn-ea"/>
                <a:ea typeface="+mn-ea"/>
              </a:defRPr>
            </a:pPr>
            <a:endParaRPr lang="ko-KR"/>
          </a:p>
        </c:txPr>
        <c:crossAx val="187980784"/>
        <c:crosses val="autoZero"/>
        <c:auto val="1"/>
        <c:lblAlgn val="ctr"/>
        <c:lblOffset val="100"/>
        <c:noMultiLvlLbl val="0"/>
      </c:catAx>
      <c:valAx>
        <c:axId val="187980784"/>
        <c:scaling>
          <c:orientation val="minMax"/>
          <c:max val="0.4"/>
          <c:min val="0.1"/>
        </c:scaling>
        <c:delete val="0"/>
        <c:axPos val="l"/>
        <c:majorGridlines>
          <c:spPr>
            <a:ln w="12700" cap="rnd">
              <a:solidFill>
                <a:schemeClr val="bg1">
                  <a:lumMod val="6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ko-KR" altLang="en-US" sz="2400" b="0" i="0" baseline="0" dirty="0">
                    <a:effectLst/>
                    <a:latin typeface="+mn-ea"/>
                    <a:ea typeface="+mn-ea"/>
                  </a:rPr>
                  <a:t>평균방위 심리측정함수의 기울기</a:t>
                </a:r>
                <a:endParaRPr lang="ko-KR" altLang="ko-KR" sz="2400" dirty="0">
                  <a:effectLst/>
                  <a:latin typeface="+mn-ea"/>
                  <a:ea typeface="+mn-ea"/>
                </a:endParaRPr>
              </a:p>
            </c:rich>
          </c:tx>
          <c:overlay val="0"/>
        </c:title>
        <c:numFmt formatCode="0.00_ " sourceLinked="0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 rot="0" vert="horz" anchor="ctr" anchorCtr="1"/>
          <a:lstStyle/>
          <a:p>
            <a:pPr>
              <a:defRPr sz="2000"/>
            </a:pPr>
            <a:endParaRPr lang="ko-KR"/>
          </a:p>
        </c:txPr>
        <c:crossAx val="1879802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0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Exp1b!$B$12</c:f>
              <c:strCache>
                <c:ptCount val="1"/>
                <c:pt idx="0">
                  <c:v>집단화 조건</c:v>
                </c:pt>
              </c:strCache>
            </c:strRef>
          </c:tx>
          <c:spPr>
            <a:ln w="50800">
              <a:solidFill>
                <a:srgbClr val="FF9900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Exp1b!$C$15:$E$15</c:f>
                <c:numCache>
                  <c:formatCode>General</c:formatCode>
                  <c:ptCount val="3"/>
                  <c:pt idx="0">
                    <c:v>0.42556481913015187</c:v>
                  </c:pt>
                  <c:pt idx="1">
                    <c:v>0.26206621202015307</c:v>
                  </c:pt>
                  <c:pt idx="2">
                    <c:v>0.77981225201309501</c:v>
                  </c:pt>
                </c:numCache>
              </c:numRef>
            </c:plus>
            <c:minus>
              <c:numRef>
                <c:f>Exp1b!$C$15:$E$15</c:f>
                <c:numCache>
                  <c:formatCode>General</c:formatCode>
                  <c:ptCount val="3"/>
                  <c:pt idx="0">
                    <c:v>0.42556481913015187</c:v>
                  </c:pt>
                  <c:pt idx="1">
                    <c:v>0.26206621202015307</c:v>
                  </c:pt>
                  <c:pt idx="2">
                    <c:v>0.77981225201309501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Exp1b!$C$10:$E$10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Exp1b!$C$12:$E$12</c:f>
              <c:numCache>
                <c:formatCode>0.0000_ </c:formatCode>
                <c:ptCount val="3"/>
                <c:pt idx="0">
                  <c:v>0.77126157142857132</c:v>
                </c:pt>
                <c:pt idx="1">
                  <c:v>-0.11528214285714285</c:v>
                </c:pt>
                <c:pt idx="2">
                  <c:v>-0.97326985714285719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CC-4D34-9787-FA685C8A1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135760"/>
        <c:axId val="188136320"/>
      </c:lineChart>
      <c:catAx>
        <c:axId val="18813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400" b="0" i="0" baseline="0" dirty="0">
                    <a:effectLst/>
                  </a:rPr>
                  <a:t>윤곽선의 방위</a:t>
                </a:r>
                <a:endParaRPr lang="ko-KR" altLang="ko-KR" sz="2400" dirty="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ko-KR"/>
          </a:p>
        </c:txPr>
        <c:crossAx val="188136320"/>
        <c:crosses val="autoZero"/>
        <c:auto val="1"/>
        <c:lblAlgn val="ctr"/>
        <c:lblOffset val="100"/>
        <c:noMultiLvlLbl val="0"/>
      </c:catAx>
      <c:valAx>
        <c:axId val="188136320"/>
        <c:scaling>
          <c:orientation val="minMax"/>
          <c:max val="3"/>
          <c:min val="-3"/>
        </c:scaling>
        <c:delete val="0"/>
        <c:axPos val="l"/>
        <c:majorGridlines>
          <c:spPr>
            <a:ln w="12700" cap="rnd">
              <a:solidFill>
                <a:schemeClr val="bg1">
                  <a:lumMod val="6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ko-KR" sz="2400" b="0" i="0" kern="1200" baseline="0" dirty="0">
                    <a:solidFill>
                      <a:srgbClr val="000000"/>
                    </a:solidFill>
                    <a:effectLst/>
                  </a:rPr>
                  <a:t>평균방</a:t>
                </a:r>
                <a:r>
                  <a:rPr lang="ko-KR" altLang="en-US" sz="2400" b="0" i="0" kern="1200" baseline="0" dirty="0">
                    <a:solidFill>
                      <a:srgbClr val="000000"/>
                    </a:solidFill>
                    <a:effectLst/>
                  </a:rPr>
                  <a:t>위</a:t>
                </a:r>
                <a:r>
                  <a:rPr lang="ko-KR" altLang="ko-KR" sz="2400" b="0" i="0" kern="1200" baseline="0" dirty="0">
                    <a:solidFill>
                      <a:srgbClr val="000000"/>
                    </a:solidFill>
                    <a:effectLst/>
                  </a:rPr>
                  <a:t>의 주관적 </a:t>
                </a:r>
                <a:r>
                  <a:rPr lang="ko-KR" altLang="ko-KR" sz="2400" b="0" i="0" kern="1200" baseline="0" dirty="0" err="1">
                    <a:solidFill>
                      <a:srgbClr val="000000"/>
                    </a:solidFill>
                    <a:effectLst/>
                  </a:rPr>
                  <a:t>동등점</a:t>
                </a:r>
                <a:r>
                  <a:rPr lang="en-US" altLang="ko-KR" sz="2400" b="0" i="0" kern="1200" baseline="0" dirty="0">
                    <a:solidFill>
                      <a:srgbClr val="000000"/>
                    </a:solidFill>
                    <a:effectLst/>
                  </a:rPr>
                  <a:t>(</a:t>
                </a:r>
                <a:r>
                  <a:rPr lang="en-US" altLang="ko-KR" sz="2400" b="1" i="0" kern="1200" baseline="0" dirty="0">
                    <a:solidFill>
                      <a:srgbClr val="000000"/>
                    </a:solidFill>
                    <a:effectLst/>
                  </a:rPr>
                  <a:t>°</a:t>
                </a:r>
                <a:r>
                  <a:rPr lang="en-US" altLang="ko-KR" sz="2400" b="0" i="0" kern="1200" baseline="0" dirty="0">
                    <a:solidFill>
                      <a:srgbClr val="000000"/>
                    </a:solidFill>
                    <a:effectLst/>
                  </a:rPr>
                  <a:t>)</a:t>
                </a:r>
                <a:endParaRPr lang="ko-KR" altLang="ko-KR" sz="2400" dirty="0">
                  <a:effectLst/>
                </a:endParaRPr>
              </a:p>
            </c:rich>
          </c:tx>
          <c:overlay val="0"/>
        </c:title>
        <c:numFmt formatCode="0.0_ " sourceLinked="0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ko-KR"/>
          </a:p>
        </c:txPr>
        <c:crossAx val="188135760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'Exp. Condition'!$B$18</c:f>
              <c:strCache>
                <c:ptCount val="1"/>
                <c:pt idx="0">
                  <c:v>산포 조건</c:v>
                </c:pt>
              </c:strCache>
            </c:strRef>
          </c:tx>
          <c:spPr>
            <a:ln w="50800"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'Exp. Condition'!$C$22:$E$22</c:f>
                <c:numCache>
                  <c:formatCode>General</c:formatCode>
                  <c:ptCount val="3"/>
                  <c:pt idx="0">
                    <c:v>33.479398919949546</c:v>
                  </c:pt>
                  <c:pt idx="1">
                    <c:v>37.314793060388652</c:v>
                  </c:pt>
                  <c:pt idx="2">
                    <c:v>40.377650394738133</c:v>
                  </c:pt>
                </c:numCache>
              </c:numRef>
            </c:plus>
            <c:minus>
              <c:numRef>
                <c:f>'Exp. Condition'!$C$22:$E$22</c:f>
                <c:numCache>
                  <c:formatCode>General</c:formatCode>
                  <c:ptCount val="3"/>
                  <c:pt idx="0">
                    <c:v>33.479398919949546</c:v>
                  </c:pt>
                  <c:pt idx="1">
                    <c:v>37.314793060388652</c:v>
                  </c:pt>
                  <c:pt idx="2">
                    <c:v>40.377650394738133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'Exp. Condition'!$C$17:$E$17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'Exp. Condition'!$C$18:$E$18</c:f>
              <c:numCache>
                <c:formatCode>0_ </c:formatCode>
                <c:ptCount val="3"/>
                <c:pt idx="0">
                  <c:v>684.209952979729</c:v>
                </c:pt>
                <c:pt idx="1">
                  <c:v>671.74257673286786</c:v>
                </c:pt>
                <c:pt idx="2">
                  <c:v>694.19992225331112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21-445B-95D2-66C5C6A69F55}"/>
            </c:ext>
          </c:extLst>
        </c:ser>
        <c:ser>
          <c:idx val="1"/>
          <c:order val="1"/>
          <c:tx>
            <c:strRef>
              <c:f>'Exp. Condition'!$B$19</c:f>
              <c:strCache>
                <c:ptCount val="1"/>
                <c:pt idx="0">
                  <c:v>윤곽선 조건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'Exp. Condition'!$C$23:$E$23</c:f>
                <c:numCache>
                  <c:formatCode>General</c:formatCode>
                  <c:ptCount val="3"/>
                  <c:pt idx="0">
                    <c:v>57.680016037850166</c:v>
                  </c:pt>
                  <c:pt idx="1">
                    <c:v>42.076885568847878</c:v>
                  </c:pt>
                  <c:pt idx="2">
                    <c:v>70.012350370738204</c:v>
                  </c:pt>
                </c:numCache>
              </c:numRef>
            </c:plus>
            <c:minus>
              <c:numRef>
                <c:f>'Exp. Condition'!$C$23:$E$23</c:f>
                <c:numCache>
                  <c:formatCode>General</c:formatCode>
                  <c:ptCount val="3"/>
                  <c:pt idx="0">
                    <c:v>57.680016037850166</c:v>
                  </c:pt>
                  <c:pt idx="1">
                    <c:v>42.076885568847878</c:v>
                  </c:pt>
                  <c:pt idx="2">
                    <c:v>70.012350370738204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'Exp. Condition'!$C$17:$E$17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'Exp. Condition'!$C$19:$E$19</c:f>
              <c:numCache>
                <c:formatCode>0_ </c:formatCode>
                <c:ptCount val="3"/>
                <c:pt idx="0">
                  <c:v>735.88419246110448</c:v>
                </c:pt>
                <c:pt idx="1">
                  <c:v>740.60751970250294</c:v>
                </c:pt>
                <c:pt idx="2">
                  <c:v>781.61840045168299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21-445B-95D2-66C5C6A69F55}"/>
            </c:ext>
          </c:extLst>
        </c:ser>
        <c:ser>
          <c:idx val="2"/>
          <c:order val="2"/>
          <c:tx>
            <c:strRef>
              <c:f>'Exp. Condition'!$B$20</c:f>
              <c:strCache>
                <c:ptCount val="1"/>
                <c:pt idx="0">
                  <c:v>시뮬레이션</c:v>
                </c:pt>
              </c:strCache>
            </c:strRef>
          </c:tx>
          <c:spPr>
            <a:ln w="50800">
              <a:solidFill>
                <a:srgbClr val="C00000"/>
              </a:solidFill>
              <a:prstDash val="sysDash"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'Exp. Condition'!$C$24:$E$24</c:f>
                <c:numCache>
                  <c:formatCode>General</c:formatCode>
                  <c:ptCount val="3"/>
                  <c:pt idx="0">
                    <c:v>46.26847619085634</c:v>
                  </c:pt>
                  <c:pt idx="1">
                    <c:v>43.513519579562605</c:v>
                  </c:pt>
                  <c:pt idx="2">
                    <c:v>40.857214256158422</c:v>
                  </c:pt>
                </c:numCache>
              </c:numRef>
            </c:plus>
            <c:minus>
              <c:numRef>
                <c:f>'Exp. Condition'!$C$24:$E$24</c:f>
                <c:numCache>
                  <c:formatCode>General</c:formatCode>
                  <c:ptCount val="3"/>
                  <c:pt idx="0">
                    <c:v>46.26847619085634</c:v>
                  </c:pt>
                  <c:pt idx="1">
                    <c:v>43.513519579562605</c:v>
                  </c:pt>
                  <c:pt idx="2">
                    <c:v>40.857214256158422</c:v>
                  </c:pt>
                </c:numCache>
              </c:numRef>
            </c:minus>
            <c:spPr>
              <a:ln w="19050" cap="rnd">
                <a:solidFill>
                  <a:schemeClr val="tx1"/>
                </a:solidFill>
                <a:prstDash val="solid"/>
              </a:ln>
            </c:spPr>
          </c:errBars>
          <c:cat>
            <c:strRef>
              <c:f>'Exp. Condition'!$C$17:$E$17</c:f>
              <c:strCache>
                <c:ptCount val="3"/>
                <c:pt idx="0">
                  <c:v>-6°</c:v>
                </c:pt>
                <c:pt idx="1">
                  <c:v>0°</c:v>
                </c:pt>
                <c:pt idx="2">
                  <c:v>6°</c:v>
                </c:pt>
              </c:strCache>
            </c:strRef>
          </c:cat>
          <c:val>
            <c:numRef>
              <c:f>'Exp. Condition'!$C$20:$E$20</c:f>
              <c:numCache>
                <c:formatCode>0_ </c:formatCode>
                <c:ptCount val="3"/>
                <c:pt idx="0">
                  <c:v>748.14994097051635</c:v>
                </c:pt>
                <c:pt idx="1">
                  <c:v>755.34690763976892</c:v>
                </c:pt>
                <c:pt idx="2">
                  <c:v>751.53903124502381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21-445B-95D2-66C5C6A69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82384"/>
        <c:axId val="188682944"/>
      </c:lineChart>
      <c:catAx>
        <c:axId val="188682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 b="0"/>
                </a:pPr>
                <a:r>
                  <a:rPr lang="ko-KR" altLang="en-US" sz="2800" b="0" dirty="0"/>
                  <a:t>윤곽선의 방위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800"/>
            </a:pPr>
            <a:endParaRPr lang="ko-KR"/>
          </a:p>
        </c:txPr>
        <c:crossAx val="188682944"/>
        <c:crosses val="autoZero"/>
        <c:auto val="1"/>
        <c:lblAlgn val="ctr"/>
        <c:lblOffset val="100"/>
        <c:noMultiLvlLbl val="0"/>
      </c:catAx>
      <c:valAx>
        <c:axId val="188682944"/>
        <c:scaling>
          <c:orientation val="minMax"/>
          <c:max val="1000"/>
          <c:min val="500"/>
        </c:scaling>
        <c:delete val="0"/>
        <c:axPos val="l"/>
        <c:majorGridlines>
          <c:spPr>
            <a:ln w="12700" cap="rnd">
              <a:solidFill>
                <a:schemeClr val="bg1">
                  <a:lumMod val="6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2800" b="0">
                    <a:latin typeface="+mn-ea"/>
                    <a:ea typeface="+mn-ea"/>
                  </a:defRPr>
                </a:pPr>
                <a:r>
                  <a:rPr lang="ko-KR" altLang="en-US" sz="2800" b="0" dirty="0">
                    <a:latin typeface="+mn-ea"/>
                    <a:ea typeface="+mn-ea"/>
                  </a:rPr>
                  <a:t>반응시간</a:t>
                </a:r>
                <a:r>
                  <a:rPr lang="en-US" altLang="ko-KR" sz="2800" b="0" dirty="0">
                    <a:latin typeface="+mn-ea"/>
                    <a:ea typeface="+mn-ea"/>
                  </a:rPr>
                  <a:t> (</a:t>
                </a:r>
                <a:r>
                  <a:rPr lang="en-US" altLang="ko-KR" sz="2800" b="0" dirty="0" err="1">
                    <a:latin typeface="+mn-ea"/>
                    <a:ea typeface="+mn-ea"/>
                  </a:rPr>
                  <a:t>msec</a:t>
                </a:r>
                <a:r>
                  <a:rPr lang="en-US" altLang="ko-KR" sz="2800" b="0" dirty="0">
                    <a:latin typeface="+mn-ea"/>
                    <a:ea typeface="+mn-ea"/>
                  </a:rPr>
                  <a:t>)</a:t>
                </a:r>
                <a:endParaRPr lang="ko-KR" altLang="en-US" sz="2800" b="0" dirty="0">
                  <a:latin typeface="+mn-ea"/>
                  <a:ea typeface="+mn-ea"/>
                </a:endParaRPr>
              </a:p>
            </c:rich>
          </c:tx>
          <c:overlay val="0"/>
        </c:title>
        <c:numFmt formatCode="0_ " sourceLinked="0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400"/>
            </a:pPr>
            <a:endParaRPr lang="ko-KR"/>
          </a:p>
        </c:txPr>
        <c:crossAx val="18868238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4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Angle'!$B$19</c:f>
              <c:strCache>
                <c:ptCount val="1"/>
                <c:pt idx="0">
                  <c:v>산포 조건</c:v>
                </c:pt>
              </c:strCache>
            </c:strRef>
          </c:tx>
          <c:spPr>
            <a:ln w="50800"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'Summary Angle'!$C$23:$I$23</c:f>
                <c:numCache>
                  <c:formatCode>General</c:formatCode>
                  <c:ptCount val="7"/>
                  <c:pt idx="0">
                    <c:v>40.175222608788424</c:v>
                  </c:pt>
                  <c:pt idx="1">
                    <c:v>44.190896775717775</c:v>
                  </c:pt>
                  <c:pt idx="2">
                    <c:v>40.348178305250315</c:v>
                  </c:pt>
                  <c:pt idx="3">
                    <c:v>45.341519077876129</c:v>
                  </c:pt>
                  <c:pt idx="4">
                    <c:v>40.979780382251846</c:v>
                  </c:pt>
                  <c:pt idx="5">
                    <c:v>35.379264870983818</c:v>
                  </c:pt>
                  <c:pt idx="6">
                    <c:v>39.699169754155726</c:v>
                  </c:pt>
                </c:numCache>
              </c:numRef>
            </c:plus>
            <c:minus>
              <c:numRef>
                <c:f>'Summary Angle'!$C$23:$I$23</c:f>
                <c:numCache>
                  <c:formatCode>General</c:formatCode>
                  <c:ptCount val="7"/>
                  <c:pt idx="0">
                    <c:v>40.175222608788424</c:v>
                  </c:pt>
                  <c:pt idx="1">
                    <c:v>44.190896775717775</c:v>
                  </c:pt>
                  <c:pt idx="2">
                    <c:v>40.348178305250315</c:v>
                  </c:pt>
                  <c:pt idx="3">
                    <c:v>45.341519077876129</c:v>
                  </c:pt>
                  <c:pt idx="4">
                    <c:v>40.979780382251846</c:v>
                  </c:pt>
                  <c:pt idx="5">
                    <c:v>35.379264870983818</c:v>
                  </c:pt>
                  <c:pt idx="6">
                    <c:v>39.699169754155726</c:v>
                  </c:pt>
                </c:numCache>
              </c:numRef>
            </c:minus>
            <c:spPr>
              <a:ln w="19050"/>
            </c:spPr>
          </c:errBars>
          <c:cat>
            <c:strRef>
              <c:f>'Summary Angle'!$C$18:$I$18</c:f>
              <c:strCache>
                <c:ptCount val="7"/>
                <c:pt idx="0">
                  <c:v>-4.5°</c:v>
                </c:pt>
                <c:pt idx="1">
                  <c:v>-3°</c:v>
                </c:pt>
                <c:pt idx="2">
                  <c:v>-1.5°</c:v>
                </c:pt>
                <c:pt idx="3">
                  <c:v>0°</c:v>
                </c:pt>
                <c:pt idx="4">
                  <c:v>1.5°</c:v>
                </c:pt>
                <c:pt idx="5">
                  <c:v>3°</c:v>
                </c:pt>
                <c:pt idx="6">
                  <c:v>4.5°</c:v>
                </c:pt>
              </c:strCache>
            </c:strRef>
          </c:cat>
          <c:val>
            <c:numRef>
              <c:f>'Summary Angle'!$C$19:$I$19</c:f>
              <c:numCache>
                <c:formatCode>0_ </c:formatCode>
                <c:ptCount val="7"/>
                <c:pt idx="0">
                  <c:v>622.7878120890864</c:v>
                </c:pt>
                <c:pt idx="1">
                  <c:v>652.78736841495777</c:v>
                </c:pt>
                <c:pt idx="2">
                  <c:v>751.41993721737367</c:v>
                </c:pt>
                <c:pt idx="3">
                  <c:v>772.6733159556311</c:v>
                </c:pt>
                <c:pt idx="4">
                  <c:v>731.65712657065353</c:v>
                </c:pt>
                <c:pt idx="5">
                  <c:v>640.23051093660877</c:v>
                </c:pt>
                <c:pt idx="6">
                  <c:v>612.13298340280585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21-46D2-A3E7-4B61C27A744D}"/>
            </c:ext>
          </c:extLst>
        </c:ser>
        <c:ser>
          <c:idx val="1"/>
          <c:order val="1"/>
          <c:tx>
            <c:strRef>
              <c:f>'Summary Angle'!$B$20</c:f>
              <c:strCache>
                <c:ptCount val="1"/>
                <c:pt idx="0">
                  <c:v>윤곽선 조건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'Summary Angle'!$C$24:$I$24</c:f>
                <c:numCache>
                  <c:formatCode>General</c:formatCode>
                  <c:ptCount val="7"/>
                  <c:pt idx="0">
                    <c:v>48.580819290634402</c:v>
                  </c:pt>
                  <c:pt idx="1">
                    <c:v>56.606198998271005</c:v>
                  </c:pt>
                  <c:pt idx="2">
                    <c:v>59.672277998224587</c:v>
                  </c:pt>
                  <c:pt idx="3">
                    <c:v>67.534852478719841</c:v>
                  </c:pt>
                  <c:pt idx="4">
                    <c:v>71.171800656869735</c:v>
                  </c:pt>
                  <c:pt idx="5">
                    <c:v>61.581098015979002</c:v>
                  </c:pt>
                  <c:pt idx="6">
                    <c:v>48.650383697243704</c:v>
                  </c:pt>
                </c:numCache>
              </c:numRef>
            </c:plus>
            <c:minus>
              <c:numRef>
                <c:f>'Summary Angle'!$C$24:$I$24</c:f>
                <c:numCache>
                  <c:formatCode>General</c:formatCode>
                  <c:ptCount val="7"/>
                  <c:pt idx="0">
                    <c:v>48.580819290634402</c:v>
                  </c:pt>
                  <c:pt idx="1">
                    <c:v>56.606198998271005</c:v>
                  </c:pt>
                  <c:pt idx="2">
                    <c:v>59.672277998224587</c:v>
                  </c:pt>
                  <c:pt idx="3">
                    <c:v>67.534852478719841</c:v>
                  </c:pt>
                  <c:pt idx="4">
                    <c:v>71.171800656869735</c:v>
                  </c:pt>
                  <c:pt idx="5">
                    <c:v>61.581098015979002</c:v>
                  </c:pt>
                  <c:pt idx="6">
                    <c:v>48.650383697243704</c:v>
                  </c:pt>
                </c:numCache>
              </c:numRef>
            </c:minus>
            <c:spPr>
              <a:ln w="19050"/>
            </c:spPr>
          </c:errBars>
          <c:cat>
            <c:strRef>
              <c:f>'Summary Angle'!$C$18:$I$18</c:f>
              <c:strCache>
                <c:ptCount val="7"/>
                <c:pt idx="0">
                  <c:v>-4.5°</c:v>
                </c:pt>
                <c:pt idx="1">
                  <c:v>-3°</c:v>
                </c:pt>
                <c:pt idx="2">
                  <c:v>-1.5°</c:v>
                </c:pt>
                <c:pt idx="3">
                  <c:v>0°</c:v>
                </c:pt>
                <c:pt idx="4">
                  <c:v>1.5°</c:v>
                </c:pt>
                <c:pt idx="5">
                  <c:v>3°</c:v>
                </c:pt>
                <c:pt idx="6">
                  <c:v>4.5°</c:v>
                </c:pt>
              </c:strCache>
            </c:strRef>
          </c:cat>
          <c:val>
            <c:numRef>
              <c:f>'Summary Angle'!$C$20:$I$20</c:f>
              <c:numCache>
                <c:formatCode>0_ </c:formatCode>
                <c:ptCount val="7"/>
                <c:pt idx="0">
                  <c:v>647.93105718925028</c:v>
                </c:pt>
                <c:pt idx="1">
                  <c:v>697.81455913290199</c:v>
                </c:pt>
                <c:pt idx="2">
                  <c:v>820.30678153204519</c:v>
                </c:pt>
                <c:pt idx="3">
                  <c:v>854.82748156543209</c:v>
                </c:pt>
                <c:pt idx="4">
                  <c:v>830.52772602326252</c:v>
                </c:pt>
                <c:pt idx="5">
                  <c:v>754.16473439117328</c:v>
                </c:pt>
                <c:pt idx="6">
                  <c:v>663.35125626828062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21-46D2-A3E7-4B61C27A744D}"/>
            </c:ext>
          </c:extLst>
        </c:ser>
        <c:ser>
          <c:idx val="2"/>
          <c:order val="2"/>
          <c:tx>
            <c:strRef>
              <c:f>'Summary Angle'!$B$21</c:f>
              <c:strCache>
                <c:ptCount val="1"/>
                <c:pt idx="0">
                  <c:v>시뮬레이션</c:v>
                </c:pt>
              </c:strCache>
            </c:strRef>
          </c:tx>
          <c:spPr>
            <a:ln w="50800">
              <a:solidFill>
                <a:srgbClr val="C00000"/>
              </a:solidFill>
              <a:prstDash val="sysDash"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'Summary Angle'!$C$25:$I$25</c:f>
                <c:numCache>
                  <c:formatCode>General</c:formatCode>
                  <c:ptCount val="7"/>
                  <c:pt idx="0">
                    <c:v>41.390165400355563</c:v>
                  </c:pt>
                  <c:pt idx="1">
                    <c:v>43.485768111556062</c:v>
                  </c:pt>
                  <c:pt idx="2">
                    <c:v>51.7022491250057</c:v>
                  </c:pt>
                  <c:pt idx="3">
                    <c:v>47.26704241683418</c:v>
                  </c:pt>
                  <c:pt idx="4">
                    <c:v>52.463835386194489</c:v>
                  </c:pt>
                  <c:pt idx="5">
                    <c:v>45.383348355984594</c:v>
                  </c:pt>
                  <c:pt idx="6">
                    <c:v>44.012254250704991</c:v>
                  </c:pt>
                </c:numCache>
              </c:numRef>
            </c:plus>
            <c:minus>
              <c:numRef>
                <c:f>'Summary Angle'!$C$25:$I$25</c:f>
                <c:numCache>
                  <c:formatCode>General</c:formatCode>
                  <c:ptCount val="7"/>
                  <c:pt idx="0">
                    <c:v>41.390165400355563</c:v>
                  </c:pt>
                  <c:pt idx="1">
                    <c:v>43.485768111556062</c:v>
                  </c:pt>
                  <c:pt idx="2">
                    <c:v>51.7022491250057</c:v>
                  </c:pt>
                  <c:pt idx="3">
                    <c:v>47.26704241683418</c:v>
                  </c:pt>
                  <c:pt idx="4">
                    <c:v>52.463835386194489</c:v>
                  </c:pt>
                  <c:pt idx="5">
                    <c:v>45.383348355984594</c:v>
                  </c:pt>
                  <c:pt idx="6">
                    <c:v>44.012254250704991</c:v>
                  </c:pt>
                </c:numCache>
              </c:numRef>
            </c:minus>
            <c:spPr>
              <a:ln w="19050"/>
            </c:spPr>
          </c:errBars>
          <c:cat>
            <c:strRef>
              <c:f>'Summary Angle'!$C$18:$I$18</c:f>
              <c:strCache>
                <c:ptCount val="7"/>
                <c:pt idx="0">
                  <c:v>-4.5°</c:v>
                </c:pt>
                <c:pt idx="1">
                  <c:v>-3°</c:v>
                </c:pt>
                <c:pt idx="2">
                  <c:v>-1.5°</c:v>
                </c:pt>
                <c:pt idx="3">
                  <c:v>0°</c:v>
                </c:pt>
                <c:pt idx="4">
                  <c:v>1.5°</c:v>
                </c:pt>
                <c:pt idx="5">
                  <c:v>3°</c:v>
                </c:pt>
                <c:pt idx="6">
                  <c:v>4.5°</c:v>
                </c:pt>
              </c:strCache>
            </c:strRef>
          </c:cat>
          <c:val>
            <c:numRef>
              <c:f>'Summary Angle'!$C$21:$I$21</c:f>
              <c:numCache>
                <c:formatCode>0_ </c:formatCode>
                <c:ptCount val="7"/>
                <c:pt idx="0">
                  <c:v>626.94073682538078</c:v>
                </c:pt>
                <c:pt idx="1">
                  <c:v>718.27727982278429</c:v>
                </c:pt>
                <c:pt idx="2">
                  <c:v>831.68276684357943</c:v>
                </c:pt>
                <c:pt idx="3">
                  <c:v>900.4045505689877</c:v>
                </c:pt>
                <c:pt idx="4">
                  <c:v>840.74048968569161</c:v>
                </c:pt>
                <c:pt idx="5">
                  <c:v>716.26483582553215</c:v>
                </c:pt>
                <c:pt idx="6">
                  <c:v>627.4397267570987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6D2-A3E7-4B61C27A7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813248"/>
        <c:axId val="188813808"/>
      </c:lineChart>
      <c:catAx>
        <c:axId val="188813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 b="0"/>
                </a:pPr>
                <a:r>
                  <a:rPr lang="ko-KR" altLang="en-US" sz="2800" b="0" dirty="0"/>
                  <a:t>가보의 평균방위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800"/>
            </a:pPr>
            <a:endParaRPr lang="ko-KR"/>
          </a:p>
        </c:txPr>
        <c:crossAx val="188813808"/>
        <c:crosses val="autoZero"/>
        <c:auto val="1"/>
        <c:lblAlgn val="ctr"/>
        <c:lblOffset val="100"/>
        <c:noMultiLvlLbl val="0"/>
      </c:catAx>
      <c:valAx>
        <c:axId val="188813808"/>
        <c:scaling>
          <c:orientation val="minMax"/>
          <c:min val="500"/>
        </c:scaling>
        <c:delete val="0"/>
        <c:axPos val="l"/>
        <c:majorGridlines>
          <c:spPr>
            <a:ln w="12700">
              <a:solidFill>
                <a:schemeClr val="bg1">
                  <a:lumMod val="6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2800" b="0">
                    <a:latin typeface="+mn-ea"/>
                    <a:ea typeface="+mn-ea"/>
                  </a:defRPr>
                </a:pPr>
                <a:r>
                  <a:rPr lang="ko-KR" altLang="en-US" sz="2800" b="0" dirty="0">
                    <a:latin typeface="+mn-ea"/>
                    <a:ea typeface="+mn-ea"/>
                  </a:rPr>
                  <a:t>반응시간</a:t>
                </a:r>
                <a:r>
                  <a:rPr lang="en-US" altLang="ko-KR" sz="2800" b="0" dirty="0">
                    <a:latin typeface="+mn-ea"/>
                    <a:ea typeface="+mn-ea"/>
                  </a:rPr>
                  <a:t> (</a:t>
                </a:r>
                <a:r>
                  <a:rPr lang="en-US" altLang="ko-KR" sz="2800" b="0" dirty="0" err="1">
                    <a:latin typeface="+mn-ea"/>
                    <a:ea typeface="+mn-ea"/>
                  </a:rPr>
                  <a:t>msec</a:t>
                </a:r>
                <a:r>
                  <a:rPr lang="en-US" altLang="ko-KR" sz="2800" b="0" dirty="0">
                    <a:latin typeface="+mn-ea"/>
                    <a:ea typeface="+mn-ea"/>
                  </a:rPr>
                  <a:t>)</a:t>
                </a:r>
                <a:endParaRPr lang="ko-KR" altLang="en-US" sz="2800" b="0" dirty="0">
                  <a:latin typeface="+mn-ea"/>
                  <a:ea typeface="+mn-ea"/>
                </a:endParaRPr>
              </a:p>
            </c:rich>
          </c:tx>
          <c:overlay val="0"/>
        </c:title>
        <c:numFmt formatCode="0_ " sourceLinked="1"/>
        <c:majorTickMark val="none"/>
        <c:minorTickMark val="none"/>
        <c:tickLblPos val="nextTo"/>
        <c:spPr>
          <a:ln w="25400" cap="rnd">
            <a:solidFill>
              <a:schemeClr val="tx1"/>
            </a:solidFill>
          </a:ln>
        </c:spPr>
        <c:txPr>
          <a:bodyPr/>
          <a:lstStyle/>
          <a:p>
            <a:pPr>
              <a:defRPr sz="2400"/>
            </a:pPr>
            <a:endParaRPr lang="ko-KR"/>
          </a:p>
        </c:txPr>
        <c:crossAx val="18881324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4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DEA58-EA18-4289-9E4F-0867C70BD9ED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424B7-8779-4834-BB3B-11DE19331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1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7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8717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44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(오른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1999" y="576000"/>
            <a:ext cx="4967999" cy="144000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999" y="2304000"/>
            <a:ext cx="4968000" cy="5400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6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(오른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0" y="576000"/>
            <a:ext cx="5760000" cy="144000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576000"/>
            <a:ext cx="10080000" cy="144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2304000"/>
            <a:ext cx="1008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2" r:id="rId4"/>
    <p:sldLayoutId id="2147483666" r:id="rId5"/>
  </p:sldLayoutIdLst>
  <p:txStyles>
    <p:titleStyle>
      <a:lvl1pPr algn="l" defTabSz="960121" rtl="0" eaLnBrk="1" latinLnBrk="1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1" rtl="0" eaLnBrk="1" latinLnBrk="1" hangingPunct="1">
        <a:lnSpc>
          <a:spcPct val="90000"/>
        </a:lnSpc>
        <a:spcBef>
          <a:spcPts val="1050"/>
        </a:spcBef>
        <a:buFont typeface="Noto Sans CJK KR Light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1" rtl="0" eaLnBrk="1" latinLnBrk="1" hangingPunct="1">
        <a:lnSpc>
          <a:spcPct val="90000"/>
        </a:lnSpc>
        <a:spcBef>
          <a:spcPts val="525"/>
        </a:spcBef>
        <a:buFont typeface="Noto Sans CJK KR Light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1" indent="-240030" algn="l" defTabSz="960121" rtl="0" eaLnBrk="1" latinLnBrk="1" hangingPunct="1">
        <a:lnSpc>
          <a:spcPct val="90000"/>
        </a:lnSpc>
        <a:spcBef>
          <a:spcPts val="525"/>
        </a:spcBef>
        <a:buFont typeface="Noto Sans CJK KR Light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1" indent="-240030" algn="l" defTabSz="960121" rtl="0" eaLnBrk="1" latinLnBrk="1" hangingPunct="1">
        <a:lnSpc>
          <a:spcPct val="90000"/>
        </a:lnSpc>
        <a:spcBef>
          <a:spcPts val="525"/>
        </a:spcBef>
        <a:buFont typeface="Noto Sans CJK KR Light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1" indent="-240030" algn="l" defTabSz="960121" rtl="0" eaLnBrk="1" latinLnBrk="1" hangingPunct="1">
        <a:lnSpc>
          <a:spcPct val="90000"/>
        </a:lnSpc>
        <a:spcBef>
          <a:spcPts val="525"/>
        </a:spcBef>
        <a:buFont typeface="Noto Sans CJK KR Light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2" indent="-240030" algn="l" defTabSz="960121" rtl="0" eaLnBrk="1" latinLnBrk="1" hangingPunct="1">
        <a:lnSpc>
          <a:spcPct val="90000"/>
        </a:lnSpc>
        <a:spcBef>
          <a:spcPts val="525"/>
        </a:spcBef>
        <a:buFont typeface="Noto Sans CJK KR Light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2" indent="-240030" algn="l" defTabSz="960121" rtl="0" eaLnBrk="1" latinLnBrk="1" hangingPunct="1">
        <a:lnSpc>
          <a:spcPct val="90000"/>
        </a:lnSpc>
        <a:spcBef>
          <a:spcPts val="525"/>
        </a:spcBef>
        <a:buFont typeface="Noto Sans CJK KR Light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2" indent="-240030" algn="l" defTabSz="960121" rtl="0" eaLnBrk="1" latinLnBrk="1" hangingPunct="1">
        <a:lnSpc>
          <a:spcPct val="90000"/>
        </a:lnSpc>
        <a:spcBef>
          <a:spcPts val="525"/>
        </a:spcBef>
        <a:buFont typeface="Noto Sans CJK KR Light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2" indent="-240030" algn="l" defTabSz="960121" rtl="0" eaLnBrk="1" latinLnBrk="1" hangingPunct="1">
        <a:lnSpc>
          <a:spcPct val="90000"/>
        </a:lnSpc>
        <a:spcBef>
          <a:spcPts val="525"/>
        </a:spcBef>
        <a:buFont typeface="Noto Sans CJK KR Light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1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1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1" algn="l" defTabSz="960121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1" algn="l" defTabSz="960121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1" algn="l" defTabSz="960121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1" algn="l" defTabSz="960121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2" algn="l" defTabSz="960121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2" algn="l" defTabSz="960121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2" algn="l" defTabSz="960121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2.xml"/><Relationship Id="rId7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8" y="1800000"/>
            <a:ext cx="11520000" cy="50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488" y="1800000"/>
            <a:ext cx="7560000" cy="5039999"/>
          </a:xfrm>
        </p:spPr>
        <p:txBody>
          <a:bodyPr wrap="none" lIns="0" tIns="216000" rIns="0" bIns="0" anchor="ctr" anchorCtr="0">
            <a:noAutofit/>
          </a:bodyPr>
          <a:lstStyle/>
          <a:p>
            <a:pPr algn="ctr"/>
            <a:r>
              <a:rPr lang="ko-KR" altLang="en-US" sz="9200" dirty="0">
                <a:latin typeface="+mn-ea"/>
                <a:ea typeface="+mn-ea"/>
              </a:rPr>
              <a:t>윤곽선 통합이</a:t>
            </a:r>
            <a:br>
              <a:rPr lang="en-US" altLang="ko-KR" sz="9200" dirty="0">
                <a:latin typeface="+mn-ea"/>
                <a:ea typeface="+mn-ea"/>
              </a:rPr>
            </a:br>
            <a:r>
              <a:rPr lang="ko-KR" altLang="en-US" sz="7800" dirty="0">
                <a:latin typeface="+mn-ea"/>
                <a:ea typeface="+mn-ea"/>
              </a:rPr>
              <a:t>평균방위 지각에</a:t>
            </a:r>
            <a:br>
              <a:rPr lang="en-US" altLang="ko-KR" sz="7800" dirty="0">
                <a:latin typeface="+mn-ea"/>
                <a:ea typeface="+mn-ea"/>
              </a:rPr>
            </a:br>
            <a:r>
              <a:rPr lang="ko-KR" altLang="en-US" sz="11000" dirty="0">
                <a:latin typeface="+mj-ea"/>
              </a:rPr>
              <a:t>미치는 영향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0000" y="1800000"/>
            <a:ext cx="3960000" cy="5040000"/>
          </a:xfrm>
          <a:prstGeom prst="rect">
            <a:avLst/>
          </a:prstGeom>
          <a:noFill/>
        </p:spPr>
        <p:txBody>
          <a:bodyPr wrap="none" lIns="0" tIns="0" rIns="432000" bIns="648000" rtlCol="0" anchor="ctr" anchorCtr="0">
            <a:noAutofit/>
          </a:bodyPr>
          <a:lstStyle/>
          <a:p>
            <a:pPr algn="r"/>
            <a:r>
              <a:rPr lang="ko-KR" altLang="en-US" sz="3400" dirty="0" err="1">
                <a:latin typeface="Noto Sans CJK KR DemiLight" pitchFamily="34" charset="-127"/>
                <a:ea typeface="Noto Sans CJK KR DemiLight" pitchFamily="34" charset="-127"/>
              </a:rPr>
              <a:t>차옥균</a:t>
            </a:r>
            <a:r>
              <a:rPr lang="en-US" altLang="ko-KR" sz="3400" baseline="30000" dirty="0">
                <a:latin typeface="Noto Sans CJK KR DemiLight" pitchFamily="34" charset="-127"/>
                <a:ea typeface="Noto Sans CJK KR DemiLight" pitchFamily="34" charset="-127"/>
              </a:rPr>
              <a:t>1</a:t>
            </a:r>
            <a:r>
              <a:rPr lang="ko-KR" altLang="en-US" sz="3400" dirty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3400" dirty="0">
                <a:latin typeface="Noto Sans CJK KR DemiLight" pitchFamily="34" charset="-127"/>
                <a:ea typeface="Noto Sans CJK KR DemiLight" pitchFamily="34" charset="-127"/>
              </a:rPr>
              <a:t>&amp; </a:t>
            </a:r>
            <a:r>
              <a:rPr lang="ko-KR" altLang="en-US" sz="3400" dirty="0">
                <a:latin typeface="Noto Sans CJK KR DemiLight" pitchFamily="34" charset="-127"/>
                <a:ea typeface="Noto Sans CJK KR DemiLight" pitchFamily="34" charset="-127"/>
              </a:rPr>
              <a:t>정상철</a:t>
            </a:r>
            <a:r>
              <a:rPr lang="en-US" altLang="ko-KR" sz="3400" baseline="30000" dirty="0">
                <a:latin typeface="Noto Sans CJK KR DemiLight" pitchFamily="34" charset="-127"/>
                <a:ea typeface="Noto Sans CJK KR DemiLight" pitchFamily="34" charset="-127"/>
              </a:rPr>
              <a:t>1, 2</a:t>
            </a:r>
          </a:p>
          <a:p>
            <a:pPr algn="r"/>
            <a:endParaRPr lang="en-US" altLang="ko-KR" sz="2200" dirty="0">
              <a:latin typeface="Noto Sans CJK KR Regular" pitchFamily="34" charset="-127"/>
              <a:ea typeface="Noto Sans CJK KR Regular" pitchFamily="34" charset="-127"/>
            </a:endParaRPr>
          </a:p>
          <a:p>
            <a:pPr algn="r"/>
            <a:r>
              <a:rPr lang="en-US" altLang="ko-KR" sz="2200" baseline="30000" dirty="0">
                <a:latin typeface="Noto Sans CJK KR Regular" pitchFamily="34" charset="-127"/>
                <a:ea typeface="Noto Sans CJK KR Regular" pitchFamily="34" charset="-127"/>
              </a:rPr>
              <a:t>1</a:t>
            </a:r>
            <a:r>
              <a:rPr lang="ko-KR" altLang="en-US" sz="2200" dirty="0">
                <a:latin typeface="Noto Sans CJK KR Regular" pitchFamily="34" charset="-127"/>
                <a:ea typeface="Noto Sans CJK KR Regular" pitchFamily="34" charset="-127"/>
              </a:rPr>
              <a:t>연세대학교 인지과학협동과정</a:t>
            </a:r>
            <a:endParaRPr lang="en-US" altLang="ko-KR" sz="2200" dirty="0">
              <a:latin typeface="Noto Sans CJK KR Regular" pitchFamily="34" charset="-127"/>
              <a:ea typeface="Noto Sans CJK KR Regular" pitchFamily="34" charset="-127"/>
            </a:endParaRPr>
          </a:p>
          <a:p>
            <a:pPr algn="r"/>
            <a:r>
              <a:rPr lang="en-US" altLang="ko-KR" sz="2200" baseline="30000" dirty="0">
                <a:latin typeface="Noto Sans CJK KR Regular" pitchFamily="34" charset="-127"/>
                <a:ea typeface="Noto Sans CJK KR Regular" pitchFamily="34" charset="-127"/>
              </a:rPr>
              <a:t>2</a:t>
            </a:r>
            <a:r>
              <a:rPr lang="ko-KR" altLang="en-US" sz="2200" dirty="0">
                <a:latin typeface="Noto Sans CJK KR Regular" pitchFamily="34" charset="-127"/>
                <a:ea typeface="Noto Sans CJK KR Regular" pitchFamily="34" charset="-127"/>
              </a:rPr>
              <a:t>연세대학교 심리학과</a:t>
            </a:r>
          </a:p>
        </p:txBody>
      </p:sp>
      <p:pic>
        <p:nvPicPr>
          <p:cNvPr id="7" name="Picture 2" descr="D:\Users\oakyoon\Desktop\VCC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000" y="5832000"/>
            <a:ext cx="1728000" cy="5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oakyoon\Desktop\Yonsei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5814000"/>
            <a:ext cx="1872000" cy="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51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graphicFrame>
        <p:nvGraphicFramePr>
          <p:cNvPr id="4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486930"/>
              </p:ext>
            </p:extLst>
          </p:nvPr>
        </p:nvGraphicFramePr>
        <p:xfrm>
          <a:off x="864261" y="2340000"/>
          <a:ext cx="9792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442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드리프트</a:t>
            </a:r>
            <a:r>
              <a:rPr lang="en-US" altLang="ko-KR" dirty="0"/>
              <a:t>-</a:t>
            </a:r>
            <a:r>
              <a:rPr lang="ko-KR" altLang="en-US" dirty="0"/>
              <a:t>확산</a:t>
            </a:r>
            <a:r>
              <a:rPr lang="en-US" altLang="ko-KR" sz="4000" dirty="0">
                <a:latin typeface="+mn-lt"/>
              </a:rPr>
              <a:t>(drift-diffusion)</a:t>
            </a:r>
            <a:r>
              <a:rPr lang="ko-KR" altLang="en-US" dirty="0"/>
              <a:t> 모델링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0000" y="2088000"/>
                <a:ext cx="4824000" cy="288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𝑚𝑒𝑎𝑛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𝑛𝑜𝑟𝑚𝑎𝑙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2088000"/>
                <a:ext cx="4824000" cy="2880000"/>
              </a:xfrm>
              <a:prstGeom prst="rect">
                <a:avLst/>
              </a:prstGeom>
              <a:blipFill rotWithShape="0"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6264000" y="2016000"/>
            <a:ext cx="4464000" cy="3060000"/>
            <a:chOff x="6264000" y="1800000"/>
            <a:chExt cx="4464000" cy="3060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차트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6448125"/>
                    </p:ext>
                  </p:extLst>
                </p:nvPr>
              </p:nvGraphicFramePr>
              <p:xfrm>
                <a:off x="6264000" y="1980000"/>
                <a:ext cx="4320000" cy="288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 xmlns="">
            <p:graphicFrame>
              <p:nvGraphicFramePr>
                <p:cNvPr id="5" name="차트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6448125"/>
                    </p:ext>
                  </p:extLst>
                </p:nvPr>
              </p:nvGraphicFramePr>
              <p:xfrm>
                <a:off x="6264000" y="1980000"/>
                <a:ext cx="4320000" cy="288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368000" y="3204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000" y="3204000"/>
                  <a:ext cx="360000" cy="3600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55999" y="180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999" y="1800000"/>
                  <a:ext cx="360000" cy="3600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33" r="-3333" b="-152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424000" y="2484000"/>
                  <a:ext cx="1080000" cy="288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𝑡h𝑟𝑒𝑠h𝑜𝑙𝑑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000" y="2484000"/>
                  <a:ext cx="1080000" cy="2880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520" r="-4520" b="-63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424000" y="4032000"/>
                  <a:ext cx="1080000" cy="288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𝑡h𝑟𝑒𝑠h𝑜𝑙𝑑</m:t>
                        </m:r>
                      </m:oMath>
                    </m:oMathPara>
                  </a14:m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000" y="4032000"/>
                  <a:ext cx="1080000" cy="2880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520" r="-4520" b="-63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900000" y="5400000"/>
            <a:ext cx="6696000" cy="2376000"/>
            <a:chOff x="719999" y="5472000"/>
            <a:chExt cx="6696000" cy="2376000"/>
          </a:xfrm>
        </p:grpSpPr>
        <p:sp>
          <p:nvSpPr>
            <p:cNvPr id="10" name="TextBox 9"/>
            <p:cNvSpPr txBox="1"/>
            <p:nvPr/>
          </p:nvSpPr>
          <p:spPr>
            <a:xfrm>
              <a:off x="719999" y="5472000"/>
              <a:ext cx="6696000" cy="1512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ko-KR" altLang="en-US" sz="2400" dirty="0"/>
                <a:t>참가자 별로 산포 조건의 행동 결과를 이용하여</a:t>
              </a:r>
              <a:endParaRPr lang="en-US" altLang="ko-KR" sz="2400" dirty="0"/>
            </a:p>
            <a:p>
              <a:r>
                <a:rPr lang="en-US" altLang="ko-KR" sz="2400" i="1" u="sng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threshold, a, b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값을 적합화</a:t>
              </a:r>
              <a:r>
                <a:rPr lang="en-US" altLang="ko-KR" sz="2400" dirty="0"/>
                <a:t>(fitting)</a:t>
              </a:r>
              <a:r>
                <a:rPr lang="ko-KR" altLang="en-US" sz="2400" dirty="0"/>
                <a:t>한 후</a:t>
              </a:r>
              <a:r>
                <a:rPr lang="en-US" altLang="ko-KR" sz="2400" dirty="0"/>
                <a:t>,</a:t>
              </a:r>
            </a:p>
            <a:p>
              <a:endParaRPr lang="en-US" altLang="ko-KR" sz="2400" dirty="0"/>
            </a:p>
            <a:p>
              <a:r>
                <a:rPr lang="ko-KR" altLang="en-US" sz="2400" dirty="0"/>
                <a:t>윤곽선 가보가 반영되지 않은 응답을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시뮬레이션</a:t>
              </a:r>
              <a:r>
                <a:rPr lang="en-US" altLang="ko-KR" sz="2400" dirty="0"/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999" y="6984000"/>
              <a:ext cx="936000" cy="864000"/>
            </a:xfrm>
            <a:prstGeom prst="rect">
              <a:avLst/>
            </a:prstGeom>
            <a:noFill/>
          </p:spPr>
          <p:txBody>
            <a:bodyPr wrap="none" lIns="0" tIns="0" rIns="72000" bIns="0" rtlCol="0" anchor="ctr" anchorCtr="0">
              <a:noAutofit/>
            </a:bodyPr>
            <a:lstStyle/>
            <a:p>
              <a:pPr algn="r"/>
              <a:r>
                <a:rPr lang="en-US" altLang="ko-KR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lang="en-US" altLang="ko-KR" sz="24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r"/>
              <a:r>
                <a:rPr lang="ko-KR" altLang="ko-KR" sz="2400" dirty="0">
                  <a:solidFill>
                    <a:srgbClr val="C00000"/>
                  </a:solidFill>
                  <a:latin typeface="Cambria Math" panose="02040503050406030204" pitchFamily="18" charset="0"/>
                </a:rPr>
                <a:t>𝜃</a:t>
              </a:r>
              <a:r>
                <a:rPr lang="en-US" altLang="ko-KR" sz="2400" i="1" baseline="-25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𝑚</a:t>
              </a:r>
              <a:r>
                <a:rPr lang="en-US" altLang="ko-KR" sz="2400" i="1" baseline="-25000" dirty="0" err="1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ean</a:t>
              </a:r>
              <a:endParaRPr lang="en-US" altLang="ko-KR" sz="2400" i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5999" y="6984000"/>
              <a:ext cx="5760000" cy="864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altLang="ko-KR" sz="2400" dirty="0"/>
                <a:t>: </a:t>
              </a:r>
              <a:r>
                <a:rPr lang="en-US" altLang="ko-KR" sz="2400" dirty="0">
                  <a:sym typeface="Wingdings" panose="05000000000000000000" pitchFamily="2" charset="2"/>
                </a:rPr>
                <a:t>51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  60</a:t>
              </a: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: </a:t>
              </a:r>
              <a:r>
                <a:rPr lang="ko-KR" altLang="en-US" sz="2400" dirty="0">
                  <a:sym typeface="Wingdings" panose="05000000000000000000" pitchFamily="2" charset="2"/>
                </a:rPr>
                <a:t>윤곽선 가보를 제외한 </a:t>
              </a:r>
              <a:r>
                <a:rPr lang="en-US" altLang="ko-KR" sz="2400" dirty="0">
                  <a:sym typeface="Wingdings" panose="05000000000000000000" pitchFamily="2" charset="2"/>
                </a:rPr>
                <a:t>51</a:t>
              </a:r>
              <a:r>
                <a:rPr lang="ko-KR" altLang="en-US" sz="2400" dirty="0">
                  <a:sym typeface="Wingdings" panose="05000000000000000000" pitchFamily="2" charset="2"/>
                </a:rPr>
                <a:t>개 가보의 평균방위</a:t>
              </a:r>
              <a:endParaRPr lang="en-US" altLang="ko-KR" sz="2400" dirty="0">
                <a:sym typeface="Wingdings" panose="05000000000000000000" pitchFamily="2" charset="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432000" y="2232000"/>
            <a:ext cx="144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800" dirty="0">
                <a:solidFill>
                  <a:srgbClr val="C00000"/>
                </a:solidFill>
                <a:latin typeface="Noto Sans CJK KR Regular" pitchFamily="34" charset="-127"/>
                <a:ea typeface="Noto Sans CJK KR Regular" pitchFamily="34" charset="-127"/>
              </a:rPr>
              <a:t>“</a:t>
            </a:r>
            <a:r>
              <a:rPr lang="ko-KR" altLang="en-US" sz="1800" dirty="0">
                <a:solidFill>
                  <a:srgbClr val="C00000"/>
                </a:solidFill>
                <a:latin typeface="Noto Sans CJK KR Regular" pitchFamily="34" charset="-127"/>
                <a:ea typeface="Noto Sans CJK KR Regular" pitchFamily="34" charset="-127"/>
              </a:rPr>
              <a:t>시계방향</a:t>
            </a:r>
            <a:r>
              <a:rPr lang="en-US" altLang="ko-KR" sz="1800" dirty="0">
                <a:solidFill>
                  <a:srgbClr val="C00000"/>
                </a:solidFill>
                <a:latin typeface="Noto Sans CJK KR Regular" pitchFamily="34" charset="-127"/>
                <a:ea typeface="Noto Sans CJK KR Regular" pitchFamily="34" charset="-127"/>
              </a:rPr>
              <a:t>”</a:t>
            </a:r>
            <a:endParaRPr lang="ko-KR" altLang="en-US" sz="1800" dirty="0">
              <a:solidFill>
                <a:srgbClr val="C00000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32000" y="4536000"/>
            <a:ext cx="144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“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반시계방향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”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13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결과</a:t>
            </a:r>
          </a:p>
        </p:txBody>
      </p:sp>
      <p:graphicFrame>
        <p:nvGraphicFramePr>
          <p:cNvPr id="3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136384"/>
              </p:ext>
            </p:extLst>
          </p:nvPr>
        </p:nvGraphicFramePr>
        <p:xfrm>
          <a:off x="216000" y="1980000"/>
          <a:ext cx="45000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608821"/>
              </p:ext>
            </p:extLst>
          </p:nvPr>
        </p:nvGraphicFramePr>
        <p:xfrm>
          <a:off x="4932000" y="1980000"/>
          <a:ext cx="63000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7488000"/>
            <a:ext cx="11520000" cy="11520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윤곽선 가보는 평균방위 지각에 반영되지 않았다</a:t>
            </a:r>
            <a:r>
              <a:rPr lang="en-US" altLang="ko-KR" sz="4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4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4320000" cy="8640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대안가설</a:t>
            </a:r>
            <a:r>
              <a:rPr lang="en-US" altLang="ko-KR" dirty="0"/>
              <a:t>: </a:t>
            </a:r>
            <a:r>
              <a:rPr lang="ko-KR" altLang="en-US" dirty="0"/>
              <a:t>집단화</a:t>
            </a:r>
            <a:br>
              <a:rPr lang="en-US" altLang="ko-KR" dirty="0"/>
            </a:br>
            <a:r>
              <a:rPr lang="en-US" altLang="ko-KR" sz="4000" dirty="0">
                <a:latin typeface="+mn-lt"/>
              </a:rPr>
              <a:t>                       (grouping)</a:t>
            </a:r>
            <a:endParaRPr lang="ko-KR" altLang="en-US" sz="2400" dirty="0">
              <a:latin typeface="+mn-lt"/>
            </a:endParaRPr>
          </a:p>
        </p:txBody>
      </p:sp>
      <p:pic>
        <p:nvPicPr>
          <p:cNvPr id="3" name="Picture 3" descr="D:\Users\oakyoon\Dropbox\인지및생물2015\images\15_GROU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9234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38853"/>
            <a:ext cx="4320000" cy="108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800" dirty="0">
                <a:solidFill>
                  <a:srgbClr val="FF9900"/>
                </a:solidFill>
                <a:ea typeface="Noto Sans CJK KR DemiLight" pitchFamily="34" charset="-127"/>
              </a:rPr>
              <a:t>집단화 조건</a:t>
            </a:r>
            <a:endParaRPr lang="en-US" altLang="ko-KR" sz="2800" dirty="0">
              <a:solidFill>
                <a:srgbClr val="FF9900"/>
              </a:solidFill>
              <a:ea typeface="Noto Sans CJK KR DemiLight" pitchFamily="34" charset="-127"/>
            </a:endParaRPr>
          </a:p>
          <a:p>
            <a:pPr algn="ctr"/>
            <a:r>
              <a:rPr lang="en-US" altLang="ko-KR" sz="1800" dirty="0">
                <a:solidFill>
                  <a:srgbClr val="FF99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(GROUPED COND.)</a:t>
            </a:r>
            <a:endParaRPr lang="ko-KR" altLang="en-US" sz="1800" dirty="0">
              <a:solidFill>
                <a:srgbClr val="FF9900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953235"/>
              </p:ext>
            </p:extLst>
          </p:nvPr>
        </p:nvGraphicFramePr>
        <p:xfrm>
          <a:off x="5040000" y="1980000"/>
          <a:ext cx="55800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7488000"/>
            <a:ext cx="11520000" cy="11520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4020" dirty="0">
                <a:solidFill>
                  <a:schemeClr val="bg1"/>
                </a:solidFill>
              </a:rPr>
              <a:t>집단으로 제시된 가보는 평균방위 지각에 반영되었다</a:t>
            </a:r>
            <a:r>
              <a:rPr lang="en-US" altLang="ko-KR" sz="402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75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8" y="1800000"/>
            <a:ext cx="11520000" cy="50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>
                <a:solidFill>
                  <a:schemeClr val="tx1"/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0" y="720000"/>
            <a:ext cx="259200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3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207660"/>
              </p:ext>
            </p:extLst>
          </p:nvPr>
        </p:nvGraphicFramePr>
        <p:xfrm>
          <a:off x="719999" y="2340000"/>
          <a:ext cx="10080000" cy="59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윤곽선의 방위에 따른 반응시간</a:t>
            </a:r>
          </a:p>
        </p:txBody>
      </p:sp>
    </p:spTree>
    <p:extLst>
      <p:ext uri="{BB962C8B-B14F-4D97-AF65-F5344CB8AC3E}">
        <p14:creationId xmlns:p14="http://schemas.microsoft.com/office/powerpoint/2010/main" val="318869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23324"/>
              </p:ext>
            </p:extLst>
          </p:nvPr>
        </p:nvGraphicFramePr>
        <p:xfrm>
          <a:off x="719998" y="2340000"/>
          <a:ext cx="10080000" cy="59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가보의 평균방위에 따른 반응시간</a:t>
            </a:r>
          </a:p>
        </p:txBody>
      </p:sp>
    </p:spTree>
    <p:extLst>
      <p:ext uri="{BB962C8B-B14F-4D97-AF65-F5344CB8AC3E}">
        <p14:creationId xmlns:p14="http://schemas.microsoft.com/office/powerpoint/2010/main" val="21479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00"/>
            <a:ext cx="11520007" cy="504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88000" y="1800000"/>
            <a:ext cx="5814000" cy="5040000"/>
          </a:xfrm>
          <a:prstGeom prst="rect">
            <a:avLst/>
          </a:prstGeom>
          <a:solidFill>
            <a:srgbClr val="C00000">
              <a:alpha val="22000"/>
            </a:srgbClr>
          </a:solidFill>
          <a:ln w="31750" cap="rnd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195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00"/>
            <a:ext cx="11520007" cy="5040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5688000" y="1800000"/>
            <a:ext cx="5814000" cy="5040000"/>
          </a:xfrm>
          <a:custGeom>
            <a:avLst/>
            <a:gdLst>
              <a:gd name="connsiteX0" fmla="*/ 0 w 5814000"/>
              <a:gd name="connsiteY0" fmla="*/ 0 h 5040000"/>
              <a:gd name="connsiteX1" fmla="*/ 5814000 w 5814000"/>
              <a:gd name="connsiteY1" fmla="*/ 0 h 5040000"/>
              <a:gd name="connsiteX2" fmla="*/ 5814000 w 5814000"/>
              <a:gd name="connsiteY2" fmla="*/ 5040000 h 5040000"/>
              <a:gd name="connsiteX3" fmla="*/ 0 w 5814000"/>
              <a:gd name="connsiteY3" fmla="*/ 5040000 h 5040000"/>
              <a:gd name="connsiteX4" fmla="*/ 0 w 5814000"/>
              <a:gd name="connsiteY4" fmla="*/ 3310182 h 5040000"/>
              <a:gd name="connsiteX5" fmla="*/ 36000 w 5814000"/>
              <a:gd name="connsiteY5" fmla="*/ 3312000 h 5040000"/>
              <a:gd name="connsiteX6" fmla="*/ 828000 w 5814000"/>
              <a:gd name="connsiteY6" fmla="*/ 2520000 h 5040000"/>
              <a:gd name="connsiteX7" fmla="*/ 36000 w 5814000"/>
              <a:gd name="connsiteY7" fmla="*/ 1728000 h 5040000"/>
              <a:gd name="connsiteX8" fmla="*/ 0 w 5814000"/>
              <a:gd name="connsiteY8" fmla="*/ 1729818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14000" h="5040000">
                <a:moveTo>
                  <a:pt x="0" y="0"/>
                </a:moveTo>
                <a:lnTo>
                  <a:pt x="5814000" y="0"/>
                </a:lnTo>
                <a:lnTo>
                  <a:pt x="5814000" y="5040000"/>
                </a:lnTo>
                <a:lnTo>
                  <a:pt x="0" y="5040000"/>
                </a:lnTo>
                <a:lnTo>
                  <a:pt x="0" y="3310182"/>
                </a:lnTo>
                <a:lnTo>
                  <a:pt x="36000" y="3312000"/>
                </a:lnTo>
                <a:cubicBezTo>
                  <a:pt x="473410" y="3312000"/>
                  <a:pt x="828000" y="2957410"/>
                  <a:pt x="828000" y="2520000"/>
                </a:cubicBezTo>
                <a:cubicBezTo>
                  <a:pt x="828000" y="2082590"/>
                  <a:pt x="473410" y="1728000"/>
                  <a:pt x="36000" y="1728000"/>
                </a:cubicBezTo>
                <a:lnTo>
                  <a:pt x="0" y="1729818"/>
                </a:lnTo>
                <a:close/>
              </a:path>
            </a:pathLst>
          </a:custGeom>
          <a:solidFill>
            <a:srgbClr val="C00000">
              <a:alpha val="22000"/>
            </a:srgbClr>
          </a:solidFill>
          <a:ln w="31750" cap="rnd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1520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/>
              <a:ea typeface="Noto Sans CJK KR Ligh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7488000"/>
            <a:ext cx="11520000" cy="11520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11520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Light"/>
                <a:ea typeface="Noto Sans CJK KR Light"/>
                <a:cs typeface="+mn-cs"/>
              </a:rPr>
              <a:t>전경과 배경을 분리하는 기제가 먼저 작동하고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Light"/>
                <a:ea typeface="Noto Sans CJK KR Light"/>
                <a:cs typeface="+mn-cs"/>
              </a:rPr>
              <a:t>,</a:t>
            </a:r>
          </a:p>
          <a:p>
            <a:pPr marL="0" marR="0" lvl="0" indent="0" algn="ctr" defTabSz="11520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1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Light"/>
                <a:ea typeface="Noto Sans CJK KR Light"/>
                <a:cs typeface="+mn-cs"/>
              </a:rPr>
              <a:t>이후에 필요한 영역에서 시각특질의 평균을 계산한다</a:t>
            </a:r>
            <a:r>
              <a:rPr kumimoji="0" lang="en-US" altLang="ko-KR" sz="31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Light"/>
                <a:ea typeface="Noto Sans CJK KR Ligh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" y="1800000"/>
            <a:ext cx="11520000" cy="50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328000" y="1692000"/>
            <a:ext cx="1476000" cy="5256000"/>
            <a:chOff x="5328000" y="1692000"/>
            <a:chExt cx="1476000" cy="5256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000" y="2232000"/>
              <a:ext cx="720000" cy="72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000" y="2772000"/>
              <a:ext cx="720000" cy="72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00000">
              <a:off x="5688000" y="3240000"/>
              <a:ext cx="720000" cy="72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1200000">
              <a:off x="6084000" y="3654000"/>
              <a:ext cx="720000" cy="72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0">
              <a:off x="6084000" y="4230000"/>
              <a:ext cx="720000" cy="72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00000">
              <a:off x="5688000" y="4680000"/>
              <a:ext cx="720000" cy="720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000" y="5148000"/>
              <a:ext cx="720000" cy="720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000" y="1692000"/>
              <a:ext cx="720000" cy="72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000" y="5688000"/>
              <a:ext cx="720000" cy="720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000" y="6228000"/>
              <a:ext cx="720000" cy="720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28000" y="6912000"/>
            <a:ext cx="4320000" cy="43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a typeface="Noto Sans CJK KR DemiLight" pitchFamily="34" charset="-127"/>
              </a:rPr>
              <a:t>윤곽선 통합</a:t>
            </a:r>
            <a:r>
              <a:rPr lang="en-US" altLang="ko-KR" sz="2400" dirty="0">
                <a:solidFill>
                  <a:schemeClr val="bg1"/>
                </a:solidFill>
                <a:ea typeface="Noto Sans CJK KR DemiLight" pitchFamily="34" charset="-127"/>
              </a:rPr>
              <a:t>(contour integration)</a:t>
            </a:r>
            <a:endParaRPr lang="ko-KR" altLang="en-US" sz="2400" dirty="0">
              <a:solidFill>
                <a:schemeClr val="bg1"/>
              </a:solidFill>
              <a:ea typeface="Noto Sans CJK KR DemiLight" pitchFamily="34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04000" y="1296000"/>
            <a:ext cx="2448000" cy="683999"/>
            <a:chOff x="5904000" y="1296000"/>
            <a:chExt cx="2448000" cy="683999"/>
          </a:xfrm>
        </p:grpSpPr>
        <p:sp>
          <p:nvSpPr>
            <p:cNvPr id="19" name="TextBox 18"/>
            <p:cNvSpPr txBox="1"/>
            <p:nvPr/>
          </p:nvSpPr>
          <p:spPr>
            <a:xfrm>
              <a:off x="6624000" y="1296000"/>
              <a:ext cx="1728000" cy="432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ea typeface="Noto Sans CJK KR DemiLight" pitchFamily="34" charset="-127"/>
                </a:rPr>
                <a:t>가보</a:t>
              </a:r>
              <a:r>
                <a:rPr lang="en-US" altLang="ko-KR" sz="2400" dirty="0">
                  <a:solidFill>
                    <a:schemeClr val="bg1"/>
                  </a:solidFill>
                  <a:ea typeface="Noto Sans CJK KR DemiLight" pitchFamily="34" charset="-127"/>
                </a:rPr>
                <a:t>(Gabor)</a:t>
              </a:r>
              <a:endParaRPr lang="ko-KR" altLang="en-US" sz="2400" dirty="0">
                <a:solidFill>
                  <a:schemeClr val="bg1"/>
                </a:solidFill>
                <a:ea typeface="Noto Sans CJK KR DemiLight" pitchFamily="34" charset="-127"/>
              </a:endParaRPr>
            </a:p>
          </p:txBody>
        </p:sp>
        <p:cxnSp>
          <p:nvCxnSpPr>
            <p:cNvPr id="4" name="직선 화살표 연결선 3"/>
            <p:cNvCxnSpPr>
              <a:stCxn id="19" idx="1"/>
            </p:cNvCxnSpPr>
            <p:nvPr/>
          </p:nvCxnSpPr>
          <p:spPr>
            <a:xfrm flipH="1">
              <a:off x="5904000" y="1512000"/>
              <a:ext cx="720000" cy="467999"/>
            </a:xfrm>
            <a:prstGeom prst="straightConnector1">
              <a:avLst/>
            </a:prstGeom>
            <a:ln w="31750" cap="rnd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59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윤곽선 통합과 평균방위 지각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색채 가보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빨강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노랑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/>
              <a:t>가 번갈아 제시되면 잘 못한다</a:t>
            </a:r>
            <a:endParaRPr lang="en-US" altLang="ko-KR" dirty="0"/>
          </a:p>
          <a:p>
            <a:pPr lvl="1"/>
            <a:r>
              <a:rPr lang="ko-KR" altLang="en-US" dirty="0"/>
              <a:t>윤곽선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McIlhagga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Mullen, 1996; Mullen et al. ,2000)</a:t>
            </a:r>
          </a:p>
          <a:p>
            <a:pPr lvl="1"/>
            <a:r>
              <a:rPr lang="ko-KR" altLang="en-US" dirty="0"/>
              <a:t>평균방위</a:t>
            </a:r>
            <a:r>
              <a:rPr lang="en-US" altLang="ko-KR" dirty="0"/>
              <a:t> </a:t>
            </a:r>
            <a:r>
              <a:rPr lang="ko-KR" altLang="en-US" dirty="0"/>
              <a:t>지각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(Kennedy &amp; Whitaker, 2010)</a:t>
            </a:r>
          </a:p>
          <a:p>
            <a:endParaRPr lang="en-US" altLang="ko-KR" dirty="0"/>
          </a:p>
          <a:p>
            <a:r>
              <a:rPr lang="ko-KR" altLang="en-US" dirty="0"/>
              <a:t>윤곽선 통합과 과밀효과</a:t>
            </a:r>
            <a:r>
              <a:rPr lang="en-US" altLang="ko-KR" dirty="0"/>
              <a:t>(crowding)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5040000"/>
            <a:ext cx="11520488" cy="288000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819999" y="6120000"/>
            <a:ext cx="2160000" cy="720000"/>
            <a:chOff x="720000" y="6840000"/>
            <a:chExt cx="2160000" cy="720000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0000">
              <a:off x="1440000" y="6840000"/>
              <a:ext cx="720000" cy="720000"/>
            </a:xfrm>
            <a:prstGeom prst="rect">
              <a:avLst/>
            </a:prstGeom>
          </p:spPr>
        </p:pic>
        <p:grpSp>
          <p:nvGrpSpPr>
            <p:cNvPr id="81" name="그룹 80"/>
            <p:cNvGrpSpPr/>
            <p:nvPr/>
          </p:nvGrpSpPr>
          <p:grpSpPr>
            <a:xfrm>
              <a:off x="720000" y="6840000"/>
              <a:ext cx="2160000" cy="720000"/>
              <a:chOff x="360000" y="3240000"/>
              <a:chExt cx="2160000" cy="720000"/>
            </a:xfrm>
          </p:grpSpPr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00" y="32400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0000" y="3240000"/>
                <a:ext cx="720000" cy="720000"/>
              </a:xfrm>
              <a:prstGeom prst="rect">
                <a:avLst/>
              </a:prstGeom>
            </p:spPr>
          </p:pic>
        </p:grpSp>
      </p:grpSp>
      <p:sp>
        <p:nvSpPr>
          <p:cNvPr id="9" name="직사각형 8"/>
          <p:cNvSpPr/>
          <p:nvPr/>
        </p:nvSpPr>
        <p:spPr>
          <a:xfrm>
            <a:off x="0" y="7920000"/>
            <a:ext cx="11520488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920488" y="8100000"/>
            <a:ext cx="3600000" cy="360000"/>
          </a:xfrm>
          <a:prstGeom prst="rect">
            <a:avLst/>
          </a:prstGeom>
          <a:noFill/>
        </p:spPr>
        <p:txBody>
          <a:bodyPr wrap="none" lIns="0" tIns="0" rIns="180000" bIns="0" rtlCol="0" anchor="ctr" anchorCtr="0">
            <a:no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ea typeface="Noto Sans CJK KR DemiLight" pitchFamily="34" charset="-127"/>
              </a:rPr>
              <a:t>Mareschal</a:t>
            </a:r>
            <a:r>
              <a:rPr lang="en-US" altLang="ko-KR" sz="2000" dirty="0">
                <a:solidFill>
                  <a:schemeClr val="bg1"/>
                </a:solidFill>
                <a:ea typeface="Noto Sans CJK KR DemiLight" pitchFamily="34" charset="-127"/>
              </a:rPr>
              <a:t> et al. (2010)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1259511" y="6334474"/>
            <a:ext cx="360000" cy="360000"/>
            <a:chOff x="5580000" y="4140000"/>
            <a:chExt cx="360000" cy="360000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5760000" y="4140000"/>
              <a:ext cx="0" cy="360000"/>
            </a:xfrm>
            <a:prstGeom prst="line">
              <a:avLst/>
            </a:prstGeom>
            <a:ln w="508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5580000" y="4320000"/>
              <a:ext cx="360000" cy="0"/>
            </a:xfrm>
            <a:prstGeom prst="line">
              <a:avLst/>
            </a:prstGeom>
            <a:ln w="508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15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윤곽선 통합과 평균방위 지각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색채 가보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빨강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노랑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/>
              <a:t>가 번갈아 제시되면 잘 못한다</a:t>
            </a:r>
            <a:endParaRPr lang="en-US" altLang="ko-KR" dirty="0"/>
          </a:p>
          <a:p>
            <a:pPr lvl="1"/>
            <a:r>
              <a:rPr lang="ko-KR" altLang="en-US" dirty="0"/>
              <a:t>윤곽선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McIlhagga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Mullen, 1996; Mullen et al. ,2000)</a:t>
            </a:r>
          </a:p>
          <a:p>
            <a:pPr lvl="1"/>
            <a:r>
              <a:rPr lang="ko-KR" altLang="en-US" dirty="0"/>
              <a:t>평균방위</a:t>
            </a:r>
            <a:r>
              <a:rPr lang="en-US" altLang="ko-KR" dirty="0"/>
              <a:t> </a:t>
            </a:r>
            <a:r>
              <a:rPr lang="ko-KR" altLang="en-US" dirty="0"/>
              <a:t>지각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(Kennedy &amp; Whitaker, 2010)</a:t>
            </a:r>
          </a:p>
          <a:p>
            <a:endParaRPr lang="en-US" altLang="ko-KR" dirty="0"/>
          </a:p>
          <a:p>
            <a:r>
              <a:rPr lang="ko-KR" altLang="en-US" dirty="0"/>
              <a:t>윤곽선 통합과 과밀효과</a:t>
            </a:r>
            <a:r>
              <a:rPr lang="en-US" altLang="ko-KR" dirty="0"/>
              <a:t>(crowding)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5040000"/>
            <a:ext cx="11520488" cy="288000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7920000"/>
            <a:ext cx="11520488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920488" y="8100000"/>
            <a:ext cx="3600000" cy="360000"/>
          </a:xfrm>
          <a:prstGeom prst="rect">
            <a:avLst/>
          </a:prstGeom>
          <a:noFill/>
        </p:spPr>
        <p:txBody>
          <a:bodyPr wrap="none" lIns="0" tIns="0" rIns="180000" bIns="0" rtlCol="0" anchor="ctr" anchorCtr="0">
            <a:no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ea typeface="Noto Sans CJK KR DemiLight" pitchFamily="34" charset="-127"/>
              </a:rPr>
              <a:t>Mareschal</a:t>
            </a:r>
            <a:r>
              <a:rPr lang="en-US" altLang="ko-KR" sz="2000" dirty="0">
                <a:solidFill>
                  <a:schemeClr val="bg1"/>
                </a:solidFill>
                <a:ea typeface="Noto Sans CJK KR DemiLight" pitchFamily="34" charset="-127"/>
              </a:rPr>
              <a:t> et al. (2010)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539510" y="5400000"/>
            <a:ext cx="720000" cy="2160000"/>
            <a:chOff x="7560000" y="5400000"/>
            <a:chExt cx="720000" cy="2160000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0000">
              <a:off x="7560000" y="6120000"/>
              <a:ext cx="720000" cy="720000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 rot="5400000">
              <a:off x="6840000" y="6120000"/>
              <a:ext cx="2160000" cy="720000"/>
              <a:chOff x="360000" y="3240000"/>
              <a:chExt cx="2160000" cy="720000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60000" y="32400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800000" y="3240000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129" name="그룹 128"/>
          <p:cNvGrpSpPr/>
          <p:nvPr/>
        </p:nvGrpSpPr>
        <p:grpSpPr>
          <a:xfrm>
            <a:off x="1259511" y="6334474"/>
            <a:ext cx="360000" cy="360000"/>
            <a:chOff x="5580000" y="4140000"/>
            <a:chExt cx="360000" cy="360000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5760000" y="4140000"/>
              <a:ext cx="0" cy="360000"/>
            </a:xfrm>
            <a:prstGeom prst="line">
              <a:avLst/>
            </a:prstGeom>
            <a:ln w="508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5580000" y="4320000"/>
              <a:ext cx="360000" cy="0"/>
            </a:xfrm>
            <a:prstGeom prst="line">
              <a:avLst/>
            </a:prstGeom>
            <a:ln w="508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1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윤곽선 통합과 평균방위 지각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색채 가보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빨강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노랑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/>
              <a:t>가 번갈아 제시되면 잘 못한다</a:t>
            </a:r>
            <a:endParaRPr lang="en-US" altLang="ko-KR" dirty="0"/>
          </a:p>
          <a:p>
            <a:pPr lvl="1"/>
            <a:r>
              <a:rPr lang="ko-KR" altLang="en-US" dirty="0"/>
              <a:t>윤곽선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McIlhagga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Mullen, 1996; Mullen et al. ,2000)</a:t>
            </a:r>
          </a:p>
          <a:p>
            <a:pPr lvl="1"/>
            <a:r>
              <a:rPr lang="ko-KR" altLang="en-US" dirty="0"/>
              <a:t>평균방위</a:t>
            </a:r>
            <a:r>
              <a:rPr lang="en-US" altLang="ko-KR" dirty="0"/>
              <a:t> </a:t>
            </a:r>
            <a:r>
              <a:rPr lang="ko-KR" altLang="en-US" dirty="0"/>
              <a:t>지각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(Kennedy &amp; Whitaker, 2010)</a:t>
            </a:r>
          </a:p>
          <a:p>
            <a:endParaRPr lang="en-US" altLang="ko-KR" dirty="0"/>
          </a:p>
          <a:p>
            <a:r>
              <a:rPr lang="ko-KR" altLang="en-US" dirty="0"/>
              <a:t>윤곽선 통합과 과밀효과</a:t>
            </a:r>
            <a:r>
              <a:rPr lang="en-US" altLang="ko-KR" dirty="0"/>
              <a:t>(crowding)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5040000"/>
            <a:ext cx="11520488" cy="288000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1520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6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/>
              <a:ea typeface="Noto Sans CJK KR Light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7920000"/>
            <a:ext cx="11520488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1520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6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/>
              <a:ea typeface="Noto Sans CJK KR Light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20488" y="8100000"/>
            <a:ext cx="3600000" cy="360000"/>
          </a:xfrm>
          <a:prstGeom prst="rect">
            <a:avLst/>
          </a:prstGeom>
          <a:noFill/>
        </p:spPr>
        <p:txBody>
          <a:bodyPr wrap="none" lIns="0" tIns="0" rIns="180000" bIns="0" rtlCol="0" anchor="ctr" anchorCtr="0">
            <a:noAutofit/>
          </a:bodyPr>
          <a:lstStyle/>
          <a:p>
            <a:pPr marL="0" marR="0" lvl="0" indent="0" algn="r" defTabSz="11520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Light"/>
                <a:ea typeface="Noto Sans CJK KR DemiLight" pitchFamily="34" charset="-127"/>
                <a:cs typeface="+mn-cs"/>
              </a:rPr>
              <a:t>Livne &amp; Sagi (2007)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8819999" y="5400000"/>
            <a:ext cx="2160000" cy="2160000"/>
            <a:chOff x="360000" y="2520000"/>
            <a:chExt cx="2160000" cy="2160000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0000">
              <a:off x="1080000" y="3240000"/>
              <a:ext cx="720000" cy="720000"/>
            </a:xfrm>
            <a:prstGeom prst="rect">
              <a:avLst/>
            </a:prstGeom>
          </p:spPr>
        </p:pic>
        <p:grpSp>
          <p:nvGrpSpPr>
            <p:cNvPr id="110" name="그룹 109"/>
            <p:cNvGrpSpPr/>
            <p:nvPr/>
          </p:nvGrpSpPr>
          <p:grpSpPr>
            <a:xfrm>
              <a:off x="360000" y="2520000"/>
              <a:ext cx="2160000" cy="2160000"/>
              <a:chOff x="360000" y="2520000"/>
              <a:chExt cx="2160000" cy="2160000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360000" y="3240000"/>
                <a:ext cx="2160000" cy="720000"/>
                <a:chOff x="360000" y="3240000"/>
                <a:chExt cx="2160000" cy="720000"/>
              </a:xfrm>
            </p:grpSpPr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00" y="3240000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0000" y="3240000"/>
                  <a:ext cx="720000" cy="720000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그룹 118"/>
              <p:cNvGrpSpPr/>
              <p:nvPr/>
            </p:nvGrpSpPr>
            <p:grpSpPr>
              <a:xfrm rot="5400000">
                <a:off x="360000" y="3240000"/>
                <a:ext cx="2160000" cy="720000"/>
                <a:chOff x="360000" y="3240000"/>
                <a:chExt cx="2160000" cy="720000"/>
              </a:xfrm>
            </p:grpSpPr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00" y="3240000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0000" y="3240000"/>
                  <a:ext cx="720000" cy="72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1" name="그룹 110"/>
            <p:cNvGrpSpPr/>
            <p:nvPr/>
          </p:nvGrpSpPr>
          <p:grpSpPr>
            <a:xfrm rot="2700000">
              <a:off x="360000" y="2520000"/>
              <a:ext cx="2160000" cy="2160000"/>
              <a:chOff x="360000" y="2520000"/>
              <a:chExt cx="2160000" cy="2160000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360000" y="3240000"/>
                <a:ext cx="2160000" cy="720000"/>
                <a:chOff x="360000" y="3240000"/>
                <a:chExt cx="2160000" cy="720000"/>
              </a:xfrm>
            </p:grpSpPr>
            <p:pic>
              <p:nvPicPr>
                <p:cNvPr id="116" name="그림 11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00" y="3240000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7" name="그림 11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0000" y="3240000"/>
                  <a:ext cx="720000" cy="720000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그룹 112"/>
              <p:cNvGrpSpPr/>
              <p:nvPr/>
            </p:nvGrpSpPr>
            <p:grpSpPr>
              <a:xfrm rot="5400000">
                <a:off x="360000" y="3240000"/>
                <a:ext cx="2160000" cy="720000"/>
                <a:chOff x="360000" y="3240000"/>
                <a:chExt cx="2160000" cy="720000"/>
              </a:xfrm>
            </p:grpSpPr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00" y="3240000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5" name="그림 11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0000" y="3240000"/>
                  <a:ext cx="720000" cy="72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9" name="그룹 128"/>
          <p:cNvGrpSpPr/>
          <p:nvPr/>
        </p:nvGrpSpPr>
        <p:grpSpPr>
          <a:xfrm>
            <a:off x="1259511" y="6334474"/>
            <a:ext cx="360000" cy="360000"/>
            <a:chOff x="5580000" y="4140000"/>
            <a:chExt cx="360000" cy="360000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5760000" y="4140000"/>
              <a:ext cx="0" cy="360000"/>
            </a:xfrm>
            <a:prstGeom prst="line">
              <a:avLst/>
            </a:prstGeom>
            <a:ln w="508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5580000" y="4320000"/>
              <a:ext cx="360000" cy="0"/>
            </a:xfrm>
            <a:prstGeom prst="line">
              <a:avLst/>
            </a:prstGeom>
            <a:ln w="508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80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080000" cy="8640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4320000"/>
            <a:ext cx="1080000" cy="4320763"/>
          </a:xfrm>
          <a:prstGeom prst="rect">
            <a:avLst/>
          </a:prstGeom>
          <a:noFill/>
        </p:spPr>
        <p:txBody>
          <a:bodyPr vert="vert270"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ea typeface="Noto Sans CJK KR DemiLight" pitchFamily="34" charset="-127"/>
              </a:rPr>
              <a:t>윤곽선 조건</a:t>
            </a:r>
            <a:br>
              <a:rPr lang="en-US" altLang="ko-KR" sz="2800" dirty="0">
                <a:solidFill>
                  <a:srgbClr val="FF0000"/>
                </a:solidFill>
                <a:ea typeface="Noto Sans CJK KR DemiLight" pitchFamily="34" charset="-127"/>
              </a:rPr>
            </a:br>
            <a:r>
              <a:rPr lang="en-US" altLang="ko-KR" sz="1800" dirty="0">
                <a:solidFill>
                  <a:srgbClr val="FF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(CONTOURED COND.)</a:t>
            </a:r>
            <a:endParaRPr lang="en-US" altLang="ko-KR" sz="2800" dirty="0">
              <a:solidFill>
                <a:srgbClr val="FF0000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1080000" cy="4320763"/>
          </a:xfrm>
          <a:prstGeom prst="rect">
            <a:avLst/>
          </a:prstGeom>
          <a:noFill/>
        </p:spPr>
        <p:txBody>
          <a:bodyPr vert="vert270"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a typeface="Noto Sans CJK KR DemiLight" pitchFamily="34" charset="-127"/>
              </a:rPr>
              <a:t>산포 조건</a:t>
            </a:r>
            <a:br>
              <a:rPr lang="en-US" altLang="ko-KR" sz="2800" dirty="0">
                <a:solidFill>
                  <a:schemeClr val="bg1"/>
                </a:solidFill>
                <a:ea typeface="Noto Sans CJK KR DemiLight" pitchFamily="34" charset="-127"/>
              </a:rPr>
            </a:br>
            <a:r>
              <a:rPr lang="en-US" altLang="ko-KR" sz="1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(SCATTERED COND.)</a:t>
            </a:r>
            <a:endParaRPr lang="ko-KR" altLang="en-US" sz="18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자극과 설계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가보</a:t>
            </a:r>
            <a:r>
              <a:rPr lang="en-US" altLang="ko-KR" dirty="0"/>
              <a:t> 60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과제</a:t>
            </a:r>
            <a:r>
              <a:rPr lang="en-US" altLang="ko-KR" dirty="0">
                <a:sym typeface="Wingdings" panose="05000000000000000000" pitchFamily="2" charset="2"/>
              </a:rPr>
              <a:t>: “</a:t>
            </a:r>
            <a:r>
              <a:rPr lang="ko-KR" altLang="en-US" dirty="0">
                <a:sym typeface="Wingdings" panose="05000000000000000000" pitchFamily="2" charset="2"/>
              </a:rPr>
              <a:t>시계방향</a:t>
            </a:r>
            <a:r>
              <a:rPr lang="en-US" altLang="ko-KR" dirty="0">
                <a:sym typeface="Wingdings" panose="05000000000000000000" pitchFamily="2" charset="2"/>
              </a:rPr>
              <a:t>”, “</a:t>
            </a:r>
            <a:r>
              <a:rPr lang="ko-KR" altLang="en-US" dirty="0" err="1">
                <a:sym typeface="Wingdings" panose="05000000000000000000" pitchFamily="2" charset="2"/>
              </a:rPr>
              <a:t>반시계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endParaRPr lang="en-US" altLang="ko-KR" dirty="0"/>
          </a:p>
          <a:p>
            <a:pPr lvl="1"/>
            <a:r>
              <a:rPr lang="ko-KR" altLang="en-US" dirty="0"/>
              <a:t>평균방위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-4.5°</a:t>
            </a:r>
            <a:r>
              <a:rPr lang="ko-KR" altLang="en-US" dirty="0"/>
              <a:t> </a:t>
            </a:r>
            <a:r>
              <a:rPr lang="en-US" altLang="ko-KR" dirty="0"/>
              <a:t>~ 4.5° (1.5° </a:t>
            </a:r>
            <a:r>
              <a:rPr lang="ko-KR" altLang="en-US" dirty="0"/>
              <a:t>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7</a:t>
            </a:r>
            <a:r>
              <a:rPr lang="ko-KR" altLang="en-US" dirty="0"/>
              <a:t>수준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주관적 </a:t>
            </a:r>
            <a:r>
              <a:rPr lang="ko-KR" altLang="en-US" dirty="0" err="1">
                <a:sym typeface="Wingdings" panose="05000000000000000000" pitchFamily="2" charset="2"/>
              </a:rPr>
              <a:t>동등점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8 cycle/</a:t>
            </a:r>
            <a:r>
              <a:rPr lang="en-US" altLang="ko-KR" dirty="0" err="1"/>
              <a:t>deg</a:t>
            </a:r>
            <a:r>
              <a:rPr lang="en-US" altLang="ko-KR" dirty="0"/>
              <a:t>, 5.3 min arc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100 </a:t>
            </a:r>
            <a:r>
              <a:rPr lang="en-US" altLang="ko-KR" dirty="0" err="1">
                <a:sym typeface="Wingdings" panose="05000000000000000000" pitchFamily="2" charset="2"/>
              </a:rPr>
              <a:t>msec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ko-KR" altLang="en-US" dirty="0"/>
              <a:t>윤곽선</a:t>
            </a:r>
            <a:r>
              <a:rPr lang="en-US" altLang="ko-KR" dirty="0"/>
              <a:t> </a:t>
            </a:r>
            <a:r>
              <a:rPr lang="ko-KR" altLang="en-US" dirty="0"/>
              <a:t>가보 </a:t>
            </a:r>
            <a:r>
              <a:rPr lang="en-US" altLang="ko-KR" dirty="0"/>
              <a:t>9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윤곽선의</a:t>
            </a:r>
            <a:r>
              <a:rPr lang="en-US" altLang="ko-KR" dirty="0"/>
              <a:t> </a:t>
            </a:r>
            <a:r>
              <a:rPr lang="ko-KR" altLang="en-US" dirty="0"/>
              <a:t>방위</a:t>
            </a:r>
            <a:r>
              <a:rPr lang="en-US" altLang="ko-KR"/>
              <a:t>: -</a:t>
            </a:r>
            <a:r>
              <a:rPr lang="en-US" altLang="ko-KR" dirty="0"/>
              <a:t>6°, 0°, 6°</a:t>
            </a:r>
          </a:p>
          <a:p>
            <a:pPr marL="240030" lvl="1">
              <a:spcBef>
                <a:spcPts val="1050"/>
              </a:spcBef>
            </a:pPr>
            <a:r>
              <a:rPr lang="ko-KR" altLang="en-US" sz="3200" dirty="0"/>
              <a:t>산포</a:t>
            </a:r>
            <a:r>
              <a:rPr lang="en-US" altLang="ko-KR" sz="3200" dirty="0"/>
              <a:t>/</a:t>
            </a:r>
            <a:r>
              <a:rPr lang="ko-KR" altLang="en-US" sz="3200" dirty="0"/>
              <a:t>윤곽선 조건 </a:t>
            </a:r>
            <a:r>
              <a:rPr lang="en-US" altLang="ko-KR" sz="3200" dirty="0"/>
              <a:t>× 3</a:t>
            </a:r>
            <a:r>
              <a:rPr lang="ko-KR" altLang="en-US" sz="3200" dirty="0"/>
              <a:t>수준</a:t>
            </a:r>
            <a:endParaRPr lang="en-US" altLang="ko-KR" sz="3200" dirty="0"/>
          </a:p>
        </p:txBody>
      </p:sp>
      <p:pic>
        <p:nvPicPr>
          <p:cNvPr id="1026" name="Picture 2" descr="D:\Users\oakyoon\Dropbox\인지및생물2015\images\15_CONTOU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4320763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oakyoon\Dropbox\인지및생물2015\images\15_SCATTE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0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oakyoon\Dropbox\인지및생물2015\images\15_SCATTERED_AL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-763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87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5111997" y="7452000"/>
            <a:ext cx="612003" cy="432000"/>
            <a:chOff x="5111997" y="7632000"/>
            <a:chExt cx="612003" cy="432000"/>
          </a:xfrm>
        </p:grpSpPr>
        <p:grpSp>
          <p:nvGrpSpPr>
            <p:cNvPr id="58" name="그룹 57"/>
            <p:cNvGrpSpPr/>
            <p:nvPr/>
          </p:nvGrpSpPr>
          <p:grpSpPr>
            <a:xfrm>
              <a:off x="5111997" y="7632000"/>
              <a:ext cx="612000" cy="432000"/>
              <a:chOff x="5111997" y="7632000"/>
              <a:chExt cx="612000" cy="432000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5111997" y="7632000"/>
                <a:ext cx="612000" cy="432000"/>
              </a:xfrm>
              <a:prstGeom prst="roundRect">
                <a:avLst>
                  <a:gd name="adj" fmla="val 50000"/>
                </a:avLst>
              </a:prstGeom>
              <a:solidFill>
                <a:srgbClr val="FFE1E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111998" y="7632000"/>
                <a:ext cx="288000" cy="432000"/>
              </a:xfrm>
              <a:prstGeom prst="rect">
                <a:avLst/>
              </a:prstGeom>
              <a:solidFill>
                <a:srgbClr val="FF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112000" y="7704000"/>
              <a:ext cx="612000" cy="288000"/>
              <a:chOff x="5112000" y="7416000"/>
              <a:chExt cx="612000" cy="288000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V="1">
                <a:off x="5112000" y="7560000"/>
                <a:ext cx="612000" cy="0"/>
              </a:xfrm>
              <a:prstGeom prst="straightConnector1">
                <a:avLst/>
              </a:prstGeom>
              <a:ln w="50800" cap="rnd">
                <a:solidFill>
                  <a:srgbClr val="C00000"/>
                </a:solidFill>
                <a:headEnd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5112000" y="7416000"/>
                <a:ext cx="0" cy="28800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주관적 </a:t>
            </a:r>
            <a:r>
              <a:rPr lang="ko-KR" altLang="en-US" dirty="0" err="1"/>
              <a:t>동등점</a:t>
            </a:r>
            <a:r>
              <a:rPr lang="en-US" altLang="ko-KR" dirty="0"/>
              <a:t>(PSE)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936000" y="1980000"/>
            <a:ext cx="7200000" cy="4680000"/>
            <a:chOff x="936000" y="2160000"/>
            <a:chExt cx="7200000" cy="468000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88000" y="4140000"/>
              <a:ext cx="6048000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2088000" y="2340000"/>
              <a:ext cx="6048000" cy="3600000"/>
              <a:chOff x="1440000" y="2448000"/>
              <a:chExt cx="5040000" cy="2880000"/>
            </a:xfrm>
          </p:grpSpPr>
          <p:cxnSp>
            <p:nvCxnSpPr>
              <p:cNvPr id="29" name="직선 연결선 28"/>
              <p:cNvCxnSpPr/>
              <p:nvPr/>
            </p:nvCxnSpPr>
            <p:spPr>
              <a:xfrm flipH="1">
                <a:off x="1440000" y="2448000"/>
                <a:ext cx="0" cy="2880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1440000" y="5328000"/>
                <a:ext cx="5040000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2088000" y="6012000"/>
              <a:ext cx="6048000" cy="828000"/>
              <a:chOff x="1439999" y="5400000"/>
              <a:chExt cx="4989600" cy="66240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440000" y="5400000"/>
                <a:ext cx="4989599" cy="288000"/>
                <a:chOff x="1440000" y="5400000"/>
                <a:chExt cx="4989599" cy="288000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440000" y="5400000"/>
                  <a:ext cx="712800" cy="28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1800" dirty="0"/>
                    <a:t>-4.5°</a:t>
                  </a:r>
                  <a:endParaRPr lang="ko-KR" altLang="en-US" sz="18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152799" y="5400000"/>
                  <a:ext cx="712800" cy="28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1800" dirty="0"/>
                    <a:t>-3°</a:t>
                  </a:r>
                  <a:endParaRPr lang="ko-KR" altLang="en-US" sz="18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865599" y="5400000"/>
                  <a:ext cx="712800" cy="28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1800" dirty="0"/>
                    <a:t>-1.5°</a:t>
                  </a:r>
                  <a:endParaRPr lang="ko-KR" altLang="en-US" sz="18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578399" y="5400000"/>
                  <a:ext cx="712800" cy="28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1800" dirty="0"/>
                    <a:t>0°</a:t>
                  </a:r>
                  <a:endParaRPr lang="ko-KR" altLang="en-US" sz="18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291199" y="5400000"/>
                  <a:ext cx="712800" cy="28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1800" dirty="0"/>
                    <a:t>1.5°</a:t>
                  </a:r>
                  <a:endParaRPr lang="ko-KR" altLang="en-US" sz="18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003999" y="5400000"/>
                  <a:ext cx="712800" cy="28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1800" dirty="0"/>
                    <a:t>3°</a:t>
                  </a:r>
                  <a:endParaRPr lang="ko-KR" altLang="en-US" sz="18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716799" y="5400000"/>
                  <a:ext cx="712800" cy="28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1800" dirty="0"/>
                    <a:t>4.5°</a:t>
                  </a:r>
                  <a:endParaRPr lang="ko-KR" altLang="en-US" sz="1800" dirty="0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439999" y="5716800"/>
                <a:ext cx="4989600" cy="34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ko-KR" altLang="en-US" sz="2400" dirty="0"/>
                  <a:t>가보의 평균방위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36000" y="2160000"/>
              <a:ext cx="1080000" cy="3960000"/>
              <a:chOff x="523727" y="1584000"/>
              <a:chExt cx="891000" cy="31680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23727" y="1728000"/>
                <a:ext cx="415800" cy="2880000"/>
              </a:xfrm>
              <a:prstGeom prst="rect">
                <a:avLst/>
              </a:prstGeom>
              <a:noFill/>
            </p:spPr>
            <p:txBody>
              <a:bodyPr vert="vert270"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2400" dirty="0"/>
                  <a:t>P(“</a:t>
                </a:r>
                <a:r>
                  <a:rPr lang="ko-KR" altLang="en-US" sz="2400" dirty="0"/>
                  <a:t>시계 방향</a:t>
                </a:r>
                <a:r>
                  <a:rPr lang="en-US" altLang="ko-KR" sz="2400" dirty="0"/>
                  <a:t>” </a:t>
                </a:r>
                <a:r>
                  <a:rPr lang="ko-KR" altLang="en-US" sz="2400" dirty="0"/>
                  <a:t>응답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39527" y="4464000"/>
                <a:ext cx="445500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r"/>
                <a:r>
                  <a:rPr lang="en-US" altLang="ko-KR" sz="1800" dirty="0"/>
                  <a:t>0%</a:t>
                </a:r>
                <a:endParaRPr lang="ko-KR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39527" y="1584000"/>
                <a:ext cx="475200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r"/>
                <a:r>
                  <a:rPr lang="en-US" altLang="ko-KR" sz="1800" dirty="0"/>
                  <a:t>100%</a:t>
                </a:r>
                <a:endParaRPr lang="ko-KR" altLang="en-US" sz="1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39527" y="3024000"/>
                <a:ext cx="475200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r"/>
                <a:r>
                  <a:rPr lang="en-US" altLang="ko-KR" sz="1800" dirty="0"/>
                  <a:t>50%</a:t>
                </a:r>
                <a:endParaRPr lang="ko-KR" altLang="en-US" sz="1800" dirty="0"/>
              </a:p>
            </p:txBody>
          </p:sp>
        </p:grpSp>
      </p:grpSp>
      <p:sp>
        <p:nvSpPr>
          <p:cNvPr id="31" name="자유형 30"/>
          <p:cNvSpPr/>
          <p:nvPr/>
        </p:nvSpPr>
        <p:spPr>
          <a:xfrm>
            <a:off x="2087999" y="2340000"/>
            <a:ext cx="6048000" cy="3240000"/>
          </a:xfrm>
          <a:custGeom>
            <a:avLst/>
            <a:gdLst>
              <a:gd name="connsiteX0" fmla="*/ 0 w 5038725"/>
              <a:gd name="connsiteY0" fmla="*/ 2582481 h 2586276"/>
              <a:gd name="connsiteX1" fmla="*/ 1657350 w 5038725"/>
              <a:gd name="connsiteY1" fmla="*/ 2234819 h 2586276"/>
              <a:gd name="connsiteX2" fmla="*/ 3386138 w 5038725"/>
              <a:gd name="connsiteY2" fmla="*/ 363156 h 2586276"/>
              <a:gd name="connsiteX3" fmla="*/ 5038725 w 5038725"/>
              <a:gd name="connsiteY3" fmla="*/ 1206 h 258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2586276">
                <a:moveTo>
                  <a:pt x="0" y="2582481"/>
                </a:moveTo>
                <a:cubicBezTo>
                  <a:pt x="546497" y="2593593"/>
                  <a:pt x="1092994" y="2604706"/>
                  <a:pt x="1657350" y="2234819"/>
                </a:cubicBezTo>
                <a:cubicBezTo>
                  <a:pt x="2221706" y="1864932"/>
                  <a:pt x="2822576" y="735425"/>
                  <a:pt x="3386138" y="363156"/>
                </a:cubicBezTo>
                <a:cubicBezTo>
                  <a:pt x="3949700" y="-9113"/>
                  <a:pt x="4494212" y="-3954"/>
                  <a:pt x="5038725" y="1206"/>
                </a:cubicBezTo>
              </a:path>
            </a:pathLst>
          </a:cu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2087999" y="2340000"/>
            <a:ext cx="6048000" cy="3240000"/>
          </a:xfrm>
          <a:custGeom>
            <a:avLst/>
            <a:gdLst>
              <a:gd name="connsiteX0" fmla="*/ 0 w 5038725"/>
              <a:gd name="connsiteY0" fmla="*/ 2576658 h 2579488"/>
              <a:gd name="connsiteX1" fmla="*/ 2095500 w 5038725"/>
              <a:gd name="connsiteY1" fmla="*/ 2224233 h 2579488"/>
              <a:gd name="connsiteX2" fmla="*/ 3824288 w 5038725"/>
              <a:gd name="connsiteY2" fmla="*/ 352571 h 2579488"/>
              <a:gd name="connsiteX3" fmla="*/ 5038725 w 5038725"/>
              <a:gd name="connsiteY3" fmla="*/ 146 h 25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2579488">
                <a:moveTo>
                  <a:pt x="0" y="2576658"/>
                </a:moveTo>
                <a:cubicBezTo>
                  <a:pt x="729059" y="2585786"/>
                  <a:pt x="1458119" y="2594914"/>
                  <a:pt x="2095500" y="2224233"/>
                </a:cubicBezTo>
                <a:cubicBezTo>
                  <a:pt x="2732881" y="1853552"/>
                  <a:pt x="3333751" y="723252"/>
                  <a:pt x="3824288" y="352571"/>
                </a:cubicBezTo>
                <a:cubicBezTo>
                  <a:pt x="4314825" y="-18110"/>
                  <a:pt x="5038725" y="146"/>
                  <a:pt x="5038725" y="146"/>
                </a:cubicBezTo>
              </a:path>
            </a:pathLst>
          </a:custGeom>
          <a:noFill/>
          <a:ln w="381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284208" y="3960000"/>
            <a:ext cx="2303792" cy="1764000"/>
            <a:chOff x="3113133" y="3168000"/>
            <a:chExt cx="2303792" cy="1764000"/>
          </a:xfrm>
        </p:grpSpPr>
        <p:cxnSp>
          <p:nvCxnSpPr>
            <p:cNvPr id="34" name="직선 화살표 연결선 33"/>
            <p:cNvCxnSpPr/>
            <p:nvPr/>
          </p:nvCxnSpPr>
          <p:spPr>
            <a:xfrm flipH="1">
              <a:off x="3940925" y="3168000"/>
              <a:ext cx="0" cy="1764000"/>
            </a:xfrm>
            <a:prstGeom prst="straightConnector1">
              <a:avLst/>
            </a:prstGeom>
            <a:ln w="1905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 w="lg" len="lg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>
              <a:off x="4552925" y="3168000"/>
              <a:ext cx="0" cy="1764000"/>
            </a:xfrm>
            <a:prstGeom prst="straightConnector1">
              <a:avLst/>
            </a:prstGeom>
            <a:ln w="19050" cap="rnd">
              <a:solidFill>
                <a:srgbClr val="C00000"/>
              </a:solidFill>
              <a:prstDash val="dash"/>
              <a:headEnd type="oval" w="lg" len="lg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13133" y="4572000"/>
              <a:ext cx="792000" cy="36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Regular" pitchFamily="34" charset="-127"/>
                  <a:ea typeface="Noto Sans CJK KR Regular" pitchFamily="34" charset="-127"/>
                </a:rPr>
                <a:t>PSE 0°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4925" y="4572000"/>
              <a:ext cx="792000" cy="36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  <a:latin typeface="Noto Sans CJK KR Regular" pitchFamily="34" charset="-127"/>
                  <a:ea typeface="Noto Sans CJK KR Regular" pitchFamily="34" charset="-127"/>
                </a:rPr>
                <a:t>PSE 1°</a:t>
              </a:r>
              <a:endParaRPr lang="ko-KR" altLang="en-US" sz="2000" dirty="0">
                <a:solidFill>
                  <a:srgbClr val="C00000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460000" y="3600000"/>
            <a:ext cx="2052000" cy="720000"/>
            <a:chOff x="6770758" y="2052001"/>
            <a:chExt cx="2052000" cy="720000"/>
          </a:xfrm>
        </p:grpSpPr>
        <p:sp>
          <p:nvSpPr>
            <p:cNvPr id="39" name="TextBox 38"/>
            <p:cNvSpPr txBox="1"/>
            <p:nvPr/>
          </p:nvSpPr>
          <p:spPr>
            <a:xfrm>
              <a:off x="7166758" y="2052001"/>
              <a:ext cx="1656000" cy="72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ko-KR" altLang="en-US" sz="2000" dirty="0"/>
                <a:t>산포 조건</a:t>
              </a:r>
              <a:endParaRPr lang="en-US" altLang="ko-KR" sz="2000" dirty="0"/>
            </a:p>
            <a:p>
              <a:r>
                <a:rPr lang="ko-KR" altLang="en-US" sz="2000" dirty="0"/>
                <a:t>윤곽선 조건</a:t>
              </a:r>
              <a:r>
                <a:rPr lang="en-US" altLang="ko-KR" sz="2000" dirty="0"/>
                <a:t>(6°)</a:t>
              </a:r>
              <a:endParaRPr lang="ko-KR" altLang="en-US" sz="2000" dirty="0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770758" y="2250001"/>
              <a:ext cx="288000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770758" y="2556001"/>
              <a:ext cx="288000" cy="0"/>
            </a:xfrm>
            <a:prstGeom prst="line">
              <a:avLst/>
            </a:prstGeom>
            <a:ln w="381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087999" y="6840000"/>
            <a:ext cx="6048000" cy="1044000"/>
            <a:chOff x="1440000" y="5400000"/>
            <a:chExt cx="5040000" cy="696000"/>
          </a:xfrm>
          <a:solidFill>
            <a:schemeClr val="bg1"/>
          </a:solidFill>
        </p:grpSpPr>
        <p:sp>
          <p:nvSpPr>
            <p:cNvPr id="43" name="모서리가 둥근 직사각형 42"/>
            <p:cNvSpPr/>
            <p:nvPr/>
          </p:nvSpPr>
          <p:spPr>
            <a:xfrm>
              <a:off x="1440000" y="5808000"/>
              <a:ext cx="3024000" cy="28800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“</a:t>
              </a:r>
              <a:r>
                <a:rPr lang="ko-KR" altLang="en-US" sz="2000" dirty="0" err="1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반시계방향</a:t>
              </a:r>
              <a:r>
                <a:rPr lang="en-US" altLang="ko-KR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”</a:t>
              </a:r>
              <a:endParaRPr lang="ko-KR" altLang="en-US" sz="2000" dirty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464000" y="5808000"/>
              <a:ext cx="2016000" cy="28800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시계방향</a:t>
              </a:r>
              <a:r>
                <a:rPr lang="en-US" altLang="ko-KR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”</a:t>
              </a:r>
              <a:endParaRPr lang="ko-KR" altLang="en-US" sz="2000" dirty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440000" y="5400000"/>
              <a:ext cx="2520000" cy="28800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“</a:t>
              </a:r>
              <a:r>
                <a:rPr lang="ko-KR" altLang="en-US" sz="2000" dirty="0" err="1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반시계방향</a:t>
              </a:r>
              <a:r>
                <a:rPr lang="en-US" altLang="ko-KR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”</a:t>
              </a:r>
              <a:endParaRPr lang="ko-KR" altLang="en-US" sz="2000" dirty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60000" y="5400000"/>
              <a:ext cx="2520000" cy="28800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시계방향</a:t>
              </a:r>
              <a:r>
                <a:rPr lang="en-US" altLang="ko-KR" sz="2000" dirty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”</a:t>
              </a:r>
              <a:endParaRPr lang="ko-KR" altLang="en-US" sz="2000" dirty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484000" y="2304000"/>
            <a:ext cx="5256207" cy="3384000"/>
            <a:chOff x="1764000" y="2086367"/>
            <a:chExt cx="4320341" cy="2778441"/>
          </a:xfrm>
        </p:grpSpPr>
        <p:sp>
          <p:nvSpPr>
            <p:cNvPr id="4" name="타원 3"/>
            <p:cNvSpPr/>
            <p:nvPr/>
          </p:nvSpPr>
          <p:spPr>
            <a:xfrm>
              <a:off x="1764000" y="4805692"/>
              <a:ext cx="59351" cy="591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474165" y="4539671"/>
              <a:ext cx="59351" cy="591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84330" y="4273650"/>
              <a:ext cx="59351" cy="591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894495" y="3564261"/>
              <a:ext cx="59351" cy="591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604660" y="2441061"/>
              <a:ext cx="59351" cy="591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14825" y="2086367"/>
              <a:ext cx="59351" cy="591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24990" y="2175040"/>
              <a:ext cx="59351" cy="591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20000" y="7956000"/>
            <a:ext cx="2160000" cy="28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1800" dirty="0">
                <a:solidFill>
                  <a:srgbClr val="C00000"/>
                </a:solidFill>
                <a:ea typeface="Noto Sans CJK KR DemiLight" pitchFamily="34" charset="-127"/>
              </a:rPr>
              <a:t>주관적 </a:t>
            </a:r>
            <a:r>
              <a:rPr lang="ko-KR" altLang="en-US" sz="1800" dirty="0" err="1">
                <a:solidFill>
                  <a:srgbClr val="C00000"/>
                </a:solidFill>
                <a:ea typeface="Noto Sans CJK KR DemiLight" pitchFamily="34" charset="-127"/>
              </a:rPr>
              <a:t>동등점의</a:t>
            </a:r>
            <a:r>
              <a:rPr lang="ko-KR" altLang="en-US" sz="1800" dirty="0">
                <a:solidFill>
                  <a:srgbClr val="C00000"/>
                </a:solidFill>
                <a:ea typeface="Noto Sans CJK KR DemiLight" pitchFamily="34" charset="-127"/>
              </a:rPr>
              <a:t> 편향</a:t>
            </a:r>
            <a:endParaRPr lang="en-US" altLang="ko-KR" sz="1800" dirty="0">
              <a:solidFill>
                <a:srgbClr val="C00000"/>
              </a:solidFill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92061"/>
      </p:ext>
    </p:extLst>
  </p:cSld>
  <p:clrMapOvr>
    <a:masterClrMapping/>
  </p:clrMapOvr>
</p:sld>
</file>

<file path=ppt/theme/theme1.xml><?xml version="1.0" encoding="utf-8"?>
<a:theme xmlns:a="http://schemas.openxmlformats.org/drawingml/2006/main" name="Preferred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">
      <a:majorFont>
        <a:latin typeface="Noto Sans CJK KR Thin"/>
        <a:ea typeface="Noto Sans CJK KR Thin"/>
        <a:cs typeface=""/>
      </a:majorFont>
      <a:minorFont>
        <a:latin typeface="Noto Sans CJK KR Light"/>
        <a:ea typeface="Noto Sans CJK KR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ferred Default" id="{069CCBCD-A1E2-4BC8-AB15-513B186A5420}" vid="{BA8F5C54-EE7C-4D4E-8481-D9EC3B71E6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Noto Sans CJK KR Light"/>
        <a:ea typeface=""/>
        <a:cs typeface=""/>
        <a:font script="Jpan" typeface="ＭＳ Ｐゴシック"/>
        <a:font script="Hang" typeface="Noto Sans CJK KR Light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 CJK KR Light"/>
        <a:ea typeface=""/>
        <a:cs typeface=""/>
        <a:font script="Jpan" typeface="ＭＳ Ｐゴシック"/>
        <a:font script="Hang" typeface="Noto Sans CJK KR Light"/>
        <a:font script="Hans" typeface="宋体"/>
        <a:font script="Hant" typeface="新細明體"/>
        <a:font script="Arab" typeface="Noto Sans CJK KR Light"/>
        <a:font script="Hebr" typeface="Noto Sans CJK KR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 CJK KR Ligh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2078</TotalTime>
  <Words>493</Words>
  <Application>Microsoft Office PowerPoint</Application>
  <PresentationFormat>사용자 지정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Noto Sans CJK KR DemiLight</vt:lpstr>
      <vt:lpstr>Noto Sans CJK KR Light</vt:lpstr>
      <vt:lpstr>Noto Sans CJK KR Regular</vt:lpstr>
      <vt:lpstr>Noto Sans CJK KR Thin</vt:lpstr>
      <vt:lpstr>Cambria Math</vt:lpstr>
      <vt:lpstr>Wingdings</vt:lpstr>
      <vt:lpstr>Preferred Default</vt:lpstr>
      <vt:lpstr>윤곽선 통합이 평균방위 지각에 미치는 영향</vt:lpstr>
      <vt:lpstr>PowerPoint 프레젠테이션</vt:lpstr>
      <vt:lpstr>PowerPoint 프레젠테이션</vt:lpstr>
      <vt:lpstr>PowerPoint 프레젠테이션</vt:lpstr>
      <vt:lpstr>윤곽선 통합과 평균방위 지각</vt:lpstr>
      <vt:lpstr>윤곽선 통합과 평균방위 지각</vt:lpstr>
      <vt:lpstr>윤곽선 통합과 평균방위 지각</vt:lpstr>
      <vt:lpstr>실험 자극과 설계</vt:lpstr>
      <vt:lpstr>주관적 동등점(PSE)</vt:lpstr>
      <vt:lpstr>실험 결과</vt:lpstr>
      <vt:lpstr>드리프트-확산(drift-diffusion) 모델링</vt:lpstr>
      <vt:lpstr>시뮬레이션 결과</vt:lpstr>
      <vt:lpstr>대안가설: 집단화                        (grouping)</vt:lpstr>
      <vt:lpstr>PowerPoint 프레젠테이션</vt:lpstr>
      <vt:lpstr>윤곽선의 방위에 따른 반응시간</vt:lpstr>
      <vt:lpstr>가보의 평균방위에 따른 반응시간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윤곽선 통합이 평균방위 지각에 미치는 영향</dc:title>
  <dc:creator>Oakyoon Cha</dc:creator>
  <cp:lastModifiedBy>Oakyoon Cha</cp:lastModifiedBy>
  <cp:revision>334</cp:revision>
  <dcterms:created xsi:type="dcterms:W3CDTF">2015-01-02T05:47:57Z</dcterms:created>
  <dcterms:modified xsi:type="dcterms:W3CDTF">2017-08-05T02:02:30Z</dcterms:modified>
</cp:coreProperties>
</file>