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Light"/>
      <p:regular r:id="rId30"/>
      <p:bold r:id="rId31"/>
      <p:italic r:id="rId32"/>
      <p:boldItalic r:id="rId33"/>
    </p:embeddedFont>
    <p:embeddedFont>
      <p:font typeface="Poppins Medium"/>
      <p:regular r:id="rId34"/>
      <p:bold r:id="rId35"/>
      <p:italic r:id="rId36"/>
      <p:boldItalic r:id="rId37"/>
    </p:embeddedFont>
    <p:embeddedFont>
      <p:font typeface="Poppins SemiBold"/>
      <p:regular r:id="rId38"/>
      <p:bold r:id="rId39"/>
      <p:italic r:id="rId40"/>
      <p:boldItalic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jtz/Fjz4ibv/sdXuhoxk5dJNB/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italic.fntdata"/><Relationship Id="rId20" Type="http://schemas.openxmlformats.org/officeDocument/2006/relationships/slide" Target="slides/slide16.xml"/><Relationship Id="rId42" Type="http://schemas.openxmlformats.org/officeDocument/2006/relationships/font" Target="fonts/PTSans-regular.fntdata"/><Relationship Id="rId41" Type="http://schemas.openxmlformats.org/officeDocument/2006/relationships/font" Target="fonts/PoppinsSemiBold-boldItalic.fntdata"/><Relationship Id="rId22" Type="http://schemas.openxmlformats.org/officeDocument/2006/relationships/slide" Target="slides/slide18.xml"/><Relationship Id="rId44" Type="http://schemas.openxmlformats.org/officeDocument/2006/relationships/font" Target="fonts/PTSans-italic.fntdata"/><Relationship Id="rId21" Type="http://schemas.openxmlformats.org/officeDocument/2006/relationships/slide" Target="slides/slide17.xml"/><Relationship Id="rId43" Type="http://schemas.openxmlformats.org/officeDocument/2006/relationships/font" Target="fonts/PTSans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slide" Target="slides/slide21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Light-bold.fntdata"/><Relationship Id="rId30" Type="http://schemas.openxmlformats.org/officeDocument/2006/relationships/font" Target="fonts/PoppinsLight-regular.fntdata"/><Relationship Id="rId11" Type="http://schemas.openxmlformats.org/officeDocument/2006/relationships/slide" Target="slides/slide7.xml"/><Relationship Id="rId33" Type="http://schemas.openxmlformats.org/officeDocument/2006/relationships/font" Target="fonts/Poppins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PoppinsLight-italic.fntdata"/><Relationship Id="rId13" Type="http://schemas.openxmlformats.org/officeDocument/2006/relationships/slide" Target="slides/slide9.xml"/><Relationship Id="rId35" Type="http://schemas.openxmlformats.org/officeDocument/2006/relationships/font" Target="fonts/PoppinsMedium-bold.fntdata"/><Relationship Id="rId12" Type="http://schemas.openxmlformats.org/officeDocument/2006/relationships/slide" Target="slides/slide8.xml"/><Relationship Id="rId34" Type="http://schemas.openxmlformats.org/officeDocument/2006/relationships/font" Target="fonts/PoppinsMedium-regular.fntdata"/><Relationship Id="rId15" Type="http://schemas.openxmlformats.org/officeDocument/2006/relationships/slide" Target="slides/slide11.xml"/><Relationship Id="rId37" Type="http://schemas.openxmlformats.org/officeDocument/2006/relationships/font" Target="fonts/Poppins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PoppinsMedium-italic.fntdata"/><Relationship Id="rId17" Type="http://schemas.openxmlformats.org/officeDocument/2006/relationships/slide" Target="slides/slide13.xml"/><Relationship Id="rId39" Type="http://schemas.openxmlformats.org/officeDocument/2006/relationships/font" Target="fonts/PoppinsSemiBold-bold.fntdata"/><Relationship Id="rId16" Type="http://schemas.openxmlformats.org/officeDocument/2006/relationships/slide" Target="slides/slide12.xml"/><Relationship Id="rId38" Type="http://schemas.openxmlformats.org/officeDocument/2006/relationships/font" Target="fonts/PoppinsSemiBo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9d825fe132_1_6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9d825fe132_1_6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9d825fe132_1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29d825fe132_1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9e4902e48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9e4902e48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9df4e58161_2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9df4e58161_2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9e4902e48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29e4902e48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6216f53f2e_3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6216f53f2e_3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9e4902e48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29e4902e48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29df4e58161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29df4e58161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29e4902e48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29e4902e48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9e4902e4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29e4902e4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6216f53f2e_3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6216f53f2e_3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29df4e58161_3_2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29df4e58161_3_2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1" name="Google Shape;16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4" name="Google Shape;12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9df4e58161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9df4e58161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9e2b5fdcaa_1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9e2b5fdcaa_1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9d825fe132_1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29d825fe132_1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29d825fe132_1_2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29d825fe132_1_2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9d825fe132_1_6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9d825fe132_1_6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Relationship Id="rId3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11;p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7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6" name="Google Shape;16;p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" name="Google Shape;18;p7"/>
          <p:cNvSpPr txBox="1"/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27" name="Google Shape;227;p1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1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29" name="Google Shape;229;p1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16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233" name="Google Shape;233;p1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5" name="Google Shape;235;p16"/>
          <p:cNvSpPr txBox="1"/>
          <p:nvPr>
            <p:ph hasCustomPrompt="1" type="title"/>
          </p:nvPr>
        </p:nvSpPr>
        <p:spPr>
          <a:xfrm>
            <a:off x="2616100" y="1303050"/>
            <a:ext cx="53670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6"/>
          <p:cNvSpPr txBox="1"/>
          <p:nvPr>
            <p:ph idx="1" type="subTitle"/>
          </p:nvPr>
        </p:nvSpPr>
        <p:spPr>
          <a:xfrm>
            <a:off x="2616100" y="2878075"/>
            <a:ext cx="5367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45" name="Google Shape;245;p1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49" name="Google Shape;249;p1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54" name="Google Shape;254;p1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1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260" name="Google Shape;260;p1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2" name="Google Shape;262;p1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18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18"/>
          <p:cNvSpPr txBox="1"/>
          <p:nvPr>
            <p:ph idx="1" type="subTitle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8"/>
          <p:cNvSpPr txBox="1"/>
          <p:nvPr>
            <p:ph idx="3" type="title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18"/>
          <p:cNvSpPr txBox="1"/>
          <p:nvPr>
            <p:ph idx="4" type="subTitle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8"/>
          <p:cNvSpPr txBox="1"/>
          <p:nvPr>
            <p:ph idx="5" type="title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18"/>
          <p:cNvSpPr txBox="1"/>
          <p:nvPr>
            <p:ph idx="6" type="subTitle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8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18"/>
          <p:cNvSpPr txBox="1"/>
          <p:nvPr>
            <p:ph idx="8" type="subTitle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8"/>
          <p:cNvSpPr txBox="1"/>
          <p:nvPr>
            <p:ph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18"/>
          <p:cNvSpPr txBox="1"/>
          <p:nvPr>
            <p:ph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3" name="Google Shape;273;p18"/>
          <p:cNvSpPr txBox="1"/>
          <p:nvPr>
            <p:ph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4" name="Google Shape;274;p18"/>
          <p:cNvSpPr txBox="1"/>
          <p:nvPr>
            <p:ph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1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1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3" name="Google Shape;283;p1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87" name="Google Shape;287;p1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91" name="Google Shape;291;p1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1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93" name="Google Shape;293;p1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6" name="Google Shape;296;p19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297" name="Google Shape;297;p1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9" name="Google Shape;299;p19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19"/>
          <p:cNvSpPr txBox="1"/>
          <p:nvPr>
            <p:ph idx="1" type="subTitle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09" name="Google Shape;309;p1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3" name="Google Shape;313;p1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17" name="Google Shape;317;p2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8" name="Google Shape;318;p2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19" name="Google Shape;319;p2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" name="Google Shape;322;p20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323" name="Google Shape;323;p2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5" name="Google Shape;325;p20"/>
          <p:cNvSpPr txBox="1"/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20"/>
          <p:cNvSpPr txBox="1"/>
          <p:nvPr>
            <p:ph idx="1" type="subTitle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7" name="Google Shape;327;p2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35" name="Google Shape;335;p2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39" name="Google Shape;339;p2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43" name="Google Shape;343;p2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45" name="Google Shape;345;p2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" name="Google Shape;348;p21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349" name="Google Shape;349;p2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1" name="Google Shape;351;p21"/>
          <p:cNvSpPr txBox="1"/>
          <p:nvPr>
            <p:ph type="title"/>
          </p:nvPr>
        </p:nvSpPr>
        <p:spPr>
          <a:xfrm>
            <a:off x="2391125" y="964400"/>
            <a:ext cx="29085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2391125" y="2789200"/>
            <a:ext cx="29085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61" name="Google Shape;361;p2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65" name="Google Shape;365;p2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9" name="Google Shape;369;p2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" name="Google Shape;370;p2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71" name="Google Shape;371;p2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22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375" name="Google Shape;375;p2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7" name="Google Shape;377;p22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5299625" y="2130825"/>
            <a:ext cx="2908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2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87" name="Google Shape;387;p2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91" name="Google Shape;391;p2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95" name="Google Shape;395;p2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" name="Google Shape;396;p2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97" name="Google Shape;397;p2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23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01" name="Google Shape;401;p2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3" name="Google Shape;403;p2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23"/>
          <p:cNvSpPr txBox="1"/>
          <p:nvPr>
            <p:ph idx="2" type="title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23"/>
          <p:cNvSpPr txBox="1"/>
          <p:nvPr>
            <p:ph idx="1" type="subTitle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3"/>
          <p:cNvSpPr txBox="1"/>
          <p:nvPr>
            <p:ph idx="3" type="title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23"/>
          <p:cNvSpPr txBox="1"/>
          <p:nvPr>
            <p:ph idx="4" type="subTitle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16" name="Google Shape;416;p2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20" name="Google Shape;420;p2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24" name="Google Shape;424;p2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" name="Google Shape;425;p2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26" name="Google Shape;426;p2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9" name="Google Shape;429;p24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30" name="Google Shape;430;p2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2" name="Google Shape;432;p24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24"/>
          <p:cNvSpPr txBox="1"/>
          <p:nvPr>
            <p:ph idx="2" type="title"/>
          </p:nvPr>
        </p:nvSpPr>
        <p:spPr>
          <a:xfrm>
            <a:off x="2391125" y="3151575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24"/>
          <p:cNvSpPr txBox="1"/>
          <p:nvPr>
            <p:ph idx="1" type="subTitle"/>
          </p:nvPr>
        </p:nvSpPr>
        <p:spPr>
          <a:xfrm>
            <a:off x="2391125" y="348680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4"/>
          <p:cNvSpPr txBox="1"/>
          <p:nvPr>
            <p:ph idx="3" type="title"/>
          </p:nvPr>
        </p:nvSpPr>
        <p:spPr>
          <a:xfrm>
            <a:off x="4357102" y="3151575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4"/>
          <p:cNvSpPr txBox="1"/>
          <p:nvPr>
            <p:ph idx="4" type="subTitle"/>
          </p:nvPr>
        </p:nvSpPr>
        <p:spPr>
          <a:xfrm>
            <a:off x="4357102" y="348680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4"/>
          <p:cNvSpPr txBox="1"/>
          <p:nvPr>
            <p:ph idx="5" type="title"/>
          </p:nvPr>
        </p:nvSpPr>
        <p:spPr>
          <a:xfrm>
            <a:off x="6323085" y="3151575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4"/>
          <p:cNvSpPr txBox="1"/>
          <p:nvPr>
            <p:ph idx="6" type="subTitle"/>
          </p:nvPr>
        </p:nvSpPr>
        <p:spPr>
          <a:xfrm>
            <a:off x="6323085" y="348680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24"/>
          <p:cNvSpPr txBox="1"/>
          <p:nvPr>
            <p:ph idx="7" type="title"/>
          </p:nvPr>
        </p:nvSpPr>
        <p:spPr>
          <a:xfrm>
            <a:off x="2894825" y="1301958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0" name="Google Shape;440;p24"/>
          <p:cNvSpPr txBox="1"/>
          <p:nvPr>
            <p:ph idx="8" type="title"/>
          </p:nvPr>
        </p:nvSpPr>
        <p:spPr>
          <a:xfrm>
            <a:off x="4860802" y="1301961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1" name="Google Shape;441;p24"/>
          <p:cNvSpPr txBox="1"/>
          <p:nvPr>
            <p:ph idx="9" type="title"/>
          </p:nvPr>
        </p:nvSpPr>
        <p:spPr>
          <a:xfrm>
            <a:off x="6826785" y="1301961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2" name="Google Shape;442;p2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2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50" name="Google Shape;450;p2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2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54" name="Google Shape;454;p2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58" name="Google Shape;458;p2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Google Shape;459;p2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60" name="Google Shape;460;p2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25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64" name="Google Shape;464;p2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6" name="Google Shape;466;p2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7" name="Google Shape;467;p2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2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2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75" name="Google Shape;475;p2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2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79" name="Google Shape;479;p2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25"/>
          <p:cNvSpPr txBox="1"/>
          <p:nvPr>
            <p:ph idx="2" type="title"/>
          </p:nvPr>
        </p:nvSpPr>
        <p:spPr>
          <a:xfrm>
            <a:off x="3183775" y="1212954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2" name="Google Shape;482;p25"/>
          <p:cNvSpPr txBox="1"/>
          <p:nvPr>
            <p:ph idx="1" type="subTitle"/>
          </p:nvPr>
        </p:nvSpPr>
        <p:spPr>
          <a:xfrm>
            <a:off x="3272725" y="158737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5"/>
          <p:cNvSpPr txBox="1"/>
          <p:nvPr>
            <p:ph idx="3" type="title"/>
          </p:nvPr>
        </p:nvSpPr>
        <p:spPr>
          <a:xfrm>
            <a:off x="5867456" y="1212954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4" name="Google Shape;484;p25"/>
          <p:cNvSpPr txBox="1"/>
          <p:nvPr>
            <p:ph idx="4" type="subTitle"/>
          </p:nvPr>
        </p:nvSpPr>
        <p:spPr>
          <a:xfrm>
            <a:off x="5956406" y="158737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25"/>
          <p:cNvSpPr txBox="1"/>
          <p:nvPr>
            <p:ph idx="5" type="title"/>
          </p:nvPr>
        </p:nvSpPr>
        <p:spPr>
          <a:xfrm>
            <a:off x="3519775" y="2975658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6" name="Google Shape;486;p25"/>
          <p:cNvSpPr txBox="1"/>
          <p:nvPr>
            <p:ph idx="6" type="title"/>
          </p:nvPr>
        </p:nvSpPr>
        <p:spPr>
          <a:xfrm>
            <a:off x="6203463" y="2975675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6" name="Google Shape;36;p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" name="Google Shape;44;p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7" name="Google Shape;57;p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" name="Google Shape;61;p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_1_2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89" name="Google Shape;489;p2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2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91" name="Google Shape;491;p2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26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95" name="Google Shape;495;p2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7" name="Google Shape;497;p2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8" name="Google Shape;498;p2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2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06" name="Google Shape;506;p2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2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10" name="Google Shape;510;p2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26"/>
          <p:cNvSpPr txBox="1"/>
          <p:nvPr>
            <p:ph idx="2" type="title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26"/>
          <p:cNvSpPr txBox="1"/>
          <p:nvPr>
            <p:ph idx="1" type="subTitle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26"/>
          <p:cNvSpPr txBox="1"/>
          <p:nvPr>
            <p:ph idx="3" type="title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26"/>
          <p:cNvSpPr txBox="1"/>
          <p:nvPr>
            <p:ph idx="4" type="subTitle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26"/>
          <p:cNvSpPr txBox="1"/>
          <p:nvPr>
            <p:ph idx="5" type="title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7" name="Google Shape;517;p26"/>
          <p:cNvSpPr txBox="1"/>
          <p:nvPr>
            <p:ph idx="6" type="subTitle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26"/>
          <p:cNvSpPr txBox="1"/>
          <p:nvPr>
            <p:ph idx="7" type="title"/>
          </p:nvPr>
        </p:nvSpPr>
        <p:spPr>
          <a:xfrm>
            <a:off x="2910763" y="1721608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9" name="Google Shape;519;p26"/>
          <p:cNvSpPr txBox="1"/>
          <p:nvPr>
            <p:ph idx="8" type="title"/>
          </p:nvPr>
        </p:nvSpPr>
        <p:spPr>
          <a:xfrm>
            <a:off x="4861450" y="1721611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0" name="Google Shape;520;p26"/>
          <p:cNvSpPr txBox="1"/>
          <p:nvPr>
            <p:ph idx="9" type="title"/>
          </p:nvPr>
        </p:nvSpPr>
        <p:spPr>
          <a:xfrm>
            <a:off x="6812121" y="1721611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6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2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23" name="Google Shape;523;p2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4" name="Google Shape;524;p2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25" name="Google Shape;525;p2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27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529" name="Google Shape;529;p2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1" name="Google Shape;531;p27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27"/>
          <p:cNvSpPr txBox="1"/>
          <p:nvPr>
            <p:ph idx="2" type="title"/>
          </p:nvPr>
        </p:nvSpPr>
        <p:spPr>
          <a:xfrm>
            <a:off x="2391125" y="236980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27"/>
          <p:cNvSpPr txBox="1"/>
          <p:nvPr>
            <p:ph idx="1" type="subTitle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7"/>
          <p:cNvSpPr txBox="1"/>
          <p:nvPr>
            <p:ph idx="3" type="title"/>
          </p:nvPr>
        </p:nvSpPr>
        <p:spPr>
          <a:xfrm>
            <a:off x="6324725" y="236980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27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27"/>
          <p:cNvSpPr txBox="1"/>
          <p:nvPr>
            <p:ph idx="5" type="title"/>
          </p:nvPr>
        </p:nvSpPr>
        <p:spPr>
          <a:xfrm>
            <a:off x="4357925" y="362710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27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2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2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2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46" name="Google Shape;546;p2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2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50" name="Google Shape;550;p2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54" name="Google Shape;554;p2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Google Shape;555;p2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56" name="Google Shape;556;p2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9" name="Google Shape;559;p28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560" name="Google Shape;560;p2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2" name="Google Shape;562;p2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3" name="Google Shape;563;p28"/>
          <p:cNvSpPr txBox="1"/>
          <p:nvPr>
            <p:ph idx="2" type="title"/>
          </p:nvPr>
        </p:nvSpPr>
        <p:spPr>
          <a:xfrm>
            <a:off x="3140875" y="1526400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4" name="Google Shape;564;p28"/>
          <p:cNvSpPr txBox="1"/>
          <p:nvPr>
            <p:ph idx="1" type="subTitle"/>
          </p:nvPr>
        </p:nvSpPr>
        <p:spPr>
          <a:xfrm>
            <a:off x="3140875" y="19378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8"/>
          <p:cNvSpPr txBox="1"/>
          <p:nvPr>
            <p:ph idx="3" type="title"/>
          </p:nvPr>
        </p:nvSpPr>
        <p:spPr>
          <a:xfrm>
            <a:off x="5392375" y="1526400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6" name="Google Shape;566;p28"/>
          <p:cNvSpPr txBox="1"/>
          <p:nvPr>
            <p:ph idx="4" type="subTitle"/>
          </p:nvPr>
        </p:nvSpPr>
        <p:spPr>
          <a:xfrm>
            <a:off x="5480275" y="19378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8"/>
          <p:cNvSpPr txBox="1"/>
          <p:nvPr>
            <p:ph idx="5" type="title"/>
          </p:nvPr>
        </p:nvSpPr>
        <p:spPr>
          <a:xfrm>
            <a:off x="3140875" y="2995513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8" name="Google Shape;568;p28"/>
          <p:cNvSpPr txBox="1"/>
          <p:nvPr>
            <p:ph idx="6" type="subTitle"/>
          </p:nvPr>
        </p:nvSpPr>
        <p:spPr>
          <a:xfrm>
            <a:off x="3140875" y="340693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28"/>
          <p:cNvSpPr txBox="1"/>
          <p:nvPr>
            <p:ph idx="7" type="title"/>
          </p:nvPr>
        </p:nvSpPr>
        <p:spPr>
          <a:xfrm>
            <a:off x="5392375" y="2995513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0" name="Google Shape;570;p28"/>
          <p:cNvSpPr txBox="1"/>
          <p:nvPr>
            <p:ph idx="8" type="subTitle"/>
          </p:nvPr>
        </p:nvSpPr>
        <p:spPr>
          <a:xfrm>
            <a:off x="5480275" y="340693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2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79" name="Google Shape;579;p2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2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83" name="Google Shape;583;p2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87" name="Google Shape;587;p2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8" name="Google Shape;588;p2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89" name="Google Shape;589;p2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2" name="Google Shape;592;p29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593" name="Google Shape;593;p2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5" name="Google Shape;595;p2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6" name="Google Shape;596;p29"/>
          <p:cNvSpPr txBox="1"/>
          <p:nvPr>
            <p:ph idx="2" type="title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7" name="Google Shape;597;p29"/>
          <p:cNvSpPr txBox="1"/>
          <p:nvPr>
            <p:ph idx="1" type="subTitle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29"/>
          <p:cNvSpPr txBox="1"/>
          <p:nvPr>
            <p:ph idx="3" type="title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9" name="Google Shape;599;p29"/>
          <p:cNvSpPr txBox="1"/>
          <p:nvPr>
            <p:ph idx="4" type="subTitle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9"/>
          <p:cNvSpPr txBox="1"/>
          <p:nvPr>
            <p:ph idx="5" type="title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29"/>
          <p:cNvSpPr txBox="1"/>
          <p:nvPr>
            <p:ph idx="6" type="subTitle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9"/>
          <p:cNvSpPr txBox="1"/>
          <p:nvPr>
            <p:ph idx="7" type="title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3" name="Google Shape;603;p29"/>
          <p:cNvSpPr txBox="1"/>
          <p:nvPr>
            <p:ph idx="8" type="subTitle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2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12" name="Google Shape;612;p2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2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6" name="Google Shape;616;p2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3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20" name="Google Shape;620;p3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1" name="Google Shape;621;p3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22" name="Google Shape;622;p3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30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626" name="Google Shape;626;p3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8" name="Google Shape;628;p3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9" name="Google Shape;629;p3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3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37" name="Google Shape;637;p3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3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41" name="Google Shape;641;p3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30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4" name="Google Shape;644;p30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30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6" name="Google Shape;646;p30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30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8" name="Google Shape;648;p30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30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0" name="Google Shape;650;p30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30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2" name="Google Shape;652;p30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3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55" name="Google Shape;655;p3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6" name="Google Shape;656;p3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57" name="Google Shape;657;p3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31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661" name="Google Shape;661;p3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3" name="Google Shape;663;p31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31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5" name="Google Shape;665;p31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31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7" name="Google Shape;667;p31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31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9" name="Google Shape;669;p31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31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1" name="Google Shape;671;p31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31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3" name="Google Shape;673;p31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31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5" name="Google Shape;675;p31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3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9" name="Google Shape;679;p3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3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p3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3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84" name="Google Shape;684;p3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3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88" name="Google Shape;688;p3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92" name="Google Shape;692;p3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3" name="Google Shape;693;p3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94" name="Google Shape;694;p3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7" name="Google Shape;697;p32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698" name="Google Shape;698;p3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0" name="Google Shape;700;p32"/>
          <p:cNvSpPr txBox="1"/>
          <p:nvPr>
            <p:ph type="title"/>
          </p:nvPr>
        </p:nvSpPr>
        <p:spPr>
          <a:xfrm>
            <a:off x="3964300" y="691800"/>
            <a:ext cx="267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1" name="Google Shape;701;p32"/>
          <p:cNvSpPr txBox="1"/>
          <p:nvPr>
            <p:ph idx="1" type="subTitle"/>
          </p:nvPr>
        </p:nvSpPr>
        <p:spPr>
          <a:xfrm>
            <a:off x="3964300" y="1199002"/>
            <a:ext cx="2670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2" name="Google Shape;702;p32"/>
          <p:cNvSpPr txBox="1"/>
          <p:nvPr>
            <p:ph idx="2" type="title"/>
          </p:nvPr>
        </p:nvSpPr>
        <p:spPr>
          <a:xfrm>
            <a:off x="3964300" y="1837111"/>
            <a:ext cx="267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3" name="Google Shape;703;p32"/>
          <p:cNvSpPr txBox="1"/>
          <p:nvPr>
            <p:ph idx="3" type="subTitle"/>
          </p:nvPr>
        </p:nvSpPr>
        <p:spPr>
          <a:xfrm>
            <a:off x="3964300" y="2357026"/>
            <a:ext cx="2670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4" name="Google Shape;704;p32"/>
          <p:cNvSpPr txBox="1"/>
          <p:nvPr>
            <p:ph idx="4" type="title"/>
          </p:nvPr>
        </p:nvSpPr>
        <p:spPr>
          <a:xfrm>
            <a:off x="3964300" y="2982423"/>
            <a:ext cx="267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05" name="Google Shape;705;p32"/>
          <p:cNvSpPr txBox="1"/>
          <p:nvPr>
            <p:ph idx="5" type="subTitle"/>
          </p:nvPr>
        </p:nvSpPr>
        <p:spPr>
          <a:xfrm>
            <a:off x="3964300" y="3515050"/>
            <a:ext cx="2670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06" name="Google Shape;706;p3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9" name="Google Shape;709;p3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0" name="Google Shape;710;p3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1" name="Google Shape;711;p3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Google Shape;713;p3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14" name="Google Shape;714;p3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3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18" name="Google Shape;718;p3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4" name="Google Shape;724;p3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5" name="Google Shape;725;p3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6" name="Google Shape;726;p3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7" name="Google Shape;727;p3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3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29" name="Google Shape;729;p3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33" name="Google Shape;733;p3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3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738" name="Google Shape;738;p3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9" name="Google Shape;739;p3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740" name="Google Shape;740;p3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3" name="Google Shape;743;p34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744" name="Google Shape;744;p3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6" name="Google Shape;746;p34"/>
          <p:cNvSpPr txBox="1"/>
          <p:nvPr/>
        </p:nvSpPr>
        <p:spPr>
          <a:xfrm>
            <a:off x="3663425" y="31932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7" name="Google Shape;747;p34"/>
          <p:cNvSpPr txBox="1"/>
          <p:nvPr>
            <p:ph type="title"/>
          </p:nvPr>
        </p:nvSpPr>
        <p:spPr>
          <a:xfrm>
            <a:off x="3578825" y="678700"/>
            <a:ext cx="343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8" name="Google Shape;748;p34"/>
          <p:cNvSpPr txBox="1"/>
          <p:nvPr>
            <p:ph idx="1" type="subTitle"/>
          </p:nvPr>
        </p:nvSpPr>
        <p:spPr>
          <a:xfrm>
            <a:off x="3585725" y="16567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3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52" name="Google Shape;752;p3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p3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4" name="Google Shape;754;p3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5" name="Google Shape;755;p3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6" name="Google Shape;756;p3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57" name="Google Shape;757;p3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3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61" name="Google Shape;761;p3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5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35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35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5"/>
          <p:cNvGrpSpPr/>
          <p:nvPr/>
        </p:nvGrpSpPr>
        <p:grpSpPr>
          <a:xfrm>
            <a:off x="7742331" y="283445"/>
            <a:ext cx="146686" cy="139689"/>
            <a:chOff x="590233" y="2668119"/>
            <a:chExt cx="56684" cy="54487"/>
          </a:xfrm>
        </p:grpSpPr>
        <p:sp>
          <p:nvSpPr>
            <p:cNvPr id="770" name="Google Shape;770;p35"/>
            <p:cNvSpPr/>
            <p:nvPr/>
          </p:nvSpPr>
          <p:spPr>
            <a:xfrm>
              <a:off x="590233" y="2668119"/>
              <a:ext cx="48504" cy="44139"/>
            </a:xfrm>
            <a:custGeom>
              <a:rect b="b" l="l" r="r" t="t"/>
              <a:pathLst>
                <a:path extrusionOk="0" h="1446" w="1589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627015" y="2702704"/>
              <a:ext cx="19902" cy="19902"/>
            </a:xfrm>
            <a:custGeom>
              <a:rect b="b" l="l" r="r" t="t"/>
              <a:pathLst>
                <a:path extrusionOk="0" h="652" w="652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3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3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35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35"/>
            <p:cNvSpPr/>
            <p:nvPr/>
          </p:nvSpPr>
          <p:spPr>
            <a:xfrm>
              <a:off x="4885042" y="4711368"/>
              <a:ext cx="115200" cy="88562"/>
            </a:xfrm>
            <a:custGeom>
              <a:rect b="b" l="l" r="r" t="t"/>
              <a:pathLst>
                <a:path extrusionOk="0" h="13784" w="1793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8" name="Google Shape;778;p35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35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rect b="b" l="l" r="r" t="t"/>
                <a:pathLst>
                  <a:path extrusionOk="0" h="14905" w="14905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rect b="b" l="l" r="r" t="t"/>
                <a:pathLst>
                  <a:path extrusionOk="0" fill="none" h="6052" w="1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rect b="b" l="l" r="r" t="t"/>
                <a:pathLst>
                  <a:path extrusionOk="0" fill="none" h="1" w="6052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2" name="Google Shape;782;p35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35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rect b="b" l="l" r="r" t="t"/>
                <a:pathLst>
                  <a:path extrusionOk="0" h="47066" w="47066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rect b="b" l="l" r="r" t="t"/>
                <a:pathLst>
                  <a:path extrusionOk="0" h="16025" w="13897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5" name="Google Shape;785;p35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35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rect b="b" l="l" r="r" t="t"/>
                <a:pathLst>
                  <a:path extrusionOk="0" h="10758" w="1906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8" name="Google Shape;788;p35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rect b="b" l="l" r="r" t="t"/>
                <a:pathLst>
                  <a:path extrusionOk="0" h="10758" w="2018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1" name="Google Shape;791;p35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35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3" name="Google Shape;793;p35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4" name="Google Shape;794;p35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3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3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3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3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3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35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3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3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5"/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35"/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Problem Vs Solution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35"/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Main Product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35"/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Market &amp; Competition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35"/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Business Model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3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3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3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5" name="Google Shape;815;p3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3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3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35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3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2" name="Google Shape;822;p35"/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35">
            <a:hlinkClick action="ppaction://hlinksldjump" r:id="rId2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5" name="Google Shape;65;p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9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71" name="Google Shape;71;p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2851875" y="1596825"/>
            <a:ext cx="3609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851875" y="930075"/>
            <a:ext cx="36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83" name="Google Shape;83;p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87" name="Google Shape;87;p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g29d825fe132_0_88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26" name="Google Shape;826;g29d825fe132_0_88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7" name="Google Shape;827;g29d825fe132_0_88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28" name="Google Shape;828;g29d825fe132_0_88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g29d825fe132_0_88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g29d825fe132_0_88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g29d825fe132_0_889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832" name="Google Shape;832;g29d825fe132_0_88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g29d825fe132_0_88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4" name="Google Shape;834;g29d825fe132_0_88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5" name="Google Shape;835;g29d825fe132_0_889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6" name="Google Shape;836;g29d825fe132_0_889"/>
          <p:cNvSpPr txBox="1"/>
          <p:nvPr>
            <p:ph idx="1" type="subTitle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g29d825fe132_0_889"/>
          <p:cNvSpPr txBox="1"/>
          <p:nvPr>
            <p:ph idx="3" type="title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8" name="Google Shape;838;g29d825fe132_0_889"/>
          <p:cNvSpPr txBox="1"/>
          <p:nvPr>
            <p:ph idx="4" type="subTitle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g29d825fe132_0_889"/>
          <p:cNvSpPr txBox="1"/>
          <p:nvPr>
            <p:ph idx="5" type="title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0" name="Google Shape;840;g29d825fe132_0_889"/>
          <p:cNvSpPr txBox="1"/>
          <p:nvPr>
            <p:ph idx="6" type="subTitle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g29d825fe132_0_889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2" name="Google Shape;842;g29d825fe132_0_889"/>
          <p:cNvSpPr txBox="1"/>
          <p:nvPr>
            <p:ph idx="8" type="subTitle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g29d825fe132_0_889"/>
          <p:cNvSpPr txBox="1"/>
          <p:nvPr>
            <p:ph hasCustomPrompt="1"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4" name="Google Shape;844;g29d825fe132_0_889"/>
          <p:cNvSpPr txBox="1"/>
          <p:nvPr>
            <p:ph hasCustomPrompt="1"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5" name="Google Shape;845;g29d825fe132_0_889"/>
          <p:cNvSpPr txBox="1"/>
          <p:nvPr>
            <p:ph hasCustomPrompt="1"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6" name="Google Shape;846;g29d825fe132_0_889"/>
          <p:cNvSpPr txBox="1"/>
          <p:nvPr>
            <p:ph hasCustomPrompt="1"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7" name="Google Shape;847;g29d825fe132_0_88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g29d825fe132_0_88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g29d825fe132_0_88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0" name="Google Shape;850;g29d825fe132_0_88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1" name="Google Shape;851;g29d825fe132_0_88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2" name="Google Shape;852;g29d825fe132_0_88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3" name="Google Shape;853;g29d825fe132_0_88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g29d825fe132_0_88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855" name="Google Shape;855;g29d825fe132_0_88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g29d825fe132_0_88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g29d825fe132_0_88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g29d825fe132_0_88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859" name="Google Shape;859;g29d825fe132_0_88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g29d825fe132_0_88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1">
  <p:cSld name="CUSTOM_4_1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g29d825fe132_1_172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63" name="Google Shape;863;g29d825fe132_1_172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4" name="Google Shape;864;g29d825fe132_1_172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65" name="Google Shape;865;g29d825fe132_1_172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g29d825fe132_1_172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g29d825fe132_1_172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g29d825fe132_1_172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869" name="Google Shape;869;g29d825fe132_1_172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g29d825fe132_1_172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1" name="Google Shape;871;g29d825fe132_1_1723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2" name="Google Shape;872;g29d825fe132_1_1723"/>
          <p:cNvSpPr txBox="1"/>
          <p:nvPr>
            <p:ph idx="1" type="subTitle"/>
          </p:nvPr>
        </p:nvSpPr>
        <p:spPr>
          <a:xfrm>
            <a:off x="5299625" y="2130825"/>
            <a:ext cx="29085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g29d825fe132_1_172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g29d825fe132_1_172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29d825fe132_1_172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76" name="Google Shape;876;g29d825fe132_1_172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7" name="Google Shape;877;g29d825fe132_1_172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8" name="Google Shape;878;g29d825fe132_1_172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9" name="Google Shape;879;g29d825fe132_1_172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g29d825fe132_1_172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881" name="Google Shape;881;g29d825fe132_1_172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g29d825fe132_1_172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g29d825fe132_1_172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g29d825fe132_1_172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885" name="Google Shape;885;g29d825fe132_1_172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g29d825fe132_1_172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g29d825fe132_1_274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889" name="Google Shape;889;g29d825fe132_1_274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0" name="Google Shape;890;g29d825fe132_1_274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891" name="Google Shape;891;g29d825fe132_1_274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g29d825fe132_1_274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g29d825fe132_1_274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4" name="Google Shape;894;g29d825fe132_1_2743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895" name="Google Shape;895;g29d825fe132_1_274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g29d825fe132_1_274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7" name="Google Shape;897;g29d825fe132_1_2743"/>
          <p:cNvSpPr txBox="1"/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8" name="Google Shape;898;g29d825fe132_1_2743"/>
          <p:cNvSpPr txBox="1"/>
          <p:nvPr>
            <p:ph idx="1" type="subTitle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g29d825fe132_1_274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29d825fe132_1_274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g29d825fe132_1_274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02" name="Google Shape;902;g29d825fe132_1_274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3" name="Google Shape;903;g29d825fe132_1_274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4" name="Google Shape;904;g29d825fe132_1_274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5" name="Google Shape;905;g29d825fe132_1_274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6" name="Google Shape;906;g29d825fe132_1_274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907" name="Google Shape;907;g29d825fe132_1_274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g29d825fe132_1_274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g29d825fe132_1_274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g29d825fe132_1_274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911" name="Google Shape;911;g29d825fe132_1_274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g29d825fe132_1_274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g29d825fe132_1_365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915" name="Google Shape;915;g29d825fe132_1_365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6" name="Google Shape;916;g29d825fe132_1_365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917" name="Google Shape;917;g29d825fe132_1_365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g29d825fe132_1_365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g29d825fe132_1_365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0" name="Google Shape;920;g29d825fe132_1_3650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921" name="Google Shape;921;g29d825fe132_1_365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g29d825fe132_1_365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g29d825fe132_1_365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4" name="Google Shape;924;g29d825fe132_1_3650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5" name="Google Shape;925;g29d825fe132_1_3650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6" name="Google Shape;926;g29d825fe132_1_3650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7" name="Google Shape;927;g29d825fe132_1_3650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8" name="Google Shape;928;g29d825fe132_1_365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g29d825fe132_1_365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g29d825fe132_1_365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1" name="Google Shape;931;g29d825fe132_1_365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2" name="Google Shape;932;g29d825fe132_1_365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3" name="Google Shape;933;g29d825fe132_1_365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4" name="Google Shape;934;g29d825fe132_1_365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g29d825fe132_1_365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936" name="Google Shape;936;g29d825fe132_1_365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g29d825fe132_1_365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g29d825fe132_1_365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g29d825fe132_1_365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940" name="Google Shape;940;g29d825fe132_1_365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g29d825fe132_1_365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2">
  <p:cSld name="CUSTOM_4_2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g29d825fe132_1_721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944" name="Google Shape;944;g29d825fe132_1_721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5" name="Google Shape;945;g29d825fe132_1_721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946" name="Google Shape;946;g29d825fe132_1_721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g29d825fe132_1_721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g29d825fe132_1_721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g29d825fe132_1_7210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950" name="Google Shape;950;g29d825fe132_1_721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g29d825fe132_1_721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2" name="Google Shape;952;g29d825fe132_1_7210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3" name="Google Shape;953;g29d825fe132_1_7210"/>
          <p:cNvSpPr txBox="1"/>
          <p:nvPr>
            <p:ph idx="1" type="subTitle"/>
          </p:nvPr>
        </p:nvSpPr>
        <p:spPr>
          <a:xfrm>
            <a:off x="5299625" y="2130825"/>
            <a:ext cx="28026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3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4" name="Google Shape;954;g29d825fe132_1_721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g29d825fe132_1_721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g29d825fe132_1_721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57" name="Google Shape;957;g29d825fe132_1_721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8" name="Google Shape;958;g29d825fe132_1_721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9" name="Google Shape;959;g29d825fe132_1_721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0" name="Google Shape;960;g29d825fe132_1_721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1" name="Google Shape;961;g29d825fe132_1_721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962" name="Google Shape;962;g29d825fe132_1_721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g29d825fe132_1_721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g29d825fe132_1_721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g29d825fe132_1_721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966" name="Google Shape;966;g29d825fe132_1_721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g29d825fe132_1_721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g29df4e58161_0_90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970" name="Google Shape;970;g29df4e58161_0_90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1" name="Google Shape;971;g29df4e58161_0_90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972" name="Google Shape;972;g29df4e58161_0_90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g29df4e58161_0_90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g29df4e58161_0_90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g29df4e58161_0_90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976" name="Google Shape;976;g29df4e58161_0_90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g29df4e58161_0_90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8" name="Google Shape;978;g29df4e58161_0_90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9" name="Google Shape;979;g29df4e58161_0_902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g29df4e58161_0_902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g29df4e58161_0_902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g29df4e58161_0_902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g29df4e58161_0_902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4" name="Google Shape;984;g29df4e58161_0_902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g29df4e58161_0_902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6" name="Google Shape;986;g29df4e58161_0_902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g29df4e58161_0_902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8" name="Google Shape;988;g29df4e58161_0_902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g29df4e58161_0_902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0" name="Google Shape;990;g29df4e58161_0_902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g29df4e58161_0_90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g29df4e58161_0_90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g29df4e58161_0_90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94" name="Google Shape;994;g29df4e58161_0_90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5" name="Google Shape;995;g29df4e58161_0_90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6" name="Google Shape;996;g29df4e58161_0_90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7" name="Google Shape;997;g29df4e58161_0_90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g29df4e58161_0_90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999" name="Google Shape;999;g29df4e58161_0_90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g29df4e58161_0_90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g29df4e58161_0_90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g29df4e58161_0_90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03" name="Google Shape;1003;g29df4e58161_0_90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g29df4e58161_0_90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g29df4e58161_2_86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07" name="Google Shape;1007;g29df4e58161_2_86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8" name="Google Shape;1008;g29df4e58161_2_86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009" name="Google Shape;1009;g29df4e58161_2_86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g29df4e58161_2_86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g29df4e58161_2_86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g29df4e58161_2_868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013" name="Google Shape;1013;g29df4e58161_2_86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g29df4e58161_2_86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5" name="Google Shape;1015;g29df4e58161_2_868"/>
          <p:cNvSpPr txBox="1"/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6" name="Google Shape;1016;g29df4e58161_2_868"/>
          <p:cNvSpPr txBox="1"/>
          <p:nvPr>
            <p:ph idx="1" type="subTitle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7" name="Google Shape;1017;g29df4e58161_2_86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g29df4e58161_2_86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g29df4e58161_2_86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0" name="Google Shape;1020;g29df4e58161_2_86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1" name="Google Shape;1021;g29df4e58161_2_86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2" name="Google Shape;1022;g29df4e58161_2_86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3" name="Google Shape;1023;g29df4e58161_2_86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g29df4e58161_2_86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25" name="Google Shape;1025;g29df4e58161_2_86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g29df4e58161_2_86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g29df4e58161_2_86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g29df4e58161_2_86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29" name="Google Shape;1029;g29df4e58161_2_86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g29df4e58161_2_86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1">
  <p:cSld name="CUSTOM_14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g29df4e58161_3_95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33" name="Google Shape;1033;g29df4e58161_3_95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4" name="Google Shape;1034;g29df4e58161_3_95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035" name="Google Shape;1035;g29df4e58161_3_95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g29df4e58161_3_95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g29df4e58161_3_95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8" name="Google Shape;1038;g29df4e58161_3_95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039" name="Google Shape;1039;g29df4e58161_3_95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g29df4e58161_3_95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1" name="Google Shape;1041;g29df4e58161_3_952"/>
          <p:cNvSpPr txBox="1"/>
          <p:nvPr>
            <p:ph type="title"/>
          </p:nvPr>
        </p:nvSpPr>
        <p:spPr>
          <a:xfrm>
            <a:off x="2391125" y="964400"/>
            <a:ext cx="29085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2" name="Google Shape;1042;g29df4e58161_3_952"/>
          <p:cNvSpPr txBox="1"/>
          <p:nvPr>
            <p:ph idx="1" type="subTitle"/>
          </p:nvPr>
        </p:nvSpPr>
        <p:spPr>
          <a:xfrm>
            <a:off x="2391125" y="2789200"/>
            <a:ext cx="29085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g29df4e58161_3_95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g29df4e58161_3_95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g29df4e58161_3_95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46" name="Google Shape;1046;g29df4e58161_3_95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7" name="Google Shape;1047;g29df4e58161_3_95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8" name="Google Shape;1048;g29df4e58161_3_95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9" name="Google Shape;1049;g29df4e58161_3_95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g29df4e58161_3_95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51" name="Google Shape;1051;g29df4e58161_3_95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g29df4e58161_3_95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g29df4e58161_3_95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g29df4e58161_3_95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55" name="Google Shape;1055;g29df4e58161_3_95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g29df4e58161_3_95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oogle Shape;1058;g29df4e58161_3_274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59" name="Google Shape;1059;g29df4e58161_3_274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g29df4e58161_3_274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061" name="Google Shape;1061;g29df4e58161_3_274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g29df4e58161_3_274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g29df4e58161_3_274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4" name="Google Shape;1064;g29df4e58161_3_2740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065" name="Google Shape;1065;g29df4e58161_3_274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g29df4e58161_3_274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g29df4e58161_3_2740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8" name="Google Shape;1068;g29df4e58161_3_2740"/>
          <p:cNvSpPr txBox="1"/>
          <p:nvPr>
            <p:ph idx="1" type="subTitle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g29df4e58161_3_274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g29df4e58161_3_274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g29df4e58161_3_274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2" name="Google Shape;1072;g29df4e58161_3_274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g29df4e58161_3_274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4" name="Google Shape;1074;g29df4e58161_3_274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g29df4e58161_3_274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g29df4e58161_3_274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77" name="Google Shape;1077;g29df4e58161_3_274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g29df4e58161_3_274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g29df4e58161_3_274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g29df4e58161_3_274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081" name="Google Shape;1081;g29df4e58161_3_274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g29df4e58161_3_274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7_2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g26216f53f2e_3_90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85" name="Google Shape;1085;g26216f53f2e_3_90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6" name="Google Shape;1086;g26216f53f2e_3_90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087" name="Google Shape;1087;g26216f53f2e_3_90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g26216f53f2e_3_90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g26216f53f2e_3_90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0" name="Google Shape;1090;g26216f53f2e_3_902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091" name="Google Shape;1091;g26216f53f2e_3_90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g26216f53f2e_3_90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3" name="Google Shape;1093;g26216f53f2e_3_90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4" name="Google Shape;1094;g26216f53f2e_3_902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5" name="Google Shape;1095;g26216f53f2e_3_902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g26216f53f2e_3_902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7" name="Google Shape;1097;g26216f53f2e_3_902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g26216f53f2e_3_902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9" name="Google Shape;1099;g26216f53f2e_3_902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g26216f53f2e_3_902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1" name="Google Shape;1101;g26216f53f2e_3_902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g26216f53f2e_3_902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3" name="Google Shape;1103;g26216f53f2e_3_902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4" name="Google Shape;1104;g26216f53f2e_3_902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5" name="Google Shape;1105;g26216f53f2e_3_902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g26216f53f2e_3_90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g26216f53f2e_3_90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g26216f53f2e_3_90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09" name="Google Shape;1109;g26216f53f2e_3_90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0" name="Google Shape;1110;g26216f53f2e_3_90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1" name="Google Shape;1111;g26216f53f2e_3_90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2" name="Google Shape;1112;g26216f53f2e_3_90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g26216f53f2e_3_90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114" name="Google Shape;1114;g26216f53f2e_3_90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g26216f53f2e_3_90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g26216f53f2e_3_90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g26216f53f2e_3_90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118" name="Google Shape;1118;g26216f53f2e_3_90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g26216f53f2e_3_90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91" name="Google Shape;91;p1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1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93" name="Google Shape;93;p1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0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10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0"/>
          <p:cNvSpPr txBox="1"/>
          <p:nvPr>
            <p:ph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1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10" name="Google Shape;110;p1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14" name="Google Shape;114;p1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g26216f53f2e_3_181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122" name="Google Shape;1122;g26216f53f2e_3_181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3" name="Google Shape;1123;g26216f53f2e_3_181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124" name="Google Shape;1124;g26216f53f2e_3_181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g26216f53f2e_3_181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g26216f53f2e_3_181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7" name="Google Shape;1127;g26216f53f2e_3_1816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128" name="Google Shape;1128;g26216f53f2e_3_181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g26216f53f2e_3_181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0" name="Google Shape;1130;g26216f53f2e_3_1816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1" name="Google Shape;1131;g26216f53f2e_3_1816"/>
          <p:cNvSpPr txBox="1"/>
          <p:nvPr>
            <p:ph hasCustomPrompt="1"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2" name="Google Shape;1132;g26216f53f2e_3_1816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g26216f53f2e_3_181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g26216f53f2e_3_181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g26216f53f2e_3_181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36" name="Google Shape;1136;g26216f53f2e_3_181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7" name="Google Shape;1137;g26216f53f2e_3_181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8" name="Google Shape;1138;g26216f53f2e_3_181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9" name="Google Shape;1139;g26216f53f2e_3_181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g26216f53f2e_3_181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141" name="Google Shape;1141;g26216f53f2e_3_181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g26216f53f2e_3_181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g26216f53f2e_3_181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g26216f53f2e_3_181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145" name="Google Shape;1145;g26216f53f2e_3_181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g26216f53f2e_3_181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 1">
  <p:cSld name="CUSTOM_13_1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g29e2b5fdcaa_1_87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149" name="Google Shape;1149;g29e2b5fdcaa_1_87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0" name="Google Shape;1150;g29e2b5fdcaa_1_87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151" name="Google Shape;1151;g29e2b5fdcaa_1_87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g29e2b5fdcaa_1_87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g29e2b5fdcaa_1_87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4" name="Google Shape;1154;g29e2b5fdcaa_1_877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155" name="Google Shape;1155;g29e2b5fdcaa_1_87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g29e2b5fdcaa_1_87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7" name="Google Shape;1157;g29e2b5fdcaa_1_877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8" name="Google Shape;1158;g29e2b5fdcaa_1_87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g29e2b5fdcaa_1_87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g29e2b5fdcaa_1_87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61" name="Google Shape;1161;g29e2b5fdcaa_1_87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2" name="Google Shape;1162;g29e2b5fdcaa_1_87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3" name="Google Shape;1163;g29e2b5fdcaa_1_87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4" name="Google Shape;1164;g29e2b5fdcaa_1_87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g29e2b5fdcaa_1_87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166" name="Google Shape;1166;g29e2b5fdcaa_1_87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g29e2b5fdcaa_1_87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g29e2b5fdcaa_1_87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9" name="Google Shape;1169;g29e2b5fdcaa_1_87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170" name="Google Shape;1170;g29e2b5fdcaa_1_87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g29e2b5fdcaa_1_87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g29e2b5fdcaa_1_877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3" name="Google Shape;1173;g29e2b5fdcaa_1_877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g29e2b5fdcaa_1_877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5" name="Google Shape;1175;g29e2b5fdcaa_1_877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g29e2b5fdcaa_1_877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7" name="Google Shape;1177;g29e2b5fdcaa_1_877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g29e2b5fdcaa_1_877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9" name="Google Shape;1179;g29e2b5fdcaa_1_877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g29e2b5fdcaa_1_877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1" name="Google Shape;1181;g29e2b5fdcaa_1_877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 2">
  <p:cSld name="CUSTOM_13_2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g29e2b5fdcaa_1_180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184" name="Google Shape;1184;g29e2b5fdcaa_1_180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5" name="Google Shape;1185;g29e2b5fdcaa_1_180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186" name="Google Shape;1186;g29e2b5fdcaa_1_180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g29e2b5fdcaa_1_180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g29e2b5fdcaa_1_180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g29e2b5fdcaa_1_1805"/>
            <p:cNvGrpSpPr/>
            <p:nvPr/>
          </p:nvGrpSpPr>
          <p:grpSpPr>
            <a:xfrm>
              <a:off x="7742331" y="283445"/>
              <a:ext cx="146689" cy="139689"/>
              <a:chOff x="590233" y="2668119"/>
              <a:chExt cx="56685" cy="54487"/>
            </a:xfrm>
          </p:grpSpPr>
          <p:sp>
            <p:nvSpPr>
              <p:cNvPr id="1190" name="Google Shape;1190;g29e2b5fdcaa_1_180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g29e2b5fdcaa_1_180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2" name="Google Shape;1192;g29e2b5fdcaa_1_180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3" name="Google Shape;1193;g29e2b5fdcaa_1_180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g29e2b5fdcaa_1_180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g29e2b5fdcaa_1_180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sz="1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96" name="Google Shape;1196;g29e2b5fdcaa_1_180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7" name="Google Shape;1197;g29e2b5fdcaa_1_180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8" name="Google Shape;1198;g29e2b5fdcaa_1_180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9" name="Google Shape;1199;g29e2b5fdcaa_1_180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0" name="Google Shape;1200;g29e2b5fdcaa_1_180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201" name="Google Shape;1201;g29e2b5fdcaa_1_180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g29e2b5fdcaa_1_180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g29e2b5fdcaa_1_180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g29e2b5fdcaa_1_180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205" name="Google Shape;1205;g29e2b5fdcaa_1_180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g29e2b5fdcaa_1_180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7" name="Google Shape;1207;g29e2b5fdcaa_1_1805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8" name="Google Shape;1208;g29e2b5fdcaa_1_1805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9" name="Google Shape;1209;g29e2b5fdcaa_1_1805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0" name="Google Shape;1210;g29e2b5fdcaa_1_1805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1" name="Google Shape;1211;g29e2b5fdcaa_1_1805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2" name="Google Shape;1212;g29e2b5fdcaa_1_1805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3" name="Google Shape;1213;g29e2b5fdcaa_1_1805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4" name="Google Shape;1214;g29e2b5fdcaa_1_1805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g29e2b5fdcaa_1_1805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6" name="Google Shape;1216;g29e2b5fdcaa_1_1805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25" name="Google Shape;125;p1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1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29" name="Google Shape;129;p1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35" name="Google Shape;135;p1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1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37" name="Google Shape;137;p1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2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41" name="Google Shape;141;p1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" name="Google Shape;143;p1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52" name="Google Shape;152;p1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1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56" name="Google Shape;156;p1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60" name="Google Shape;160;p1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1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62" name="Google Shape;162;p1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165;p13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66" name="Google Shape;166;p1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8" name="Google Shape;168;p13"/>
          <p:cNvSpPr txBox="1"/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9" name="Google Shape;169;p1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77" name="Google Shape;177;p1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81" name="Google Shape;181;p1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85" name="Google Shape;185;p1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1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4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91" name="Google Shape;191;p1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3" name="Google Shape;193;p14"/>
          <p:cNvSpPr txBox="1"/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14"/>
          <p:cNvSpPr txBox="1"/>
          <p:nvPr>
            <p:ph idx="1" type="subTitle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03" name="Google Shape;203;p1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07" name="Google Shape;207;p1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19" name="Google Shape;219;p1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23" name="Google Shape;223;p1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datasets/nelgiriyewithana/top-spotify-songs-2023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"/>
          <p:cNvSpPr/>
          <p:nvPr/>
        </p:nvSpPr>
        <p:spPr>
          <a:xfrm>
            <a:off x="2798700" y="3394525"/>
            <a:ext cx="3546600" cy="564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1"/>
          <p:cNvSpPr txBox="1"/>
          <p:nvPr>
            <p:ph idx="1" type="subTitle"/>
          </p:nvPr>
        </p:nvSpPr>
        <p:spPr>
          <a:xfrm>
            <a:off x="3250800" y="3512425"/>
            <a:ext cx="2642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Final Presentation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3" name="Google Shape;1223;p1"/>
          <p:cNvSpPr txBox="1"/>
          <p:nvPr>
            <p:ph type="ctrTitle"/>
          </p:nvPr>
        </p:nvSpPr>
        <p:spPr>
          <a:xfrm>
            <a:off x="1915500" y="815625"/>
            <a:ext cx="5313000" cy="24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>
                <a:solidFill>
                  <a:schemeClr val="lt2"/>
                </a:solidFill>
              </a:rPr>
              <a:t>Spotify ‘23</a:t>
            </a:r>
            <a:r>
              <a:rPr lang="en" sz="5000"/>
              <a:t> </a:t>
            </a:r>
            <a:endParaRPr sz="5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/>
              <a:t>Top Hits</a:t>
            </a:r>
            <a:r>
              <a:rPr lang="en" sz="5600"/>
              <a:t> </a:t>
            </a:r>
            <a:r>
              <a:rPr b="0" lang="en" sz="4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Analysis</a:t>
            </a:r>
            <a:endParaRPr b="0" sz="4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224" name="Google Shape;1224;p1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225" name="Google Shape;1225;p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28" name="Google Shape;1228;p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0" name="Google Shape;1230;p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1" name="Google Shape;1231;p1"/>
          <p:cNvCxnSpPr>
            <a:endCxn id="1232" idx="6"/>
          </p:cNvCxnSpPr>
          <p:nvPr/>
        </p:nvCxnSpPr>
        <p:spPr>
          <a:xfrm flipH="1" rot="10800000">
            <a:off x="2705497" y="4907525"/>
            <a:ext cx="89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2" name="Google Shape;1232;p1"/>
          <p:cNvSpPr/>
          <p:nvPr/>
        </p:nvSpPr>
        <p:spPr>
          <a:xfrm>
            <a:off x="2705197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"/>
          <p:cNvSpPr txBox="1"/>
          <p:nvPr/>
        </p:nvSpPr>
        <p:spPr>
          <a:xfrm>
            <a:off x="5665000" y="244900"/>
            <a:ext cx="20235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Siena, Trang Ft. Omar</a:t>
            </a:r>
            <a:endParaRPr b="0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4" name="Google Shape;1234;p1"/>
          <p:cNvSpPr/>
          <p:nvPr/>
        </p:nvSpPr>
        <p:spPr>
          <a:xfrm>
            <a:off x="7444322" y="244895"/>
            <a:ext cx="174623" cy="227713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29d825fe132_1_6336"/>
          <p:cNvSpPr txBox="1"/>
          <p:nvPr>
            <p:ph idx="1" type="subTitle"/>
          </p:nvPr>
        </p:nvSpPr>
        <p:spPr>
          <a:xfrm>
            <a:off x="2705200" y="1578100"/>
            <a:ext cx="5588400" cy="23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b="0" lang="en" sz="1400">
                <a:latin typeface="Poppins"/>
                <a:ea typeface="Poppins"/>
                <a:cs typeface="Poppins"/>
                <a:sym typeface="Poppins"/>
              </a:rPr>
              <a:t>Failed to reject H0. There is no higher significance.</a:t>
            </a:r>
            <a:endParaRPr b="0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b="0" lang="en" sz="1400">
                <a:latin typeface="Poppins"/>
                <a:ea typeface="Poppins"/>
                <a:cs typeface="Poppins"/>
                <a:sym typeface="Poppins"/>
              </a:rPr>
              <a:t>Mean(Low Danceability) &gt; Mean(High Danceability).</a:t>
            </a:r>
            <a:endParaRPr b="0"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0" lang="en" sz="1400">
                <a:latin typeface="Poppins"/>
                <a:ea typeface="Poppins"/>
                <a:cs typeface="Poppins"/>
                <a:sym typeface="Poppins"/>
              </a:rPr>
              <a:t>Therefore: Lower Danceability percentage songs have higher number of streams by far which leads to a higher number of streams on Spotify translating to a higher number on the list of top songs on Spotify 2023. </a:t>
            </a:r>
            <a:endParaRPr/>
          </a:p>
        </p:txBody>
      </p:sp>
      <p:sp>
        <p:nvSpPr>
          <p:cNvPr id="1417" name="Google Shape;1417;g29d825fe132_1_6336"/>
          <p:cNvSpPr txBox="1"/>
          <p:nvPr>
            <p:ph type="title"/>
          </p:nvPr>
        </p:nvSpPr>
        <p:spPr>
          <a:xfrm>
            <a:off x="2692575" y="1005400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18" name="Google Shape;1418;g29d825fe132_1_6336"/>
          <p:cNvSpPr/>
          <p:nvPr/>
        </p:nvSpPr>
        <p:spPr>
          <a:xfrm>
            <a:off x="922475" y="1297638"/>
            <a:ext cx="1663500" cy="16635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9" name="Google Shape;1419;g29d825fe132_1_63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20" name="Google Shape;1420;g29d825fe132_1_633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g29d825fe132_1_633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g29d825fe132_1_63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23" name="Google Shape;1423;g29d825fe132_1_633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g29d825fe132_1_633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5" name="Google Shape;1425;g29d825fe132_1_633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g29d825fe132_1_6336"/>
          <p:cNvSpPr/>
          <p:nvPr/>
        </p:nvSpPr>
        <p:spPr>
          <a:xfrm>
            <a:off x="5664233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7" name="Google Shape;1427;g29d825fe132_1_6336"/>
          <p:cNvCxnSpPr/>
          <p:nvPr/>
        </p:nvCxnSpPr>
        <p:spPr>
          <a:xfrm flipH="1" rot="10800000">
            <a:off x="2719125" y="4906900"/>
            <a:ext cx="2982900" cy="5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8" name="Google Shape;1428;g29d825fe132_1_6336"/>
          <p:cNvGrpSpPr/>
          <p:nvPr/>
        </p:nvGrpSpPr>
        <p:grpSpPr>
          <a:xfrm rot="10800000">
            <a:off x="1428611" y="1843056"/>
            <a:ext cx="651231" cy="572690"/>
            <a:chOff x="5445875" y="1345471"/>
            <a:chExt cx="363309" cy="319475"/>
          </a:xfrm>
        </p:grpSpPr>
        <p:sp>
          <p:nvSpPr>
            <p:cNvPr id="1429" name="Google Shape;1429;g29d825fe132_1_6336"/>
            <p:cNvSpPr/>
            <p:nvPr/>
          </p:nvSpPr>
          <p:spPr>
            <a:xfrm>
              <a:off x="5445875" y="1345471"/>
              <a:ext cx="363309" cy="319475"/>
            </a:xfrm>
            <a:custGeom>
              <a:rect b="b" l="l" r="r" t="t"/>
              <a:pathLst>
                <a:path extrusionOk="0" h="10466" w="11902">
                  <a:moveTo>
                    <a:pt x="11206" y="697"/>
                  </a:moveTo>
                  <a:lnTo>
                    <a:pt x="11206" y="9760"/>
                  </a:lnTo>
                  <a:lnTo>
                    <a:pt x="697" y="9760"/>
                  </a:lnTo>
                  <a:lnTo>
                    <a:pt x="697" y="697"/>
                  </a:lnTo>
                  <a:close/>
                  <a:moveTo>
                    <a:pt x="1" y="1"/>
                  </a:moveTo>
                  <a:lnTo>
                    <a:pt x="1" y="10465"/>
                  </a:lnTo>
                  <a:lnTo>
                    <a:pt x="11902" y="10465"/>
                  </a:lnTo>
                  <a:lnTo>
                    <a:pt x="1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g29d825fe132_1_6336"/>
            <p:cNvSpPr/>
            <p:nvPr/>
          </p:nvSpPr>
          <p:spPr>
            <a:xfrm>
              <a:off x="5510435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4889"/>
                  </a:moveTo>
                  <a:lnTo>
                    <a:pt x="1392" y="5585"/>
                  </a:lnTo>
                  <a:lnTo>
                    <a:pt x="696" y="5585"/>
                  </a:lnTo>
                  <a:lnTo>
                    <a:pt x="696" y="4889"/>
                  </a:lnTo>
                  <a:close/>
                  <a:moveTo>
                    <a:pt x="696" y="1"/>
                  </a:moveTo>
                  <a:lnTo>
                    <a:pt x="696" y="4185"/>
                  </a:lnTo>
                  <a:lnTo>
                    <a:pt x="0" y="4185"/>
                  </a:lnTo>
                  <a:lnTo>
                    <a:pt x="0" y="6281"/>
                  </a:lnTo>
                  <a:lnTo>
                    <a:pt x="696" y="6281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6281"/>
                  </a:lnTo>
                  <a:lnTo>
                    <a:pt x="2088" y="6281"/>
                  </a:lnTo>
                  <a:lnTo>
                    <a:pt x="2088" y="4185"/>
                  </a:lnTo>
                  <a:lnTo>
                    <a:pt x="1392" y="4185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g29d825fe132_1_6336"/>
            <p:cNvSpPr/>
            <p:nvPr/>
          </p:nvSpPr>
          <p:spPr>
            <a:xfrm>
              <a:off x="5595661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2097"/>
                  </a:moveTo>
                  <a:lnTo>
                    <a:pt x="1392" y="2793"/>
                  </a:lnTo>
                  <a:lnTo>
                    <a:pt x="696" y="2793"/>
                  </a:lnTo>
                  <a:lnTo>
                    <a:pt x="696" y="2097"/>
                  </a:lnTo>
                  <a:close/>
                  <a:moveTo>
                    <a:pt x="696" y="1"/>
                  </a:moveTo>
                  <a:lnTo>
                    <a:pt x="696" y="1401"/>
                  </a:lnTo>
                  <a:lnTo>
                    <a:pt x="0" y="1401"/>
                  </a:lnTo>
                  <a:lnTo>
                    <a:pt x="0" y="3489"/>
                  </a:lnTo>
                  <a:lnTo>
                    <a:pt x="696" y="3489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3489"/>
                  </a:lnTo>
                  <a:lnTo>
                    <a:pt x="2088" y="3489"/>
                  </a:lnTo>
                  <a:lnTo>
                    <a:pt x="2088" y="1401"/>
                  </a:lnTo>
                  <a:lnTo>
                    <a:pt x="1392" y="1401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2" name="Google Shape;1432;g29d825fe132_1_6336"/>
          <p:cNvSpPr/>
          <p:nvPr/>
        </p:nvSpPr>
        <p:spPr>
          <a:xfrm rot="10800000">
            <a:off x="1525580" y="1919473"/>
            <a:ext cx="114245" cy="419867"/>
          </a:xfrm>
          <a:custGeom>
            <a:rect b="b" l="l" r="r" t="t"/>
            <a:pathLst>
              <a:path extrusionOk="0" h="7673" w="2088">
                <a:moveTo>
                  <a:pt x="1392" y="2097"/>
                </a:moveTo>
                <a:lnTo>
                  <a:pt x="1392" y="2793"/>
                </a:lnTo>
                <a:lnTo>
                  <a:pt x="696" y="2793"/>
                </a:lnTo>
                <a:lnTo>
                  <a:pt x="696" y="2097"/>
                </a:lnTo>
                <a:close/>
                <a:moveTo>
                  <a:pt x="696" y="1"/>
                </a:moveTo>
                <a:lnTo>
                  <a:pt x="696" y="1401"/>
                </a:lnTo>
                <a:lnTo>
                  <a:pt x="0" y="1401"/>
                </a:lnTo>
                <a:lnTo>
                  <a:pt x="0" y="3489"/>
                </a:lnTo>
                <a:lnTo>
                  <a:pt x="696" y="3489"/>
                </a:lnTo>
                <a:lnTo>
                  <a:pt x="696" y="7673"/>
                </a:lnTo>
                <a:lnTo>
                  <a:pt x="1392" y="7673"/>
                </a:lnTo>
                <a:lnTo>
                  <a:pt x="1392" y="3489"/>
                </a:lnTo>
                <a:lnTo>
                  <a:pt x="2088" y="3489"/>
                </a:lnTo>
                <a:lnTo>
                  <a:pt x="2088" y="1401"/>
                </a:lnTo>
                <a:lnTo>
                  <a:pt x="1392" y="1401"/>
                </a:lnTo>
                <a:lnTo>
                  <a:pt x="13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g29d825fe132_1_6336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8" name="Google Shape;1438;g29d825fe132_1_175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39" name="Google Shape;1439;g29d825fe132_1_175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g29d825fe132_1_175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1" name="Google Shape;1441;g29d825fe132_1_175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42" name="Google Shape;1442;g29d825fe132_1_175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g29d825fe132_1_175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4" name="Google Shape;1444;g29d825fe132_1_175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g29d825fe132_1_1750"/>
          <p:cNvSpPr/>
          <p:nvPr/>
        </p:nvSpPr>
        <p:spPr>
          <a:xfrm>
            <a:off x="6202608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6" name="Google Shape;1446;g29d825fe132_1_1750"/>
          <p:cNvCxnSpPr/>
          <p:nvPr/>
        </p:nvCxnSpPr>
        <p:spPr>
          <a:xfrm flipH="1" rot="10800000">
            <a:off x="2705200" y="4909525"/>
            <a:ext cx="3497400" cy="2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7" name="Google Shape;1447;g29d825fe132_1_1750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8" name="Google Shape;1448;g29d825fe132_1_1750"/>
          <p:cNvSpPr txBox="1"/>
          <p:nvPr>
            <p:ph idx="1" type="subTitle"/>
          </p:nvPr>
        </p:nvSpPr>
        <p:spPr>
          <a:xfrm>
            <a:off x="2705200" y="2005450"/>
            <a:ext cx="54954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Are </a:t>
            </a:r>
            <a:r>
              <a:rPr lang="en" sz="1500">
                <a:latin typeface="Poppins SemiBold"/>
                <a:ea typeface="Poppins SemiBold"/>
                <a:cs typeface="Poppins SemiBold"/>
                <a:sym typeface="Poppins SemiBold"/>
              </a:rPr>
              <a:t>more energetic</a:t>
            </a:r>
            <a:r>
              <a:rPr lang="en" sz="1500"/>
              <a:t> songs associated with a statistically higher number of streams compared to </a:t>
            </a:r>
            <a:r>
              <a:rPr lang="en" sz="1500">
                <a:latin typeface="Poppins SemiBold"/>
                <a:ea typeface="Poppins SemiBold"/>
                <a:cs typeface="Poppins SemiBold"/>
                <a:sym typeface="Poppins SemiBold"/>
              </a:rPr>
              <a:t>less energetic</a:t>
            </a:r>
            <a:r>
              <a:rPr lang="en" sz="1500"/>
              <a:t> songs?</a:t>
            </a:r>
            <a:endParaRPr sz="1500"/>
          </a:p>
        </p:txBody>
      </p:sp>
      <p:sp>
        <p:nvSpPr>
          <p:cNvPr id="1449" name="Google Shape;1449;g29d825fe132_1_1750"/>
          <p:cNvSpPr txBox="1"/>
          <p:nvPr>
            <p:ph type="title"/>
          </p:nvPr>
        </p:nvSpPr>
        <p:spPr>
          <a:xfrm>
            <a:off x="2705207" y="1432750"/>
            <a:ext cx="457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Poppins Medium"/>
                <a:ea typeface="Poppins Medium"/>
                <a:cs typeface="Poppins Medium"/>
                <a:sym typeface="Poppins Medium"/>
              </a:rPr>
              <a:t>Research Question 2</a:t>
            </a:r>
            <a:endParaRPr b="0" sz="3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50" name="Google Shape;1450;g29d825fe132_1_1750"/>
          <p:cNvSpPr/>
          <p:nvPr/>
        </p:nvSpPr>
        <p:spPr>
          <a:xfrm>
            <a:off x="910163" y="1295425"/>
            <a:ext cx="1663500" cy="16635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1" name="Google Shape;1451;g29d825fe132_1_1750"/>
          <p:cNvGrpSpPr/>
          <p:nvPr/>
        </p:nvGrpSpPr>
        <p:grpSpPr>
          <a:xfrm>
            <a:off x="1425165" y="1803008"/>
            <a:ext cx="633516" cy="648342"/>
            <a:chOff x="5445875" y="1765128"/>
            <a:chExt cx="366300" cy="363217"/>
          </a:xfrm>
        </p:grpSpPr>
        <p:sp>
          <p:nvSpPr>
            <p:cNvPr id="1452" name="Google Shape;1452;g29d825fe132_1_1750"/>
            <p:cNvSpPr/>
            <p:nvPr/>
          </p:nvSpPr>
          <p:spPr>
            <a:xfrm>
              <a:off x="5445875" y="1765128"/>
              <a:ext cx="366300" cy="363217"/>
            </a:xfrm>
            <a:custGeom>
              <a:rect b="b" l="l" r="r" t="t"/>
              <a:pathLst>
                <a:path extrusionOk="0" h="11899" w="12000">
                  <a:moveTo>
                    <a:pt x="4533" y="696"/>
                  </a:moveTo>
                  <a:cubicBezTo>
                    <a:pt x="6647" y="696"/>
                    <a:pt x="8369" y="2418"/>
                    <a:pt x="8369" y="4532"/>
                  </a:cubicBezTo>
                  <a:cubicBezTo>
                    <a:pt x="8369" y="6646"/>
                    <a:pt x="6647" y="8368"/>
                    <a:pt x="4533" y="8368"/>
                  </a:cubicBezTo>
                  <a:cubicBezTo>
                    <a:pt x="2418" y="8368"/>
                    <a:pt x="697" y="6646"/>
                    <a:pt x="697" y="4532"/>
                  </a:cubicBezTo>
                  <a:cubicBezTo>
                    <a:pt x="697" y="2418"/>
                    <a:pt x="2418" y="696"/>
                    <a:pt x="4533" y="696"/>
                  </a:cubicBezTo>
                  <a:close/>
                  <a:moveTo>
                    <a:pt x="8967" y="8475"/>
                  </a:moveTo>
                  <a:lnTo>
                    <a:pt x="11099" y="10607"/>
                  </a:lnTo>
                  <a:cubicBezTo>
                    <a:pt x="11241" y="10741"/>
                    <a:pt x="11241" y="10964"/>
                    <a:pt x="11099" y="11107"/>
                  </a:cubicBezTo>
                  <a:cubicBezTo>
                    <a:pt x="11032" y="11174"/>
                    <a:pt x="10943" y="11207"/>
                    <a:pt x="10853" y="11207"/>
                  </a:cubicBezTo>
                  <a:cubicBezTo>
                    <a:pt x="10764" y="11207"/>
                    <a:pt x="10675" y="11174"/>
                    <a:pt x="10608" y="11107"/>
                  </a:cubicBezTo>
                  <a:lnTo>
                    <a:pt x="8476" y="8966"/>
                  </a:lnTo>
                  <a:lnTo>
                    <a:pt x="8967" y="8475"/>
                  </a:lnTo>
                  <a:close/>
                  <a:moveTo>
                    <a:pt x="4533" y="0"/>
                  </a:moveTo>
                  <a:cubicBezTo>
                    <a:pt x="2035" y="0"/>
                    <a:pt x="1" y="2034"/>
                    <a:pt x="1" y="4532"/>
                  </a:cubicBezTo>
                  <a:cubicBezTo>
                    <a:pt x="1" y="7030"/>
                    <a:pt x="2035" y="9064"/>
                    <a:pt x="4533" y="9064"/>
                  </a:cubicBezTo>
                  <a:cubicBezTo>
                    <a:pt x="5657" y="9064"/>
                    <a:pt x="6692" y="8654"/>
                    <a:pt x="7477" y="7976"/>
                  </a:cubicBezTo>
                  <a:lnTo>
                    <a:pt x="7985" y="8475"/>
                  </a:lnTo>
                  <a:lnTo>
                    <a:pt x="7486" y="8966"/>
                  </a:lnTo>
                  <a:lnTo>
                    <a:pt x="10117" y="11597"/>
                  </a:lnTo>
                  <a:cubicBezTo>
                    <a:pt x="10323" y="11798"/>
                    <a:pt x="10590" y="11899"/>
                    <a:pt x="10858" y="11899"/>
                  </a:cubicBezTo>
                  <a:cubicBezTo>
                    <a:pt x="11125" y="11899"/>
                    <a:pt x="11393" y="11798"/>
                    <a:pt x="11598" y="11597"/>
                  </a:cubicBezTo>
                  <a:cubicBezTo>
                    <a:pt x="12000" y="11187"/>
                    <a:pt x="12000" y="10527"/>
                    <a:pt x="11598" y="10117"/>
                  </a:cubicBezTo>
                  <a:lnTo>
                    <a:pt x="8967" y="7485"/>
                  </a:lnTo>
                  <a:lnTo>
                    <a:pt x="8476" y="7984"/>
                  </a:lnTo>
                  <a:lnTo>
                    <a:pt x="7976" y="7485"/>
                  </a:lnTo>
                  <a:cubicBezTo>
                    <a:pt x="8654" y="6691"/>
                    <a:pt x="9065" y="5656"/>
                    <a:pt x="9065" y="4532"/>
                  </a:cubicBezTo>
                  <a:cubicBezTo>
                    <a:pt x="9065" y="2034"/>
                    <a:pt x="7031" y="0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g29d825fe132_1_1750"/>
            <p:cNvSpPr/>
            <p:nvPr/>
          </p:nvSpPr>
          <p:spPr>
            <a:xfrm>
              <a:off x="5497676" y="181522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7" y="902"/>
                  </a:moveTo>
                  <a:lnTo>
                    <a:pt x="4227" y="1571"/>
                  </a:lnTo>
                  <a:lnTo>
                    <a:pt x="2131" y="2097"/>
                  </a:lnTo>
                  <a:lnTo>
                    <a:pt x="2131" y="1419"/>
                  </a:lnTo>
                  <a:lnTo>
                    <a:pt x="4227" y="902"/>
                  </a:lnTo>
                  <a:close/>
                  <a:moveTo>
                    <a:pt x="3880" y="3587"/>
                  </a:moveTo>
                  <a:cubicBezTo>
                    <a:pt x="4076" y="3587"/>
                    <a:pt x="4227" y="3747"/>
                    <a:pt x="4227" y="3935"/>
                  </a:cubicBezTo>
                  <a:cubicBezTo>
                    <a:pt x="4227" y="4131"/>
                    <a:pt x="4076" y="4283"/>
                    <a:pt x="3880" y="4283"/>
                  </a:cubicBezTo>
                  <a:cubicBezTo>
                    <a:pt x="3692" y="4283"/>
                    <a:pt x="3532" y="4131"/>
                    <a:pt x="3532" y="3935"/>
                  </a:cubicBezTo>
                  <a:cubicBezTo>
                    <a:pt x="3532" y="3747"/>
                    <a:pt x="3692" y="3587"/>
                    <a:pt x="3880" y="3587"/>
                  </a:cubicBezTo>
                  <a:close/>
                  <a:moveTo>
                    <a:pt x="1096" y="4283"/>
                  </a:moveTo>
                  <a:cubicBezTo>
                    <a:pt x="1283" y="4283"/>
                    <a:pt x="1444" y="4443"/>
                    <a:pt x="1444" y="4640"/>
                  </a:cubicBezTo>
                  <a:cubicBezTo>
                    <a:pt x="1444" y="4827"/>
                    <a:pt x="1283" y="4987"/>
                    <a:pt x="1096" y="4987"/>
                  </a:cubicBezTo>
                  <a:cubicBezTo>
                    <a:pt x="900" y="4987"/>
                    <a:pt x="739" y="4827"/>
                    <a:pt x="739" y="4640"/>
                  </a:cubicBezTo>
                  <a:cubicBezTo>
                    <a:pt x="739" y="4443"/>
                    <a:pt x="900" y="4283"/>
                    <a:pt x="1096" y="4283"/>
                  </a:cubicBezTo>
                  <a:close/>
                  <a:moveTo>
                    <a:pt x="4923" y="1"/>
                  </a:moveTo>
                  <a:lnTo>
                    <a:pt x="1435" y="875"/>
                  </a:lnTo>
                  <a:lnTo>
                    <a:pt x="1435" y="3649"/>
                  </a:lnTo>
                  <a:cubicBezTo>
                    <a:pt x="1337" y="3614"/>
                    <a:pt x="1228" y="3590"/>
                    <a:pt x="1112" y="3590"/>
                  </a:cubicBezTo>
                  <a:cubicBezTo>
                    <a:pt x="1080" y="3590"/>
                    <a:pt x="1048" y="3592"/>
                    <a:pt x="1016" y="3596"/>
                  </a:cubicBezTo>
                  <a:cubicBezTo>
                    <a:pt x="498" y="3623"/>
                    <a:pt x="79" y="4042"/>
                    <a:pt x="43" y="4559"/>
                  </a:cubicBezTo>
                  <a:cubicBezTo>
                    <a:pt x="0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694" y="5648"/>
                    <a:pt x="2131" y="5157"/>
                    <a:pt x="2131" y="4622"/>
                  </a:cubicBezTo>
                  <a:lnTo>
                    <a:pt x="2131" y="2820"/>
                  </a:lnTo>
                  <a:lnTo>
                    <a:pt x="4227" y="2293"/>
                  </a:lnTo>
                  <a:lnTo>
                    <a:pt x="4227" y="2953"/>
                  </a:lnTo>
                  <a:cubicBezTo>
                    <a:pt x="4111" y="2915"/>
                    <a:pt x="3988" y="2889"/>
                    <a:pt x="3863" y="2889"/>
                  </a:cubicBezTo>
                  <a:cubicBezTo>
                    <a:pt x="3845" y="2889"/>
                    <a:pt x="3827" y="2890"/>
                    <a:pt x="3808" y="2891"/>
                  </a:cubicBezTo>
                  <a:cubicBezTo>
                    <a:pt x="3291" y="2927"/>
                    <a:pt x="2871" y="3346"/>
                    <a:pt x="2836" y="3863"/>
                  </a:cubicBezTo>
                  <a:cubicBezTo>
                    <a:pt x="2793" y="4472"/>
                    <a:pt x="3268" y="4981"/>
                    <a:pt x="3875" y="4981"/>
                  </a:cubicBezTo>
                  <a:cubicBezTo>
                    <a:pt x="3900" y="4981"/>
                    <a:pt x="3925" y="4980"/>
                    <a:pt x="3951" y="4979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29e4902e48d_0_59"/>
          <p:cNvSpPr txBox="1"/>
          <p:nvPr>
            <p:ph idx="2" type="title"/>
          </p:nvPr>
        </p:nvSpPr>
        <p:spPr>
          <a:xfrm>
            <a:off x="1577625" y="226915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NULL (H0):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59" name="Google Shape;1459;g29e4902e48d_0_59"/>
          <p:cNvSpPr txBox="1"/>
          <p:nvPr>
            <p:ph idx="3" type="title"/>
          </p:nvPr>
        </p:nvSpPr>
        <p:spPr>
          <a:xfrm>
            <a:off x="4958775" y="226915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ALTERNATIVE (H1):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60" name="Google Shape;1460;g29e4902e48d_0_59"/>
          <p:cNvSpPr txBox="1"/>
          <p:nvPr>
            <p:ph idx="1" type="subTitle"/>
          </p:nvPr>
        </p:nvSpPr>
        <p:spPr>
          <a:xfrm>
            <a:off x="4706625" y="2756775"/>
            <a:ext cx="28644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(High Energy) group &gt;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(Low Energy)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g29e4902e48d_0_59"/>
          <p:cNvSpPr txBox="1"/>
          <p:nvPr>
            <p:ph idx="4" type="subTitle"/>
          </p:nvPr>
        </p:nvSpPr>
        <p:spPr>
          <a:xfrm>
            <a:off x="1577625" y="2756775"/>
            <a:ext cx="282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(High Energy) group &lt;= Mean (Low Energy) group</a:t>
            </a:r>
            <a:endParaRPr/>
          </a:p>
        </p:txBody>
      </p:sp>
      <p:grpSp>
        <p:nvGrpSpPr>
          <p:cNvPr id="1462" name="Google Shape;1462;g29e4902e48d_0_59"/>
          <p:cNvGrpSpPr/>
          <p:nvPr/>
        </p:nvGrpSpPr>
        <p:grpSpPr>
          <a:xfrm>
            <a:off x="2619827" y="1608564"/>
            <a:ext cx="527742" cy="527698"/>
            <a:chOff x="3932628" y="1323432"/>
            <a:chExt cx="363309" cy="363278"/>
          </a:xfrm>
        </p:grpSpPr>
        <p:sp>
          <p:nvSpPr>
            <p:cNvPr id="1463" name="Google Shape;1463;g29e4902e48d_0_59"/>
            <p:cNvSpPr/>
            <p:nvPr/>
          </p:nvSpPr>
          <p:spPr>
            <a:xfrm>
              <a:off x="3932628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1" y="0"/>
                  </a:moveTo>
                  <a:lnTo>
                    <a:pt x="1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g29e4902e48d_0_59"/>
            <p:cNvSpPr/>
            <p:nvPr/>
          </p:nvSpPr>
          <p:spPr>
            <a:xfrm>
              <a:off x="3975943" y="1579658"/>
              <a:ext cx="276679" cy="63767"/>
            </a:xfrm>
            <a:custGeom>
              <a:rect b="b" l="l" r="r" t="t"/>
              <a:pathLst>
                <a:path extrusionOk="0" h="2089" w="9064">
                  <a:moveTo>
                    <a:pt x="2427" y="697"/>
                  </a:moveTo>
                  <a:cubicBezTo>
                    <a:pt x="2623" y="697"/>
                    <a:pt x="2775" y="857"/>
                    <a:pt x="2775" y="1045"/>
                  </a:cubicBezTo>
                  <a:cubicBezTo>
                    <a:pt x="2775" y="1241"/>
                    <a:pt x="2623" y="1393"/>
                    <a:pt x="2427" y="1393"/>
                  </a:cubicBezTo>
                  <a:cubicBezTo>
                    <a:pt x="2239" y="1393"/>
                    <a:pt x="2079" y="1241"/>
                    <a:pt x="2079" y="1045"/>
                  </a:cubicBezTo>
                  <a:cubicBezTo>
                    <a:pt x="2079" y="857"/>
                    <a:pt x="2239" y="697"/>
                    <a:pt x="2427" y="697"/>
                  </a:cubicBezTo>
                  <a:close/>
                  <a:moveTo>
                    <a:pt x="2436" y="1"/>
                  </a:moveTo>
                  <a:cubicBezTo>
                    <a:pt x="1981" y="1"/>
                    <a:pt x="1597" y="295"/>
                    <a:pt x="1454" y="697"/>
                  </a:cubicBezTo>
                  <a:lnTo>
                    <a:pt x="0" y="697"/>
                  </a:lnTo>
                  <a:lnTo>
                    <a:pt x="0" y="1393"/>
                  </a:lnTo>
                  <a:lnTo>
                    <a:pt x="1454" y="1393"/>
                  </a:lnTo>
                  <a:cubicBezTo>
                    <a:pt x="1597" y="1803"/>
                    <a:pt x="1981" y="2088"/>
                    <a:pt x="2436" y="2088"/>
                  </a:cubicBezTo>
                  <a:cubicBezTo>
                    <a:pt x="2890" y="2088"/>
                    <a:pt x="3283" y="1803"/>
                    <a:pt x="3426" y="1393"/>
                  </a:cubicBezTo>
                  <a:lnTo>
                    <a:pt x="9064" y="1393"/>
                  </a:lnTo>
                  <a:lnTo>
                    <a:pt x="9064" y="697"/>
                  </a:lnTo>
                  <a:lnTo>
                    <a:pt x="3426" y="697"/>
                  </a:lnTo>
                  <a:cubicBezTo>
                    <a:pt x="3283" y="295"/>
                    <a:pt x="2890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g29e4902e48d_0_59"/>
            <p:cNvSpPr/>
            <p:nvPr/>
          </p:nvSpPr>
          <p:spPr>
            <a:xfrm>
              <a:off x="4038337" y="138497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8" y="901"/>
                  </a:moveTo>
                  <a:lnTo>
                    <a:pt x="4228" y="1571"/>
                  </a:lnTo>
                  <a:lnTo>
                    <a:pt x="2140" y="2097"/>
                  </a:lnTo>
                  <a:lnTo>
                    <a:pt x="2140" y="1419"/>
                  </a:lnTo>
                  <a:lnTo>
                    <a:pt x="4228" y="901"/>
                  </a:lnTo>
                  <a:close/>
                  <a:moveTo>
                    <a:pt x="3871" y="3587"/>
                  </a:moveTo>
                  <a:cubicBezTo>
                    <a:pt x="4067" y="3587"/>
                    <a:pt x="4219" y="3747"/>
                    <a:pt x="4219" y="3935"/>
                  </a:cubicBezTo>
                  <a:cubicBezTo>
                    <a:pt x="4219" y="4131"/>
                    <a:pt x="4067" y="4283"/>
                    <a:pt x="3871" y="4283"/>
                  </a:cubicBezTo>
                  <a:cubicBezTo>
                    <a:pt x="3683" y="4283"/>
                    <a:pt x="3523" y="4131"/>
                    <a:pt x="3523" y="3935"/>
                  </a:cubicBezTo>
                  <a:cubicBezTo>
                    <a:pt x="3523" y="3747"/>
                    <a:pt x="3683" y="3587"/>
                    <a:pt x="3871" y="3587"/>
                  </a:cubicBezTo>
                  <a:close/>
                  <a:moveTo>
                    <a:pt x="1087" y="4283"/>
                  </a:moveTo>
                  <a:cubicBezTo>
                    <a:pt x="1275" y="4283"/>
                    <a:pt x="1435" y="4443"/>
                    <a:pt x="1435" y="4639"/>
                  </a:cubicBezTo>
                  <a:cubicBezTo>
                    <a:pt x="1435" y="4827"/>
                    <a:pt x="1275" y="4987"/>
                    <a:pt x="1087" y="4987"/>
                  </a:cubicBezTo>
                  <a:cubicBezTo>
                    <a:pt x="891" y="4987"/>
                    <a:pt x="731" y="4827"/>
                    <a:pt x="731" y="4639"/>
                  </a:cubicBezTo>
                  <a:cubicBezTo>
                    <a:pt x="731" y="4443"/>
                    <a:pt x="891" y="4283"/>
                    <a:pt x="1087" y="4283"/>
                  </a:cubicBezTo>
                  <a:close/>
                  <a:moveTo>
                    <a:pt x="4923" y="0"/>
                  </a:moveTo>
                  <a:lnTo>
                    <a:pt x="1444" y="875"/>
                  </a:lnTo>
                  <a:lnTo>
                    <a:pt x="1444" y="3649"/>
                  </a:lnTo>
                  <a:cubicBezTo>
                    <a:pt x="1339" y="3614"/>
                    <a:pt x="1228" y="3590"/>
                    <a:pt x="1116" y="3590"/>
                  </a:cubicBezTo>
                  <a:cubicBezTo>
                    <a:pt x="1086" y="3590"/>
                    <a:pt x="1055" y="3592"/>
                    <a:pt x="1025" y="3596"/>
                  </a:cubicBezTo>
                  <a:cubicBezTo>
                    <a:pt x="507" y="3622"/>
                    <a:pt x="88" y="4042"/>
                    <a:pt x="53" y="4559"/>
                  </a:cubicBezTo>
                  <a:cubicBezTo>
                    <a:pt x="1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703" y="5647"/>
                    <a:pt x="2140" y="5157"/>
                    <a:pt x="2140" y="4622"/>
                  </a:cubicBezTo>
                  <a:lnTo>
                    <a:pt x="2140" y="2819"/>
                  </a:lnTo>
                  <a:lnTo>
                    <a:pt x="4228" y="2293"/>
                  </a:lnTo>
                  <a:lnTo>
                    <a:pt x="4228" y="2953"/>
                  </a:lnTo>
                  <a:cubicBezTo>
                    <a:pt x="4119" y="2914"/>
                    <a:pt x="3997" y="2889"/>
                    <a:pt x="3867" y="2889"/>
                  </a:cubicBezTo>
                  <a:cubicBezTo>
                    <a:pt x="3847" y="2889"/>
                    <a:pt x="3828" y="2890"/>
                    <a:pt x="3808" y="2891"/>
                  </a:cubicBezTo>
                  <a:cubicBezTo>
                    <a:pt x="3291" y="2927"/>
                    <a:pt x="2872" y="3346"/>
                    <a:pt x="2836" y="3863"/>
                  </a:cubicBezTo>
                  <a:cubicBezTo>
                    <a:pt x="2793" y="4471"/>
                    <a:pt x="3277" y="4981"/>
                    <a:pt x="3876" y="4981"/>
                  </a:cubicBezTo>
                  <a:cubicBezTo>
                    <a:pt x="3901" y="4981"/>
                    <a:pt x="3926" y="4980"/>
                    <a:pt x="3951" y="4978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g29e4902e48d_0_59"/>
          <p:cNvGrpSpPr/>
          <p:nvPr/>
        </p:nvGrpSpPr>
        <p:grpSpPr>
          <a:xfrm>
            <a:off x="6001023" y="1608564"/>
            <a:ext cx="527742" cy="527698"/>
            <a:chOff x="4436963" y="1323432"/>
            <a:chExt cx="363309" cy="363278"/>
          </a:xfrm>
        </p:grpSpPr>
        <p:sp>
          <p:nvSpPr>
            <p:cNvPr id="1467" name="Google Shape;1467;g29e4902e48d_0_59"/>
            <p:cNvSpPr/>
            <p:nvPr/>
          </p:nvSpPr>
          <p:spPr>
            <a:xfrm>
              <a:off x="4436963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g29e4902e48d_0_59"/>
            <p:cNvSpPr/>
            <p:nvPr/>
          </p:nvSpPr>
          <p:spPr>
            <a:xfrm>
              <a:off x="4597341" y="1420104"/>
              <a:ext cx="71123" cy="106502"/>
            </a:xfrm>
            <a:custGeom>
              <a:rect b="b" l="l" r="r" t="t"/>
              <a:pathLst>
                <a:path extrusionOk="0" h="3489" w="2330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8"/>
                  </a:lnTo>
                  <a:lnTo>
                    <a:pt x="2329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g29e4902e48d_0_59"/>
            <p:cNvSpPr/>
            <p:nvPr/>
          </p:nvSpPr>
          <p:spPr>
            <a:xfrm>
              <a:off x="4533635" y="1387961"/>
              <a:ext cx="170238" cy="170513"/>
            </a:xfrm>
            <a:custGeom>
              <a:rect b="b" l="l" r="r" t="t"/>
              <a:pathLst>
                <a:path extrusionOk="0" h="5586" w="5577">
                  <a:moveTo>
                    <a:pt x="2784" y="705"/>
                  </a:moveTo>
                  <a:cubicBezTo>
                    <a:pt x="3943" y="705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84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5"/>
                    <a:pt x="2784" y="705"/>
                  </a:cubicBezTo>
                  <a:close/>
                  <a:moveTo>
                    <a:pt x="2784" y="1"/>
                  </a:moveTo>
                  <a:cubicBezTo>
                    <a:pt x="1249" y="1"/>
                    <a:pt x="0" y="1258"/>
                    <a:pt x="0" y="2793"/>
                  </a:cubicBezTo>
                  <a:cubicBezTo>
                    <a:pt x="0" y="4336"/>
                    <a:pt x="1249" y="5585"/>
                    <a:pt x="2784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8"/>
                    <a:pt x="4327" y="1"/>
                    <a:pt x="2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g29e4902e48d_0_59"/>
            <p:cNvSpPr/>
            <p:nvPr/>
          </p:nvSpPr>
          <p:spPr>
            <a:xfrm>
              <a:off x="4480247" y="1579658"/>
              <a:ext cx="276709" cy="63767"/>
            </a:xfrm>
            <a:custGeom>
              <a:rect b="b" l="l" r="r" t="t"/>
              <a:pathLst>
                <a:path extrusionOk="0" h="2089" w="9065">
                  <a:moveTo>
                    <a:pt x="2445" y="697"/>
                  </a:moveTo>
                  <a:cubicBezTo>
                    <a:pt x="2633" y="697"/>
                    <a:pt x="2793" y="857"/>
                    <a:pt x="2793" y="1045"/>
                  </a:cubicBezTo>
                  <a:cubicBezTo>
                    <a:pt x="2793" y="1241"/>
                    <a:pt x="2633" y="1393"/>
                    <a:pt x="2445" y="1393"/>
                  </a:cubicBezTo>
                  <a:cubicBezTo>
                    <a:pt x="2249" y="1393"/>
                    <a:pt x="2097" y="1241"/>
                    <a:pt x="2097" y="1045"/>
                  </a:cubicBezTo>
                  <a:cubicBezTo>
                    <a:pt x="2097" y="857"/>
                    <a:pt x="2249" y="697"/>
                    <a:pt x="2445" y="697"/>
                  </a:cubicBezTo>
                  <a:close/>
                  <a:moveTo>
                    <a:pt x="2445" y="1"/>
                  </a:moveTo>
                  <a:cubicBezTo>
                    <a:pt x="1990" y="1"/>
                    <a:pt x="1598" y="295"/>
                    <a:pt x="1455" y="697"/>
                  </a:cubicBezTo>
                  <a:lnTo>
                    <a:pt x="1" y="697"/>
                  </a:lnTo>
                  <a:lnTo>
                    <a:pt x="1" y="1393"/>
                  </a:lnTo>
                  <a:lnTo>
                    <a:pt x="1455" y="1393"/>
                  </a:lnTo>
                  <a:cubicBezTo>
                    <a:pt x="1598" y="1803"/>
                    <a:pt x="1990" y="2088"/>
                    <a:pt x="2445" y="2088"/>
                  </a:cubicBezTo>
                  <a:cubicBezTo>
                    <a:pt x="2900" y="2088"/>
                    <a:pt x="3284" y="1803"/>
                    <a:pt x="3427" y="1393"/>
                  </a:cubicBezTo>
                  <a:lnTo>
                    <a:pt x="9065" y="1393"/>
                  </a:lnTo>
                  <a:lnTo>
                    <a:pt x="9065" y="697"/>
                  </a:lnTo>
                  <a:lnTo>
                    <a:pt x="3427" y="697"/>
                  </a:lnTo>
                  <a:cubicBezTo>
                    <a:pt x="3284" y="295"/>
                    <a:pt x="2900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g29e4902e48d_0_5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72" name="Google Shape;1472;g29e4902e48d_0_5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g29e4902e48d_0_5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g29e4902e48d_0_5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75" name="Google Shape;1475;g29e4902e48d_0_5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g29e4902e48d_0_5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7" name="Google Shape;1477;g29e4902e48d_0_5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g29e4902e48d_0_59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79" name="Google Shape;1479;g29e4902e48d_0_59"/>
          <p:cNvSpPr/>
          <p:nvPr/>
        </p:nvSpPr>
        <p:spPr>
          <a:xfrm>
            <a:off x="6722483" y="486417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g29e4902e48d_0_59"/>
          <p:cNvSpPr txBox="1"/>
          <p:nvPr>
            <p:ph type="title"/>
          </p:nvPr>
        </p:nvSpPr>
        <p:spPr>
          <a:xfrm>
            <a:off x="3109500" y="726850"/>
            <a:ext cx="292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Hypothesis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481" name="Google Shape;1481;g29e4902e48d_0_59"/>
          <p:cNvCxnSpPr/>
          <p:nvPr/>
        </p:nvCxnSpPr>
        <p:spPr>
          <a:xfrm flipH="1" rot="10800000">
            <a:off x="2710912" y="4908575"/>
            <a:ext cx="40344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g29df4e58161_2_95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87" name="Google Shape;1487;g29df4e58161_2_95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g29df4e58161_2_95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g29df4e58161_2_95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90" name="Google Shape;1490;g29df4e58161_2_95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g29df4e58161_2_95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2" name="Google Shape;1492;g29df4e58161_2_95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g29df4e58161_2_955"/>
          <p:cNvSpPr/>
          <p:nvPr/>
        </p:nvSpPr>
        <p:spPr>
          <a:xfrm>
            <a:off x="832633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4" name="Google Shape;1494;g29df4e58161_2_955"/>
          <p:cNvCxnSpPr>
            <a:endCxn id="1493" idx="2"/>
          </p:cNvCxnSpPr>
          <p:nvPr/>
        </p:nvCxnSpPr>
        <p:spPr>
          <a:xfrm flipH="1" rot="10800000">
            <a:off x="2705230" y="4907525"/>
            <a:ext cx="5621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5" name="Google Shape;1495;g29df4e58161_2_955"/>
          <p:cNvSpPr/>
          <p:nvPr/>
        </p:nvSpPr>
        <p:spPr>
          <a:xfrm>
            <a:off x="0" y="4327350"/>
            <a:ext cx="9144000" cy="9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6" name="Google Shape;1496;g29df4e58161_2_955"/>
          <p:cNvSpPr txBox="1"/>
          <p:nvPr>
            <p:ph idx="4294967295" type="subTitle"/>
          </p:nvPr>
        </p:nvSpPr>
        <p:spPr>
          <a:xfrm>
            <a:off x="5299625" y="3928438"/>
            <a:ext cx="36405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T-statistic: -0.16874867141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P-value: 0.86603030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Alpha (Significance Level): 0.05</a:t>
            </a:r>
            <a:endParaRPr sz="1000"/>
          </a:p>
        </p:txBody>
      </p:sp>
      <p:pic>
        <p:nvPicPr>
          <p:cNvPr id="1497" name="Google Shape;1497;g29df4e58161_2_95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0" y="1269050"/>
            <a:ext cx="5014749" cy="330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g29df4e58161_2_955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99" name="Google Shape;1499;g29df4e58161_2_955"/>
          <p:cNvSpPr txBox="1"/>
          <p:nvPr>
            <p:ph type="title"/>
          </p:nvPr>
        </p:nvSpPr>
        <p:spPr>
          <a:xfrm>
            <a:off x="712800" y="587963"/>
            <a:ext cx="830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Poppins Medium"/>
                <a:ea typeface="Poppins Medium"/>
                <a:cs typeface="Poppins Medium"/>
                <a:sym typeface="Poppins Medium"/>
              </a:rPr>
              <a:t>Comparison of Mean Streams by Energy</a:t>
            </a:r>
            <a:endParaRPr b="0"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00" name="Google Shape;1500;g29df4e58161_2_955"/>
          <p:cNvSpPr txBox="1"/>
          <p:nvPr/>
        </p:nvSpPr>
        <p:spPr>
          <a:xfrm>
            <a:off x="6031625" y="1920800"/>
            <a:ext cx="2176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Average High </a:t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Energy Streams</a:t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01" name="Google Shape;1501;g29df4e58161_2_955"/>
          <p:cNvSpPr/>
          <p:nvPr/>
        </p:nvSpPr>
        <p:spPr>
          <a:xfrm>
            <a:off x="6031625" y="1506200"/>
            <a:ext cx="21765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513,162,986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2" name="Google Shape;1502;g29df4e58161_2_955"/>
          <p:cNvSpPr txBox="1"/>
          <p:nvPr/>
        </p:nvSpPr>
        <p:spPr>
          <a:xfrm>
            <a:off x="6031625" y="3077500"/>
            <a:ext cx="2176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Average Low </a:t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Energy Streams</a:t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03" name="Google Shape;1503;g29df4e58161_2_955"/>
          <p:cNvSpPr/>
          <p:nvPr/>
        </p:nvSpPr>
        <p:spPr>
          <a:xfrm>
            <a:off x="6031625" y="2662900"/>
            <a:ext cx="21765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521,036,352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9e4902e48d_0_115"/>
          <p:cNvSpPr txBox="1"/>
          <p:nvPr>
            <p:ph idx="1" type="subTitle"/>
          </p:nvPr>
        </p:nvSpPr>
        <p:spPr>
          <a:xfrm>
            <a:off x="2705200" y="1578100"/>
            <a:ext cx="5588400" cy="23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b="0" lang="en" sz="1400">
                <a:latin typeface="Poppins"/>
                <a:ea typeface="Poppins"/>
                <a:cs typeface="Poppins"/>
                <a:sym typeface="Poppins"/>
              </a:rPr>
              <a:t>Failed to reject H0. There is no </a:t>
            </a:r>
            <a:r>
              <a:rPr b="0" lang="en" sz="1400">
                <a:latin typeface="Poppins"/>
                <a:ea typeface="Poppins"/>
                <a:cs typeface="Poppins"/>
                <a:sym typeface="Poppins"/>
              </a:rPr>
              <a:t>association</a:t>
            </a:r>
            <a:r>
              <a:rPr b="0" lang="en" sz="1400">
                <a:latin typeface="Poppins"/>
                <a:ea typeface="Poppins"/>
                <a:cs typeface="Poppins"/>
                <a:sym typeface="Poppins"/>
              </a:rPr>
              <a:t>.</a:t>
            </a:r>
            <a:endParaRPr b="0"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-"/>
            </a:pPr>
            <a:r>
              <a:rPr b="0" lang="en" sz="1400">
                <a:latin typeface="Poppins"/>
                <a:ea typeface="Poppins"/>
                <a:cs typeface="Poppins"/>
                <a:sym typeface="Poppins"/>
              </a:rPr>
              <a:t>Mean(Low Energy) &gt; Mean(High Energy).</a:t>
            </a:r>
            <a:endParaRPr b="0"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0" lang="en" sz="1400">
                <a:latin typeface="Poppins"/>
                <a:ea typeface="Poppins"/>
                <a:cs typeface="Poppins"/>
                <a:sym typeface="Poppins"/>
              </a:rPr>
              <a:t>Therefore: Less energetic songs have higher number of streams by only a little which leads to a higher number of streams on Spotify translating to a higher number on the list of top songs on Spotify 2023. </a:t>
            </a:r>
            <a:endParaRPr/>
          </a:p>
        </p:txBody>
      </p:sp>
      <p:sp>
        <p:nvSpPr>
          <p:cNvPr id="1509" name="Google Shape;1509;g29e4902e48d_0_115"/>
          <p:cNvSpPr txBox="1"/>
          <p:nvPr>
            <p:ph type="title"/>
          </p:nvPr>
        </p:nvSpPr>
        <p:spPr>
          <a:xfrm>
            <a:off x="2692575" y="1005400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10" name="Google Shape;1510;g29e4902e48d_0_115"/>
          <p:cNvSpPr/>
          <p:nvPr/>
        </p:nvSpPr>
        <p:spPr>
          <a:xfrm>
            <a:off x="922475" y="1297638"/>
            <a:ext cx="1663500" cy="16635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g29e4902e48d_0_11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512" name="Google Shape;1512;g29e4902e48d_0_11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g29e4902e48d_0_11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4" name="Google Shape;1514;g29e4902e48d_0_11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15" name="Google Shape;1515;g29e4902e48d_0_11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g29e4902e48d_0_11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7" name="Google Shape;1517;g29e4902e48d_0_11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g29e4902e48d_0_115"/>
          <p:cNvSpPr/>
          <p:nvPr/>
        </p:nvSpPr>
        <p:spPr>
          <a:xfrm>
            <a:off x="7106833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9" name="Google Shape;1519;g29e4902e48d_0_115"/>
          <p:cNvCxnSpPr/>
          <p:nvPr/>
        </p:nvCxnSpPr>
        <p:spPr>
          <a:xfrm flipH="1" rot="10800000">
            <a:off x="2707925" y="4906700"/>
            <a:ext cx="4398900" cy="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0" name="Google Shape;1520;g29e4902e48d_0_115"/>
          <p:cNvGrpSpPr/>
          <p:nvPr/>
        </p:nvGrpSpPr>
        <p:grpSpPr>
          <a:xfrm rot="10800000">
            <a:off x="1428611" y="1843056"/>
            <a:ext cx="651231" cy="572690"/>
            <a:chOff x="5445875" y="1345471"/>
            <a:chExt cx="363309" cy="319475"/>
          </a:xfrm>
        </p:grpSpPr>
        <p:sp>
          <p:nvSpPr>
            <p:cNvPr id="1521" name="Google Shape;1521;g29e4902e48d_0_115"/>
            <p:cNvSpPr/>
            <p:nvPr/>
          </p:nvSpPr>
          <p:spPr>
            <a:xfrm>
              <a:off x="5445875" y="1345471"/>
              <a:ext cx="363309" cy="319475"/>
            </a:xfrm>
            <a:custGeom>
              <a:rect b="b" l="l" r="r" t="t"/>
              <a:pathLst>
                <a:path extrusionOk="0" h="10466" w="11902">
                  <a:moveTo>
                    <a:pt x="11206" y="697"/>
                  </a:moveTo>
                  <a:lnTo>
                    <a:pt x="11206" y="9760"/>
                  </a:lnTo>
                  <a:lnTo>
                    <a:pt x="697" y="9760"/>
                  </a:lnTo>
                  <a:lnTo>
                    <a:pt x="697" y="697"/>
                  </a:lnTo>
                  <a:close/>
                  <a:moveTo>
                    <a:pt x="1" y="1"/>
                  </a:moveTo>
                  <a:lnTo>
                    <a:pt x="1" y="10465"/>
                  </a:lnTo>
                  <a:lnTo>
                    <a:pt x="11902" y="10465"/>
                  </a:lnTo>
                  <a:lnTo>
                    <a:pt x="1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g29e4902e48d_0_115"/>
            <p:cNvSpPr/>
            <p:nvPr/>
          </p:nvSpPr>
          <p:spPr>
            <a:xfrm>
              <a:off x="5510435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4889"/>
                  </a:moveTo>
                  <a:lnTo>
                    <a:pt x="1392" y="5585"/>
                  </a:lnTo>
                  <a:lnTo>
                    <a:pt x="696" y="5585"/>
                  </a:lnTo>
                  <a:lnTo>
                    <a:pt x="696" y="4889"/>
                  </a:lnTo>
                  <a:close/>
                  <a:moveTo>
                    <a:pt x="696" y="1"/>
                  </a:moveTo>
                  <a:lnTo>
                    <a:pt x="696" y="4185"/>
                  </a:lnTo>
                  <a:lnTo>
                    <a:pt x="0" y="4185"/>
                  </a:lnTo>
                  <a:lnTo>
                    <a:pt x="0" y="6281"/>
                  </a:lnTo>
                  <a:lnTo>
                    <a:pt x="696" y="6281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6281"/>
                  </a:lnTo>
                  <a:lnTo>
                    <a:pt x="2088" y="6281"/>
                  </a:lnTo>
                  <a:lnTo>
                    <a:pt x="2088" y="4185"/>
                  </a:lnTo>
                  <a:lnTo>
                    <a:pt x="1392" y="4185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g29e4902e48d_0_115"/>
            <p:cNvSpPr/>
            <p:nvPr/>
          </p:nvSpPr>
          <p:spPr>
            <a:xfrm>
              <a:off x="5595661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2097"/>
                  </a:moveTo>
                  <a:lnTo>
                    <a:pt x="1392" y="2793"/>
                  </a:lnTo>
                  <a:lnTo>
                    <a:pt x="696" y="2793"/>
                  </a:lnTo>
                  <a:lnTo>
                    <a:pt x="696" y="2097"/>
                  </a:lnTo>
                  <a:close/>
                  <a:moveTo>
                    <a:pt x="696" y="1"/>
                  </a:moveTo>
                  <a:lnTo>
                    <a:pt x="696" y="1401"/>
                  </a:lnTo>
                  <a:lnTo>
                    <a:pt x="0" y="1401"/>
                  </a:lnTo>
                  <a:lnTo>
                    <a:pt x="0" y="3489"/>
                  </a:lnTo>
                  <a:lnTo>
                    <a:pt x="696" y="3489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3489"/>
                  </a:lnTo>
                  <a:lnTo>
                    <a:pt x="2088" y="3489"/>
                  </a:lnTo>
                  <a:lnTo>
                    <a:pt x="2088" y="1401"/>
                  </a:lnTo>
                  <a:lnTo>
                    <a:pt x="1392" y="1401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4" name="Google Shape;1524;g29e4902e48d_0_115"/>
          <p:cNvSpPr/>
          <p:nvPr/>
        </p:nvSpPr>
        <p:spPr>
          <a:xfrm rot="10800000">
            <a:off x="1525580" y="1919473"/>
            <a:ext cx="114245" cy="419867"/>
          </a:xfrm>
          <a:custGeom>
            <a:rect b="b" l="l" r="r" t="t"/>
            <a:pathLst>
              <a:path extrusionOk="0" h="7673" w="2088">
                <a:moveTo>
                  <a:pt x="1392" y="2097"/>
                </a:moveTo>
                <a:lnTo>
                  <a:pt x="1392" y="2793"/>
                </a:lnTo>
                <a:lnTo>
                  <a:pt x="696" y="2793"/>
                </a:lnTo>
                <a:lnTo>
                  <a:pt x="696" y="2097"/>
                </a:lnTo>
                <a:close/>
                <a:moveTo>
                  <a:pt x="696" y="1"/>
                </a:moveTo>
                <a:lnTo>
                  <a:pt x="696" y="1401"/>
                </a:lnTo>
                <a:lnTo>
                  <a:pt x="0" y="1401"/>
                </a:lnTo>
                <a:lnTo>
                  <a:pt x="0" y="3489"/>
                </a:lnTo>
                <a:lnTo>
                  <a:pt x="696" y="3489"/>
                </a:lnTo>
                <a:lnTo>
                  <a:pt x="696" y="7673"/>
                </a:lnTo>
                <a:lnTo>
                  <a:pt x="1392" y="7673"/>
                </a:lnTo>
                <a:lnTo>
                  <a:pt x="1392" y="3489"/>
                </a:lnTo>
                <a:lnTo>
                  <a:pt x="2088" y="3489"/>
                </a:lnTo>
                <a:lnTo>
                  <a:pt x="2088" y="1401"/>
                </a:lnTo>
                <a:lnTo>
                  <a:pt x="1392" y="1401"/>
                </a:lnTo>
                <a:lnTo>
                  <a:pt x="13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g29e4902e48d_0_115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0" name="Google Shape;1530;g26216f53f2e_3_187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531" name="Google Shape;1531;g26216f53f2e_3_187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g26216f53f2e_3_187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g26216f53f2e_3_187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34" name="Google Shape;1534;g26216f53f2e_3_187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g26216f53f2e_3_187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6" name="Google Shape;1536;g26216f53f2e_3_187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g26216f53f2e_3_1870"/>
          <p:cNvSpPr/>
          <p:nvPr/>
        </p:nvSpPr>
        <p:spPr>
          <a:xfrm>
            <a:off x="7327158" y="486417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8" name="Google Shape;1538;g26216f53f2e_3_1870"/>
          <p:cNvCxnSpPr/>
          <p:nvPr/>
        </p:nvCxnSpPr>
        <p:spPr>
          <a:xfrm flipH="1" rot="10800000">
            <a:off x="2705200" y="4907075"/>
            <a:ext cx="46584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9" name="Google Shape;1539;g26216f53f2e_3_1870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40" name="Google Shape;1540;g26216f53f2e_3_1870"/>
          <p:cNvSpPr txBox="1"/>
          <p:nvPr>
            <p:ph idx="1" type="subTitle"/>
          </p:nvPr>
        </p:nvSpPr>
        <p:spPr>
          <a:xfrm>
            <a:off x="2705200" y="2005450"/>
            <a:ext cx="54954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Is there a strong regression relationship between </a:t>
            </a:r>
            <a:r>
              <a:rPr lang="en" sz="1500">
                <a:latin typeface="Poppins SemiBold"/>
                <a:ea typeface="Poppins SemiBold"/>
                <a:cs typeface="Poppins SemiBold"/>
                <a:sym typeface="Poppins SemiBold"/>
              </a:rPr>
              <a:t>danceability</a:t>
            </a:r>
            <a:r>
              <a:rPr lang="en" sz="1500"/>
              <a:t> and </a:t>
            </a:r>
            <a:r>
              <a:rPr lang="en" sz="1500">
                <a:latin typeface="Poppins SemiBold"/>
                <a:ea typeface="Poppins SemiBold"/>
                <a:cs typeface="Poppins SemiBold"/>
                <a:sym typeface="Poppins SemiBold"/>
              </a:rPr>
              <a:t>energy</a:t>
            </a:r>
            <a:r>
              <a:rPr lang="en" sz="1500"/>
              <a:t>? And what are the details of that relationship?</a:t>
            </a:r>
            <a:endParaRPr sz="1500"/>
          </a:p>
        </p:txBody>
      </p:sp>
      <p:sp>
        <p:nvSpPr>
          <p:cNvPr id="1541" name="Google Shape;1541;g26216f53f2e_3_1870"/>
          <p:cNvSpPr txBox="1"/>
          <p:nvPr>
            <p:ph type="title"/>
          </p:nvPr>
        </p:nvSpPr>
        <p:spPr>
          <a:xfrm>
            <a:off x="2705207" y="1432750"/>
            <a:ext cx="457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Poppins Medium"/>
                <a:ea typeface="Poppins Medium"/>
                <a:cs typeface="Poppins Medium"/>
                <a:sym typeface="Poppins Medium"/>
              </a:rPr>
              <a:t>Research Question 3</a:t>
            </a:r>
            <a:endParaRPr b="0" sz="3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42" name="Google Shape;1542;g26216f53f2e_3_1870"/>
          <p:cNvSpPr/>
          <p:nvPr/>
        </p:nvSpPr>
        <p:spPr>
          <a:xfrm>
            <a:off x="910163" y="1295425"/>
            <a:ext cx="1663500" cy="16635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3" name="Google Shape;1543;g26216f53f2e_3_1870"/>
          <p:cNvGrpSpPr/>
          <p:nvPr/>
        </p:nvGrpSpPr>
        <p:grpSpPr>
          <a:xfrm>
            <a:off x="1425165" y="1803008"/>
            <a:ext cx="633516" cy="648342"/>
            <a:chOff x="5445875" y="1765128"/>
            <a:chExt cx="366300" cy="363217"/>
          </a:xfrm>
        </p:grpSpPr>
        <p:sp>
          <p:nvSpPr>
            <p:cNvPr id="1544" name="Google Shape;1544;g26216f53f2e_3_1870"/>
            <p:cNvSpPr/>
            <p:nvPr/>
          </p:nvSpPr>
          <p:spPr>
            <a:xfrm>
              <a:off x="5445875" y="1765128"/>
              <a:ext cx="366300" cy="363217"/>
            </a:xfrm>
            <a:custGeom>
              <a:rect b="b" l="l" r="r" t="t"/>
              <a:pathLst>
                <a:path extrusionOk="0" h="11899" w="12000">
                  <a:moveTo>
                    <a:pt x="4533" y="696"/>
                  </a:moveTo>
                  <a:cubicBezTo>
                    <a:pt x="6647" y="696"/>
                    <a:pt x="8369" y="2418"/>
                    <a:pt x="8369" y="4532"/>
                  </a:cubicBezTo>
                  <a:cubicBezTo>
                    <a:pt x="8369" y="6646"/>
                    <a:pt x="6647" y="8368"/>
                    <a:pt x="4533" y="8368"/>
                  </a:cubicBezTo>
                  <a:cubicBezTo>
                    <a:pt x="2418" y="8368"/>
                    <a:pt x="697" y="6646"/>
                    <a:pt x="697" y="4532"/>
                  </a:cubicBezTo>
                  <a:cubicBezTo>
                    <a:pt x="697" y="2418"/>
                    <a:pt x="2418" y="696"/>
                    <a:pt x="4533" y="696"/>
                  </a:cubicBezTo>
                  <a:close/>
                  <a:moveTo>
                    <a:pt x="8967" y="8475"/>
                  </a:moveTo>
                  <a:lnTo>
                    <a:pt x="11099" y="10607"/>
                  </a:lnTo>
                  <a:cubicBezTo>
                    <a:pt x="11241" y="10741"/>
                    <a:pt x="11241" y="10964"/>
                    <a:pt x="11099" y="11107"/>
                  </a:cubicBezTo>
                  <a:cubicBezTo>
                    <a:pt x="11032" y="11174"/>
                    <a:pt x="10943" y="11207"/>
                    <a:pt x="10853" y="11207"/>
                  </a:cubicBezTo>
                  <a:cubicBezTo>
                    <a:pt x="10764" y="11207"/>
                    <a:pt x="10675" y="11174"/>
                    <a:pt x="10608" y="11107"/>
                  </a:cubicBezTo>
                  <a:lnTo>
                    <a:pt x="8476" y="8966"/>
                  </a:lnTo>
                  <a:lnTo>
                    <a:pt x="8967" y="8475"/>
                  </a:lnTo>
                  <a:close/>
                  <a:moveTo>
                    <a:pt x="4533" y="0"/>
                  </a:moveTo>
                  <a:cubicBezTo>
                    <a:pt x="2035" y="0"/>
                    <a:pt x="1" y="2034"/>
                    <a:pt x="1" y="4532"/>
                  </a:cubicBezTo>
                  <a:cubicBezTo>
                    <a:pt x="1" y="7030"/>
                    <a:pt x="2035" y="9064"/>
                    <a:pt x="4533" y="9064"/>
                  </a:cubicBezTo>
                  <a:cubicBezTo>
                    <a:pt x="5657" y="9064"/>
                    <a:pt x="6692" y="8654"/>
                    <a:pt x="7477" y="7976"/>
                  </a:cubicBezTo>
                  <a:lnTo>
                    <a:pt x="7985" y="8475"/>
                  </a:lnTo>
                  <a:lnTo>
                    <a:pt x="7486" y="8966"/>
                  </a:lnTo>
                  <a:lnTo>
                    <a:pt x="10117" y="11597"/>
                  </a:lnTo>
                  <a:cubicBezTo>
                    <a:pt x="10323" y="11798"/>
                    <a:pt x="10590" y="11899"/>
                    <a:pt x="10858" y="11899"/>
                  </a:cubicBezTo>
                  <a:cubicBezTo>
                    <a:pt x="11125" y="11899"/>
                    <a:pt x="11393" y="11798"/>
                    <a:pt x="11598" y="11597"/>
                  </a:cubicBezTo>
                  <a:cubicBezTo>
                    <a:pt x="12000" y="11187"/>
                    <a:pt x="12000" y="10527"/>
                    <a:pt x="11598" y="10117"/>
                  </a:cubicBezTo>
                  <a:lnTo>
                    <a:pt x="8967" y="7485"/>
                  </a:lnTo>
                  <a:lnTo>
                    <a:pt x="8476" y="7984"/>
                  </a:lnTo>
                  <a:lnTo>
                    <a:pt x="7976" y="7485"/>
                  </a:lnTo>
                  <a:cubicBezTo>
                    <a:pt x="8654" y="6691"/>
                    <a:pt x="9065" y="5656"/>
                    <a:pt x="9065" y="4532"/>
                  </a:cubicBezTo>
                  <a:cubicBezTo>
                    <a:pt x="9065" y="2034"/>
                    <a:pt x="7031" y="0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g26216f53f2e_3_1870"/>
            <p:cNvSpPr/>
            <p:nvPr/>
          </p:nvSpPr>
          <p:spPr>
            <a:xfrm>
              <a:off x="5497676" y="181522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7" y="902"/>
                  </a:moveTo>
                  <a:lnTo>
                    <a:pt x="4227" y="1571"/>
                  </a:lnTo>
                  <a:lnTo>
                    <a:pt x="2131" y="2097"/>
                  </a:lnTo>
                  <a:lnTo>
                    <a:pt x="2131" y="1419"/>
                  </a:lnTo>
                  <a:lnTo>
                    <a:pt x="4227" y="902"/>
                  </a:lnTo>
                  <a:close/>
                  <a:moveTo>
                    <a:pt x="3880" y="3587"/>
                  </a:moveTo>
                  <a:cubicBezTo>
                    <a:pt x="4076" y="3587"/>
                    <a:pt x="4227" y="3747"/>
                    <a:pt x="4227" y="3935"/>
                  </a:cubicBezTo>
                  <a:cubicBezTo>
                    <a:pt x="4227" y="4131"/>
                    <a:pt x="4076" y="4283"/>
                    <a:pt x="3880" y="4283"/>
                  </a:cubicBezTo>
                  <a:cubicBezTo>
                    <a:pt x="3692" y="4283"/>
                    <a:pt x="3532" y="4131"/>
                    <a:pt x="3532" y="3935"/>
                  </a:cubicBezTo>
                  <a:cubicBezTo>
                    <a:pt x="3532" y="3747"/>
                    <a:pt x="3692" y="3587"/>
                    <a:pt x="3880" y="3587"/>
                  </a:cubicBezTo>
                  <a:close/>
                  <a:moveTo>
                    <a:pt x="1096" y="4283"/>
                  </a:moveTo>
                  <a:cubicBezTo>
                    <a:pt x="1283" y="4283"/>
                    <a:pt x="1444" y="4443"/>
                    <a:pt x="1444" y="4640"/>
                  </a:cubicBezTo>
                  <a:cubicBezTo>
                    <a:pt x="1444" y="4827"/>
                    <a:pt x="1283" y="4987"/>
                    <a:pt x="1096" y="4987"/>
                  </a:cubicBezTo>
                  <a:cubicBezTo>
                    <a:pt x="900" y="4987"/>
                    <a:pt x="739" y="4827"/>
                    <a:pt x="739" y="4640"/>
                  </a:cubicBezTo>
                  <a:cubicBezTo>
                    <a:pt x="739" y="4443"/>
                    <a:pt x="900" y="4283"/>
                    <a:pt x="1096" y="4283"/>
                  </a:cubicBezTo>
                  <a:close/>
                  <a:moveTo>
                    <a:pt x="4923" y="1"/>
                  </a:moveTo>
                  <a:lnTo>
                    <a:pt x="1435" y="875"/>
                  </a:lnTo>
                  <a:lnTo>
                    <a:pt x="1435" y="3649"/>
                  </a:lnTo>
                  <a:cubicBezTo>
                    <a:pt x="1337" y="3614"/>
                    <a:pt x="1228" y="3590"/>
                    <a:pt x="1112" y="3590"/>
                  </a:cubicBezTo>
                  <a:cubicBezTo>
                    <a:pt x="1080" y="3590"/>
                    <a:pt x="1048" y="3592"/>
                    <a:pt x="1016" y="3596"/>
                  </a:cubicBezTo>
                  <a:cubicBezTo>
                    <a:pt x="498" y="3623"/>
                    <a:pt x="79" y="4042"/>
                    <a:pt x="43" y="4559"/>
                  </a:cubicBezTo>
                  <a:cubicBezTo>
                    <a:pt x="0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694" y="5648"/>
                    <a:pt x="2131" y="5157"/>
                    <a:pt x="2131" y="4622"/>
                  </a:cubicBezTo>
                  <a:lnTo>
                    <a:pt x="2131" y="2820"/>
                  </a:lnTo>
                  <a:lnTo>
                    <a:pt x="4227" y="2293"/>
                  </a:lnTo>
                  <a:lnTo>
                    <a:pt x="4227" y="2953"/>
                  </a:lnTo>
                  <a:cubicBezTo>
                    <a:pt x="4111" y="2915"/>
                    <a:pt x="3988" y="2889"/>
                    <a:pt x="3863" y="2889"/>
                  </a:cubicBezTo>
                  <a:cubicBezTo>
                    <a:pt x="3845" y="2889"/>
                    <a:pt x="3827" y="2890"/>
                    <a:pt x="3808" y="2891"/>
                  </a:cubicBezTo>
                  <a:cubicBezTo>
                    <a:pt x="3291" y="2927"/>
                    <a:pt x="2871" y="3346"/>
                    <a:pt x="2836" y="3863"/>
                  </a:cubicBezTo>
                  <a:cubicBezTo>
                    <a:pt x="2793" y="4472"/>
                    <a:pt x="3268" y="4981"/>
                    <a:pt x="3875" y="4981"/>
                  </a:cubicBezTo>
                  <a:cubicBezTo>
                    <a:pt x="3900" y="4981"/>
                    <a:pt x="3925" y="4980"/>
                    <a:pt x="3951" y="4979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9e4902e48d_0_136"/>
          <p:cNvSpPr txBox="1"/>
          <p:nvPr>
            <p:ph idx="2" type="title"/>
          </p:nvPr>
        </p:nvSpPr>
        <p:spPr>
          <a:xfrm>
            <a:off x="1577625" y="226915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NULL (H0):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51" name="Google Shape;1551;g29e4902e48d_0_136"/>
          <p:cNvSpPr txBox="1"/>
          <p:nvPr>
            <p:ph idx="3" type="title"/>
          </p:nvPr>
        </p:nvSpPr>
        <p:spPr>
          <a:xfrm>
            <a:off x="4958775" y="226915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ALTERNATIVE (H1):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52" name="Google Shape;1552;g29e4902e48d_0_136"/>
          <p:cNvSpPr txBox="1"/>
          <p:nvPr>
            <p:ph idx="1" type="subTitle"/>
          </p:nvPr>
        </p:nvSpPr>
        <p:spPr>
          <a:xfrm>
            <a:off x="4706625" y="2756775"/>
            <a:ext cx="28644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strong regression relationship between danceability and energy.</a:t>
            </a:r>
            <a:endParaRPr/>
          </a:p>
        </p:txBody>
      </p:sp>
      <p:sp>
        <p:nvSpPr>
          <p:cNvPr id="1553" name="Google Shape;1553;g29e4902e48d_0_136"/>
          <p:cNvSpPr txBox="1"/>
          <p:nvPr>
            <p:ph idx="4" type="subTitle"/>
          </p:nvPr>
        </p:nvSpPr>
        <p:spPr>
          <a:xfrm>
            <a:off x="1577625" y="2756775"/>
            <a:ext cx="282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strong regression relationship between danceability and energy.</a:t>
            </a:r>
            <a:endParaRPr/>
          </a:p>
        </p:txBody>
      </p:sp>
      <p:grpSp>
        <p:nvGrpSpPr>
          <p:cNvPr id="1554" name="Google Shape;1554;g29e4902e48d_0_136"/>
          <p:cNvGrpSpPr/>
          <p:nvPr/>
        </p:nvGrpSpPr>
        <p:grpSpPr>
          <a:xfrm>
            <a:off x="2619827" y="1608564"/>
            <a:ext cx="527742" cy="527698"/>
            <a:chOff x="3932628" y="1323432"/>
            <a:chExt cx="363309" cy="363278"/>
          </a:xfrm>
        </p:grpSpPr>
        <p:sp>
          <p:nvSpPr>
            <p:cNvPr id="1555" name="Google Shape;1555;g29e4902e48d_0_136"/>
            <p:cNvSpPr/>
            <p:nvPr/>
          </p:nvSpPr>
          <p:spPr>
            <a:xfrm>
              <a:off x="3932628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1" y="0"/>
                  </a:moveTo>
                  <a:lnTo>
                    <a:pt x="1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g29e4902e48d_0_136"/>
            <p:cNvSpPr/>
            <p:nvPr/>
          </p:nvSpPr>
          <p:spPr>
            <a:xfrm>
              <a:off x="3975943" y="1579658"/>
              <a:ext cx="276679" cy="63767"/>
            </a:xfrm>
            <a:custGeom>
              <a:rect b="b" l="l" r="r" t="t"/>
              <a:pathLst>
                <a:path extrusionOk="0" h="2089" w="9064">
                  <a:moveTo>
                    <a:pt x="2427" y="697"/>
                  </a:moveTo>
                  <a:cubicBezTo>
                    <a:pt x="2623" y="697"/>
                    <a:pt x="2775" y="857"/>
                    <a:pt x="2775" y="1045"/>
                  </a:cubicBezTo>
                  <a:cubicBezTo>
                    <a:pt x="2775" y="1241"/>
                    <a:pt x="2623" y="1393"/>
                    <a:pt x="2427" y="1393"/>
                  </a:cubicBezTo>
                  <a:cubicBezTo>
                    <a:pt x="2239" y="1393"/>
                    <a:pt x="2079" y="1241"/>
                    <a:pt x="2079" y="1045"/>
                  </a:cubicBezTo>
                  <a:cubicBezTo>
                    <a:pt x="2079" y="857"/>
                    <a:pt x="2239" y="697"/>
                    <a:pt x="2427" y="697"/>
                  </a:cubicBezTo>
                  <a:close/>
                  <a:moveTo>
                    <a:pt x="2436" y="1"/>
                  </a:moveTo>
                  <a:cubicBezTo>
                    <a:pt x="1981" y="1"/>
                    <a:pt x="1597" y="295"/>
                    <a:pt x="1454" y="697"/>
                  </a:cubicBezTo>
                  <a:lnTo>
                    <a:pt x="0" y="697"/>
                  </a:lnTo>
                  <a:lnTo>
                    <a:pt x="0" y="1393"/>
                  </a:lnTo>
                  <a:lnTo>
                    <a:pt x="1454" y="1393"/>
                  </a:lnTo>
                  <a:cubicBezTo>
                    <a:pt x="1597" y="1803"/>
                    <a:pt x="1981" y="2088"/>
                    <a:pt x="2436" y="2088"/>
                  </a:cubicBezTo>
                  <a:cubicBezTo>
                    <a:pt x="2890" y="2088"/>
                    <a:pt x="3283" y="1803"/>
                    <a:pt x="3426" y="1393"/>
                  </a:cubicBezTo>
                  <a:lnTo>
                    <a:pt x="9064" y="1393"/>
                  </a:lnTo>
                  <a:lnTo>
                    <a:pt x="9064" y="697"/>
                  </a:lnTo>
                  <a:lnTo>
                    <a:pt x="3426" y="697"/>
                  </a:lnTo>
                  <a:cubicBezTo>
                    <a:pt x="3283" y="295"/>
                    <a:pt x="2890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g29e4902e48d_0_136"/>
            <p:cNvSpPr/>
            <p:nvPr/>
          </p:nvSpPr>
          <p:spPr>
            <a:xfrm>
              <a:off x="4038337" y="138497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8" y="901"/>
                  </a:moveTo>
                  <a:lnTo>
                    <a:pt x="4228" y="1571"/>
                  </a:lnTo>
                  <a:lnTo>
                    <a:pt x="2140" y="2097"/>
                  </a:lnTo>
                  <a:lnTo>
                    <a:pt x="2140" y="1419"/>
                  </a:lnTo>
                  <a:lnTo>
                    <a:pt x="4228" y="901"/>
                  </a:lnTo>
                  <a:close/>
                  <a:moveTo>
                    <a:pt x="3871" y="3587"/>
                  </a:moveTo>
                  <a:cubicBezTo>
                    <a:pt x="4067" y="3587"/>
                    <a:pt x="4219" y="3747"/>
                    <a:pt x="4219" y="3935"/>
                  </a:cubicBezTo>
                  <a:cubicBezTo>
                    <a:pt x="4219" y="4131"/>
                    <a:pt x="4067" y="4283"/>
                    <a:pt x="3871" y="4283"/>
                  </a:cubicBezTo>
                  <a:cubicBezTo>
                    <a:pt x="3683" y="4283"/>
                    <a:pt x="3523" y="4131"/>
                    <a:pt x="3523" y="3935"/>
                  </a:cubicBezTo>
                  <a:cubicBezTo>
                    <a:pt x="3523" y="3747"/>
                    <a:pt x="3683" y="3587"/>
                    <a:pt x="3871" y="3587"/>
                  </a:cubicBezTo>
                  <a:close/>
                  <a:moveTo>
                    <a:pt x="1087" y="4283"/>
                  </a:moveTo>
                  <a:cubicBezTo>
                    <a:pt x="1275" y="4283"/>
                    <a:pt x="1435" y="4443"/>
                    <a:pt x="1435" y="4639"/>
                  </a:cubicBezTo>
                  <a:cubicBezTo>
                    <a:pt x="1435" y="4827"/>
                    <a:pt x="1275" y="4987"/>
                    <a:pt x="1087" y="4987"/>
                  </a:cubicBezTo>
                  <a:cubicBezTo>
                    <a:pt x="891" y="4987"/>
                    <a:pt x="731" y="4827"/>
                    <a:pt x="731" y="4639"/>
                  </a:cubicBezTo>
                  <a:cubicBezTo>
                    <a:pt x="731" y="4443"/>
                    <a:pt x="891" y="4283"/>
                    <a:pt x="1087" y="4283"/>
                  </a:cubicBezTo>
                  <a:close/>
                  <a:moveTo>
                    <a:pt x="4923" y="0"/>
                  </a:moveTo>
                  <a:lnTo>
                    <a:pt x="1444" y="875"/>
                  </a:lnTo>
                  <a:lnTo>
                    <a:pt x="1444" y="3649"/>
                  </a:lnTo>
                  <a:cubicBezTo>
                    <a:pt x="1339" y="3614"/>
                    <a:pt x="1228" y="3590"/>
                    <a:pt x="1116" y="3590"/>
                  </a:cubicBezTo>
                  <a:cubicBezTo>
                    <a:pt x="1086" y="3590"/>
                    <a:pt x="1055" y="3592"/>
                    <a:pt x="1025" y="3596"/>
                  </a:cubicBezTo>
                  <a:cubicBezTo>
                    <a:pt x="507" y="3622"/>
                    <a:pt x="88" y="4042"/>
                    <a:pt x="53" y="4559"/>
                  </a:cubicBezTo>
                  <a:cubicBezTo>
                    <a:pt x="1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703" y="5647"/>
                    <a:pt x="2140" y="5157"/>
                    <a:pt x="2140" y="4622"/>
                  </a:cubicBezTo>
                  <a:lnTo>
                    <a:pt x="2140" y="2819"/>
                  </a:lnTo>
                  <a:lnTo>
                    <a:pt x="4228" y="2293"/>
                  </a:lnTo>
                  <a:lnTo>
                    <a:pt x="4228" y="2953"/>
                  </a:lnTo>
                  <a:cubicBezTo>
                    <a:pt x="4119" y="2914"/>
                    <a:pt x="3997" y="2889"/>
                    <a:pt x="3867" y="2889"/>
                  </a:cubicBezTo>
                  <a:cubicBezTo>
                    <a:pt x="3847" y="2889"/>
                    <a:pt x="3828" y="2890"/>
                    <a:pt x="3808" y="2891"/>
                  </a:cubicBezTo>
                  <a:cubicBezTo>
                    <a:pt x="3291" y="2927"/>
                    <a:pt x="2872" y="3346"/>
                    <a:pt x="2836" y="3863"/>
                  </a:cubicBezTo>
                  <a:cubicBezTo>
                    <a:pt x="2793" y="4471"/>
                    <a:pt x="3277" y="4981"/>
                    <a:pt x="3876" y="4981"/>
                  </a:cubicBezTo>
                  <a:cubicBezTo>
                    <a:pt x="3901" y="4981"/>
                    <a:pt x="3926" y="4980"/>
                    <a:pt x="3951" y="4978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8" name="Google Shape;1558;g29e4902e48d_0_136"/>
          <p:cNvGrpSpPr/>
          <p:nvPr/>
        </p:nvGrpSpPr>
        <p:grpSpPr>
          <a:xfrm>
            <a:off x="6001023" y="1608564"/>
            <a:ext cx="527742" cy="527698"/>
            <a:chOff x="4436963" y="1323432"/>
            <a:chExt cx="363309" cy="363278"/>
          </a:xfrm>
        </p:grpSpPr>
        <p:sp>
          <p:nvSpPr>
            <p:cNvPr id="1559" name="Google Shape;1559;g29e4902e48d_0_136"/>
            <p:cNvSpPr/>
            <p:nvPr/>
          </p:nvSpPr>
          <p:spPr>
            <a:xfrm>
              <a:off x="4436963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g29e4902e48d_0_136"/>
            <p:cNvSpPr/>
            <p:nvPr/>
          </p:nvSpPr>
          <p:spPr>
            <a:xfrm>
              <a:off x="4597341" y="1420104"/>
              <a:ext cx="71123" cy="106502"/>
            </a:xfrm>
            <a:custGeom>
              <a:rect b="b" l="l" r="r" t="t"/>
              <a:pathLst>
                <a:path extrusionOk="0" h="3489" w="2330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8"/>
                  </a:lnTo>
                  <a:lnTo>
                    <a:pt x="2329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g29e4902e48d_0_136"/>
            <p:cNvSpPr/>
            <p:nvPr/>
          </p:nvSpPr>
          <p:spPr>
            <a:xfrm>
              <a:off x="4533635" y="1387961"/>
              <a:ext cx="170238" cy="170513"/>
            </a:xfrm>
            <a:custGeom>
              <a:rect b="b" l="l" r="r" t="t"/>
              <a:pathLst>
                <a:path extrusionOk="0" h="5586" w="5577">
                  <a:moveTo>
                    <a:pt x="2784" y="705"/>
                  </a:moveTo>
                  <a:cubicBezTo>
                    <a:pt x="3943" y="705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84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5"/>
                    <a:pt x="2784" y="705"/>
                  </a:cubicBezTo>
                  <a:close/>
                  <a:moveTo>
                    <a:pt x="2784" y="1"/>
                  </a:moveTo>
                  <a:cubicBezTo>
                    <a:pt x="1249" y="1"/>
                    <a:pt x="0" y="1258"/>
                    <a:pt x="0" y="2793"/>
                  </a:cubicBezTo>
                  <a:cubicBezTo>
                    <a:pt x="0" y="4336"/>
                    <a:pt x="1249" y="5585"/>
                    <a:pt x="2784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8"/>
                    <a:pt x="4327" y="1"/>
                    <a:pt x="2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g29e4902e48d_0_136"/>
            <p:cNvSpPr/>
            <p:nvPr/>
          </p:nvSpPr>
          <p:spPr>
            <a:xfrm>
              <a:off x="4480247" y="1579658"/>
              <a:ext cx="276709" cy="63767"/>
            </a:xfrm>
            <a:custGeom>
              <a:rect b="b" l="l" r="r" t="t"/>
              <a:pathLst>
                <a:path extrusionOk="0" h="2089" w="9065">
                  <a:moveTo>
                    <a:pt x="2445" y="697"/>
                  </a:moveTo>
                  <a:cubicBezTo>
                    <a:pt x="2633" y="697"/>
                    <a:pt x="2793" y="857"/>
                    <a:pt x="2793" y="1045"/>
                  </a:cubicBezTo>
                  <a:cubicBezTo>
                    <a:pt x="2793" y="1241"/>
                    <a:pt x="2633" y="1393"/>
                    <a:pt x="2445" y="1393"/>
                  </a:cubicBezTo>
                  <a:cubicBezTo>
                    <a:pt x="2249" y="1393"/>
                    <a:pt x="2097" y="1241"/>
                    <a:pt x="2097" y="1045"/>
                  </a:cubicBezTo>
                  <a:cubicBezTo>
                    <a:pt x="2097" y="857"/>
                    <a:pt x="2249" y="697"/>
                    <a:pt x="2445" y="697"/>
                  </a:cubicBezTo>
                  <a:close/>
                  <a:moveTo>
                    <a:pt x="2445" y="1"/>
                  </a:moveTo>
                  <a:cubicBezTo>
                    <a:pt x="1990" y="1"/>
                    <a:pt x="1598" y="295"/>
                    <a:pt x="1455" y="697"/>
                  </a:cubicBezTo>
                  <a:lnTo>
                    <a:pt x="1" y="697"/>
                  </a:lnTo>
                  <a:lnTo>
                    <a:pt x="1" y="1393"/>
                  </a:lnTo>
                  <a:lnTo>
                    <a:pt x="1455" y="1393"/>
                  </a:lnTo>
                  <a:cubicBezTo>
                    <a:pt x="1598" y="1803"/>
                    <a:pt x="1990" y="2088"/>
                    <a:pt x="2445" y="2088"/>
                  </a:cubicBezTo>
                  <a:cubicBezTo>
                    <a:pt x="2900" y="2088"/>
                    <a:pt x="3284" y="1803"/>
                    <a:pt x="3427" y="1393"/>
                  </a:cubicBezTo>
                  <a:lnTo>
                    <a:pt x="9065" y="1393"/>
                  </a:lnTo>
                  <a:lnTo>
                    <a:pt x="9065" y="697"/>
                  </a:lnTo>
                  <a:lnTo>
                    <a:pt x="3427" y="697"/>
                  </a:lnTo>
                  <a:cubicBezTo>
                    <a:pt x="3284" y="295"/>
                    <a:pt x="2900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g29e4902e48d_0_136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564" name="Google Shape;1564;g29e4902e48d_0_13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g29e4902e48d_0_13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g29e4902e48d_0_13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67" name="Google Shape;1567;g29e4902e48d_0_13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g29e4902e48d_0_13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9" name="Google Shape;1569;g29e4902e48d_0_13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g29e4902e48d_0_136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71" name="Google Shape;1571;g29e4902e48d_0_136"/>
          <p:cNvSpPr/>
          <p:nvPr/>
        </p:nvSpPr>
        <p:spPr>
          <a:xfrm>
            <a:off x="7438883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g29e4902e48d_0_136"/>
          <p:cNvSpPr txBox="1"/>
          <p:nvPr>
            <p:ph type="title"/>
          </p:nvPr>
        </p:nvSpPr>
        <p:spPr>
          <a:xfrm>
            <a:off x="3109500" y="726850"/>
            <a:ext cx="292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Hypothesis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573" name="Google Shape;1573;g29e4902e48d_0_136"/>
          <p:cNvCxnSpPr/>
          <p:nvPr/>
        </p:nvCxnSpPr>
        <p:spPr>
          <a:xfrm flipH="1" rot="10800000">
            <a:off x="2707812" y="4909225"/>
            <a:ext cx="4772700" cy="3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9df4e58161_3_62"/>
          <p:cNvSpPr txBox="1"/>
          <p:nvPr/>
        </p:nvSpPr>
        <p:spPr>
          <a:xfrm>
            <a:off x="5853350" y="1889575"/>
            <a:ext cx="257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R-squared value between energy and danceability</a:t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79" name="Google Shape;1579;g29df4e58161_3_62"/>
          <p:cNvSpPr/>
          <p:nvPr/>
        </p:nvSpPr>
        <p:spPr>
          <a:xfrm>
            <a:off x="6030875" y="1506200"/>
            <a:ext cx="21765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+0.04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80" name="Google Shape;1580;g29df4e58161_3_62"/>
          <p:cNvSpPr txBox="1"/>
          <p:nvPr>
            <p:ph type="title"/>
          </p:nvPr>
        </p:nvSpPr>
        <p:spPr>
          <a:xfrm>
            <a:off x="712800" y="511775"/>
            <a:ext cx="830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Poppins Medium"/>
                <a:ea typeface="Poppins Medium"/>
                <a:cs typeface="Poppins Medium"/>
                <a:sym typeface="Poppins Medium"/>
              </a:rPr>
              <a:t>Regression Analysis</a:t>
            </a:r>
            <a:endParaRPr b="0"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581" name="Google Shape;1581;g29df4e58161_3_6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582" name="Google Shape;1582;g29df4e58161_3_6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g29df4e58161_3_6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g29df4e58161_3_6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85" name="Google Shape;1585;g29df4e58161_3_6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g29df4e58161_3_6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7" name="Google Shape;1587;g29df4e58161_3_6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8" name="Google Shape;1588;g29df4e58161_3_62"/>
          <p:cNvSpPr/>
          <p:nvPr/>
        </p:nvSpPr>
        <p:spPr>
          <a:xfrm>
            <a:off x="7774555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9" name="Google Shape;1589;g29df4e58161_3_62"/>
          <p:cNvCxnSpPr>
            <a:endCxn id="1588" idx="2"/>
          </p:cNvCxnSpPr>
          <p:nvPr/>
        </p:nvCxnSpPr>
        <p:spPr>
          <a:xfrm flipH="1" rot="10800000">
            <a:off x="2696755" y="4907525"/>
            <a:ext cx="5077800" cy="5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0" name="Google Shape;1590;g29df4e58161_3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25" y="1084475"/>
            <a:ext cx="4345800" cy="31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g29df4e58161_3_62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2" name="Google Shape;1592;g29df4e58161_3_62"/>
          <p:cNvSpPr txBox="1"/>
          <p:nvPr/>
        </p:nvSpPr>
        <p:spPr>
          <a:xfrm>
            <a:off x="6054050" y="2631772"/>
            <a:ext cx="2176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Slope (Coefficient): 0.22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Intercept: 49.20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9e4902e48d_0_165"/>
          <p:cNvSpPr txBox="1"/>
          <p:nvPr>
            <p:ph idx="1" type="subTitle"/>
          </p:nvPr>
        </p:nvSpPr>
        <p:spPr>
          <a:xfrm>
            <a:off x="2705200" y="1578100"/>
            <a:ext cx="58794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Poppins"/>
              <a:buChar char="-"/>
            </a:pPr>
            <a:r>
              <a:rPr b="0" lang="en" sz="1200">
                <a:latin typeface="Poppins"/>
                <a:ea typeface="Poppins"/>
                <a:cs typeface="Poppins"/>
                <a:sym typeface="Poppins"/>
              </a:rPr>
              <a:t>Failed to reject H0. There is no strong regression relationship.</a:t>
            </a:r>
            <a:endParaRPr b="0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100"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slope (coefficient) of 0.22</a:t>
            </a:r>
            <a:r>
              <a:rPr b="0" lang="en" sz="1100">
                <a:latin typeface="Poppins"/>
                <a:ea typeface="Poppins"/>
                <a:cs typeface="Poppins"/>
                <a:sym typeface="Poppins"/>
              </a:rPr>
              <a:t>, which suggests that there is a positive relationship between danceability and energy. Specifically, it implies that for each 1% increase in danceability, the energy increases by 0.22%, on average.</a:t>
            </a:r>
            <a:endParaRPr b="0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100"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R-squared value of +0.04</a:t>
            </a:r>
            <a:r>
              <a:rPr b="0" lang="en" sz="1100">
                <a:latin typeface="Poppins"/>
                <a:ea typeface="Poppins"/>
                <a:cs typeface="Poppins"/>
                <a:sym typeface="Poppins"/>
              </a:rPr>
              <a:t> indicates that approximately 4% of the variability in the 'Energy' variable is explained by its relationship with 'Danceability'. While this value is relatively low, it's non-zero, suggesting some level of association.</a:t>
            </a:r>
            <a:endParaRPr b="0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100">
                <a:latin typeface="Poppins"/>
                <a:ea typeface="Poppins"/>
                <a:cs typeface="Poppins"/>
                <a:sym typeface="Poppins"/>
              </a:rPr>
              <a:t>The analysis suggests a positive but not strong regression relationship between danceability and energy. While both variables are related, danceability alone does not strongly predict the energy of a song.</a:t>
            </a:r>
            <a:endParaRPr b="0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g29e4902e48d_0_165"/>
          <p:cNvSpPr txBox="1"/>
          <p:nvPr>
            <p:ph type="title"/>
          </p:nvPr>
        </p:nvSpPr>
        <p:spPr>
          <a:xfrm>
            <a:off x="2692575" y="1005400"/>
            <a:ext cx="290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  <a:endParaRPr b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99" name="Google Shape;1599;g29e4902e48d_0_165"/>
          <p:cNvSpPr/>
          <p:nvPr/>
        </p:nvSpPr>
        <p:spPr>
          <a:xfrm>
            <a:off x="922475" y="1297638"/>
            <a:ext cx="1663500" cy="16635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0" name="Google Shape;1600;g29e4902e48d_0_16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01" name="Google Shape;1601;g29e4902e48d_0_16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g29e4902e48d_0_16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g29e4902e48d_0_16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04" name="Google Shape;1604;g29e4902e48d_0_16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g29e4902e48d_0_16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6" name="Google Shape;1606;g29e4902e48d_0_16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g29e4902e48d_0_165"/>
          <p:cNvSpPr/>
          <p:nvPr/>
        </p:nvSpPr>
        <p:spPr>
          <a:xfrm>
            <a:off x="8063883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8" name="Google Shape;1608;g29e4902e48d_0_165"/>
          <p:cNvCxnSpPr>
            <a:endCxn id="1607" idx="2"/>
          </p:cNvCxnSpPr>
          <p:nvPr/>
        </p:nvCxnSpPr>
        <p:spPr>
          <a:xfrm flipH="1" rot="10800000">
            <a:off x="2707683" y="4909525"/>
            <a:ext cx="5356200" cy="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9" name="Google Shape;1609;g29e4902e48d_0_165"/>
          <p:cNvGrpSpPr/>
          <p:nvPr/>
        </p:nvGrpSpPr>
        <p:grpSpPr>
          <a:xfrm rot="10800000">
            <a:off x="1428611" y="1843056"/>
            <a:ext cx="651231" cy="572690"/>
            <a:chOff x="5445875" y="1345471"/>
            <a:chExt cx="363309" cy="319475"/>
          </a:xfrm>
        </p:grpSpPr>
        <p:sp>
          <p:nvSpPr>
            <p:cNvPr id="1610" name="Google Shape;1610;g29e4902e48d_0_165"/>
            <p:cNvSpPr/>
            <p:nvPr/>
          </p:nvSpPr>
          <p:spPr>
            <a:xfrm>
              <a:off x="5445875" y="1345471"/>
              <a:ext cx="363309" cy="319475"/>
            </a:xfrm>
            <a:custGeom>
              <a:rect b="b" l="l" r="r" t="t"/>
              <a:pathLst>
                <a:path extrusionOk="0" h="10466" w="11902">
                  <a:moveTo>
                    <a:pt x="11206" y="697"/>
                  </a:moveTo>
                  <a:lnTo>
                    <a:pt x="11206" y="9760"/>
                  </a:lnTo>
                  <a:lnTo>
                    <a:pt x="697" y="9760"/>
                  </a:lnTo>
                  <a:lnTo>
                    <a:pt x="697" y="697"/>
                  </a:lnTo>
                  <a:close/>
                  <a:moveTo>
                    <a:pt x="1" y="1"/>
                  </a:moveTo>
                  <a:lnTo>
                    <a:pt x="1" y="10465"/>
                  </a:lnTo>
                  <a:lnTo>
                    <a:pt x="11902" y="10465"/>
                  </a:lnTo>
                  <a:lnTo>
                    <a:pt x="11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g29e4902e48d_0_165"/>
            <p:cNvSpPr/>
            <p:nvPr/>
          </p:nvSpPr>
          <p:spPr>
            <a:xfrm>
              <a:off x="5510435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4889"/>
                  </a:moveTo>
                  <a:lnTo>
                    <a:pt x="1392" y="5585"/>
                  </a:lnTo>
                  <a:lnTo>
                    <a:pt x="696" y="5585"/>
                  </a:lnTo>
                  <a:lnTo>
                    <a:pt x="696" y="4889"/>
                  </a:lnTo>
                  <a:close/>
                  <a:moveTo>
                    <a:pt x="696" y="1"/>
                  </a:moveTo>
                  <a:lnTo>
                    <a:pt x="696" y="4185"/>
                  </a:lnTo>
                  <a:lnTo>
                    <a:pt x="0" y="4185"/>
                  </a:lnTo>
                  <a:lnTo>
                    <a:pt x="0" y="6281"/>
                  </a:lnTo>
                  <a:lnTo>
                    <a:pt x="696" y="6281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6281"/>
                  </a:lnTo>
                  <a:lnTo>
                    <a:pt x="2088" y="6281"/>
                  </a:lnTo>
                  <a:lnTo>
                    <a:pt x="2088" y="4185"/>
                  </a:lnTo>
                  <a:lnTo>
                    <a:pt x="1392" y="4185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g29e4902e48d_0_165"/>
            <p:cNvSpPr/>
            <p:nvPr/>
          </p:nvSpPr>
          <p:spPr>
            <a:xfrm>
              <a:off x="5595661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2097"/>
                  </a:moveTo>
                  <a:lnTo>
                    <a:pt x="1392" y="2793"/>
                  </a:lnTo>
                  <a:lnTo>
                    <a:pt x="696" y="2793"/>
                  </a:lnTo>
                  <a:lnTo>
                    <a:pt x="696" y="2097"/>
                  </a:lnTo>
                  <a:close/>
                  <a:moveTo>
                    <a:pt x="696" y="1"/>
                  </a:moveTo>
                  <a:lnTo>
                    <a:pt x="696" y="1401"/>
                  </a:lnTo>
                  <a:lnTo>
                    <a:pt x="0" y="1401"/>
                  </a:lnTo>
                  <a:lnTo>
                    <a:pt x="0" y="3489"/>
                  </a:lnTo>
                  <a:lnTo>
                    <a:pt x="696" y="3489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3489"/>
                  </a:lnTo>
                  <a:lnTo>
                    <a:pt x="2088" y="3489"/>
                  </a:lnTo>
                  <a:lnTo>
                    <a:pt x="2088" y="1401"/>
                  </a:lnTo>
                  <a:lnTo>
                    <a:pt x="1392" y="1401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3" name="Google Shape;1613;g29e4902e48d_0_165"/>
          <p:cNvSpPr/>
          <p:nvPr/>
        </p:nvSpPr>
        <p:spPr>
          <a:xfrm rot="10800000">
            <a:off x="1525580" y="1919473"/>
            <a:ext cx="114245" cy="419867"/>
          </a:xfrm>
          <a:custGeom>
            <a:rect b="b" l="l" r="r" t="t"/>
            <a:pathLst>
              <a:path extrusionOk="0" h="7673" w="2088">
                <a:moveTo>
                  <a:pt x="1392" y="2097"/>
                </a:moveTo>
                <a:lnTo>
                  <a:pt x="1392" y="2793"/>
                </a:lnTo>
                <a:lnTo>
                  <a:pt x="696" y="2793"/>
                </a:lnTo>
                <a:lnTo>
                  <a:pt x="696" y="2097"/>
                </a:lnTo>
                <a:close/>
                <a:moveTo>
                  <a:pt x="696" y="1"/>
                </a:moveTo>
                <a:lnTo>
                  <a:pt x="696" y="1401"/>
                </a:lnTo>
                <a:lnTo>
                  <a:pt x="0" y="1401"/>
                </a:lnTo>
                <a:lnTo>
                  <a:pt x="0" y="3489"/>
                </a:lnTo>
                <a:lnTo>
                  <a:pt x="696" y="3489"/>
                </a:lnTo>
                <a:lnTo>
                  <a:pt x="696" y="7673"/>
                </a:lnTo>
                <a:lnTo>
                  <a:pt x="1392" y="7673"/>
                </a:lnTo>
                <a:lnTo>
                  <a:pt x="1392" y="3489"/>
                </a:lnTo>
                <a:lnTo>
                  <a:pt x="2088" y="3489"/>
                </a:lnTo>
                <a:lnTo>
                  <a:pt x="2088" y="1401"/>
                </a:lnTo>
                <a:lnTo>
                  <a:pt x="1392" y="1401"/>
                </a:lnTo>
                <a:lnTo>
                  <a:pt x="13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29e4902e48d_0_165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29e4902e48d_0_24"/>
          <p:cNvSpPr/>
          <p:nvPr/>
        </p:nvSpPr>
        <p:spPr>
          <a:xfrm>
            <a:off x="3840013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g29e4902e48d_0_24"/>
          <p:cNvSpPr txBox="1"/>
          <p:nvPr>
            <p:ph idx="2" type="title"/>
          </p:nvPr>
        </p:nvSpPr>
        <p:spPr>
          <a:xfrm>
            <a:off x="3840013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21" name="Google Shape;1621;g29e4902e48d_0_2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22" name="Google Shape;1622;g29e4902e48d_0_2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g29e4902e48d_0_2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g29e4902e48d_0_2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25" name="Google Shape;1625;g29e4902e48d_0_2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g29e4902e48d_0_2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27" name="Google Shape;1627;g29e4902e48d_0_2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g29e4902e48d_0_24"/>
          <p:cNvSpPr/>
          <p:nvPr/>
        </p:nvSpPr>
        <p:spPr>
          <a:xfrm>
            <a:off x="8300913" y="4864825"/>
            <a:ext cx="981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9" name="Google Shape;1629;g29e4902e48d_0_24"/>
          <p:cNvCxnSpPr>
            <a:endCxn id="1628" idx="2"/>
          </p:cNvCxnSpPr>
          <p:nvPr/>
        </p:nvCxnSpPr>
        <p:spPr>
          <a:xfrm>
            <a:off x="2696613" y="4907125"/>
            <a:ext cx="5604300" cy="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0" name="Google Shape;1630;g29e4902e48d_0_24"/>
          <p:cNvSpPr txBox="1"/>
          <p:nvPr>
            <p:ph type="title"/>
          </p:nvPr>
        </p:nvSpPr>
        <p:spPr>
          <a:xfrm>
            <a:off x="1945650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Limitations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31" name="Google Shape;1631;g29e4902e48d_0_24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6216f53f2e_3_947"/>
          <p:cNvSpPr/>
          <p:nvPr/>
        </p:nvSpPr>
        <p:spPr>
          <a:xfrm>
            <a:off x="3840013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g26216f53f2e_3_947"/>
          <p:cNvSpPr txBox="1"/>
          <p:nvPr>
            <p:ph type="title"/>
          </p:nvPr>
        </p:nvSpPr>
        <p:spPr>
          <a:xfrm>
            <a:off x="1945650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Introduction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1" name="Google Shape;1241;g26216f53f2e_3_947"/>
          <p:cNvSpPr txBox="1"/>
          <p:nvPr>
            <p:ph idx="2" type="title"/>
          </p:nvPr>
        </p:nvSpPr>
        <p:spPr>
          <a:xfrm>
            <a:off x="3840013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42" name="Google Shape;1242;g26216f53f2e_3_947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43" name="Google Shape;1243;g26216f53f2e_3_94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g26216f53f2e_3_94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g26216f53f2e_3_94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46" name="Google Shape;1246;g26216f53f2e_3_94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g26216f53f2e_3_94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8" name="Google Shape;1248;g26216f53f2e_3_94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9" name="Google Shape;1249;g26216f53f2e_3_947"/>
          <p:cNvSpPr/>
          <p:nvPr/>
        </p:nvSpPr>
        <p:spPr>
          <a:xfrm>
            <a:off x="2937488" y="4864825"/>
            <a:ext cx="981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0" name="Google Shape;1250;g26216f53f2e_3_947"/>
          <p:cNvCxnSpPr/>
          <p:nvPr/>
        </p:nvCxnSpPr>
        <p:spPr>
          <a:xfrm flipH="1" rot="10800000">
            <a:off x="2705188" y="4906975"/>
            <a:ext cx="2769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g26216f53f2e_3_947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29df4e58161_3_2794"/>
          <p:cNvSpPr txBox="1"/>
          <p:nvPr>
            <p:ph type="title"/>
          </p:nvPr>
        </p:nvSpPr>
        <p:spPr>
          <a:xfrm>
            <a:off x="606775" y="741350"/>
            <a:ext cx="2569200" cy="7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Limitations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37" name="Google Shape;1637;g29df4e58161_3_2794"/>
          <p:cNvSpPr txBox="1"/>
          <p:nvPr>
            <p:ph idx="1" type="subTitle"/>
          </p:nvPr>
        </p:nvSpPr>
        <p:spPr>
          <a:xfrm>
            <a:off x="246225" y="1358388"/>
            <a:ext cx="4937400" cy="27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data set is only from 2023, and trends change frequently.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dataset is a sample of all songs from around the world in 2023, using Spotify dataset only in the United States.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Artists would need more information than the insights from our analysis to create songs that will achieve high number of streams.</a:t>
            </a:r>
            <a:endParaRPr sz="1300"/>
          </a:p>
        </p:txBody>
      </p:sp>
      <p:grpSp>
        <p:nvGrpSpPr>
          <p:cNvPr id="1638" name="Google Shape;1638;g29df4e58161_3_279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39" name="Google Shape;1639;g29df4e58161_3_279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g29df4e58161_3_279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g29df4e58161_3_279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42" name="Google Shape;1642;g29df4e58161_3_279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g29df4e58161_3_279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44" name="Google Shape;1644;g29df4e58161_3_279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g29df4e58161_3_2794"/>
          <p:cNvSpPr/>
          <p:nvPr/>
        </p:nvSpPr>
        <p:spPr>
          <a:xfrm>
            <a:off x="8476072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6" name="Google Shape;1646;g29df4e58161_3_2794"/>
          <p:cNvCxnSpPr>
            <a:endCxn id="1645" idx="2"/>
          </p:cNvCxnSpPr>
          <p:nvPr/>
        </p:nvCxnSpPr>
        <p:spPr>
          <a:xfrm>
            <a:off x="2707972" y="4907125"/>
            <a:ext cx="5768100" cy="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7" name="Google Shape;1647;g29df4e58161_3_2794"/>
          <p:cNvPicPr preferRelativeResize="0"/>
          <p:nvPr/>
        </p:nvPicPr>
        <p:blipFill rotWithShape="1">
          <a:blip r:embed="rId3">
            <a:alphaModFix/>
          </a:blip>
          <a:srcRect b="0" l="22374" r="3759" t="0"/>
          <a:stretch/>
        </p:blipFill>
        <p:spPr>
          <a:xfrm>
            <a:off x="5359500" y="1295788"/>
            <a:ext cx="2807700" cy="253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48" name="Google Shape;1648;g29df4e58161_3_2794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5"/>
          <p:cNvSpPr txBox="1"/>
          <p:nvPr>
            <p:ph type="title"/>
          </p:nvPr>
        </p:nvSpPr>
        <p:spPr>
          <a:xfrm>
            <a:off x="1238950" y="1806800"/>
            <a:ext cx="634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6500">
                <a:latin typeface="Poppins Medium"/>
                <a:ea typeface="Poppins Medium"/>
                <a:cs typeface="Poppins Medium"/>
                <a:sym typeface="Poppins Medium"/>
              </a:rPr>
              <a:t>Thank you!</a:t>
            </a:r>
            <a:endParaRPr b="0" sz="6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654" name="Google Shape;1654;p5"/>
          <p:cNvCxnSpPr/>
          <p:nvPr/>
        </p:nvCxnSpPr>
        <p:spPr>
          <a:xfrm flipH="1" rot="10800000">
            <a:off x="2679950" y="4909475"/>
            <a:ext cx="6092700" cy="8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5" name="Google Shape;1655;p5"/>
          <p:cNvSpPr/>
          <p:nvPr/>
        </p:nvSpPr>
        <p:spPr>
          <a:xfrm>
            <a:off x="8699747" y="48691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6" name="Google Shape;1656;p5"/>
          <p:cNvCxnSpPr>
            <a:endCxn id="1655" idx="2"/>
          </p:cNvCxnSpPr>
          <p:nvPr/>
        </p:nvCxnSpPr>
        <p:spPr>
          <a:xfrm flipH="1" rot="10800000">
            <a:off x="2679947" y="4913825"/>
            <a:ext cx="6019800" cy="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7" name="Google Shape;1657;p5"/>
          <p:cNvSpPr txBox="1"/>
          <p:nvPr/>
        </p:nvSpPr>
        <p:spPr>
          <a:xfrm>
            <a:off x="2245300" y="2609325"/>
            <a:ext cx="432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Questions?</a:t>
            </a:r>
            <a:endParaRPr b="0" i="0" sz="3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58" name="Google Shape;1658;p5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659" name="Google Shape;1659;p5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660" name="Google Shape;1660;p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63" name="Google Shape;1663;p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2"/>
          <p:cNvSpPr txBox="1"/>
          <p:nvPr>
            <p:ph idx="3" type="title"/>
          </p:nvPr>
        </p:nvSpPr>
        <p:spPr>
          <a:xfrm>
            <a:off x="5445875" y="2431325"/>
            <a:ext cx="2612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>
                <a:latin typeface="Poppins Medium"/>
                <a:ea typeface="Poppins Medium"/>
                <a:cs typeface="Poppins Medium"/>
                <a:sym typeface="Poppins Medium"/>
              </a:rPr>
              <a:t>Audience</a:t>
            </a:r>
            <a:endParaRPr b="0" sz="2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57" name="Google Shape;1257;p2"/>
          <p:cNvSpPr txBox="1"/>
          <p:nvPr>
            <p:ph idx="1" type="subTitle"/>
          </p:nvPr>
        </p:nvSpPr>
        <p:spPr>
          <a:xfrm>
            <a:off x="4814075" y="2947925"/>
            <a:ext cx="37605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All artists who are interested in 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making it to future Spotify lists.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58" name="Google Shape;1258;p2"/>
          <p:cNvSpPr txBox="1"/>
          <p:nvPr>
            <p:ph idx="4" type="subTitle"/>
          </p:nvPr>
        </p:nvSpPr>
        <p:spPr>
          <a:xfrm>
            <a:off x="314775" y="1270025"/>
            <a:ext cx="39366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To determine if there is a strong correlation between variables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 and the number of streams.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59" name="Google Shape;1259;p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0" name="Google Shape;1260;p2"/>
          <p:cNvSpPr/>
          <p:nvPr/>
        </p:nvSpPr>
        <p:spPr>
          <a:xfrm>
            <a:off x="3138787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1" name="Google Shape;1261;p2"/>
          <p:cNvCxnSpPr/>
          <p:nvPr/>
        </p:nvCxnSpPr>
        <p:spPr>
          <a:xfrm>
            <a:off x="2696587" y="4909525"/>
            <a:ext cx="442200" cy="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2" name="Google Shape;1262;p2"/>
          <p:cNvSpPr txBox="1"/>
          <p:nvPr>
            <p:ph idx="2" type="title"/>
          </p:nvPr>
        </p:nvSpPr>
        <p:spPr>
          <a:xfrm>
            <a:off x="977025" y="777700"/>
            <a:ext cx="2612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>
                <a:latin typeface="Poppins Medium"/>
                <a:ea typeface="Poppins Medium"/>
                <a:cs typeface="Poppins Medium"/>
                <a:sym typeface="Poppins Medium"/>
              </a:rPr>
              <a:t>Project Goal</a:t>
            </a:r>
            <a:endParaRPr b="0" sz="2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3" name="Google Shape;1263;p2"/>
          <p:cNvSpPr txBox="1"/>
          <p:nvPr>
            <p:ph idx="2" type="title"/>
          </p:nvPr>
        </p:nvSpPr>
        <p:spPr>
          <a:xfrm>
            <a:off x="1059225" y="2404775"/>
            <a:ext cx="2447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>
                <a:latin typeface="Poppins Medium"/>
                <a:ea typeface="Poppins Medium"/>
                <a:cs typeface="Poppins Medium"/>
                <a:sym typeface="Poppins Medium"/>
              </a:rPr>
              <a:t>Purpose</a:t>
            </a:r>
            <a:endParaRPr b="0" sz="2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4" name="Google Shape;1264;p2"/>
          <p:cNvSpPr txBox="1"/>
          <p:nvPr>
            <p:ph idx="2" type="title"/>
          </p:nvPr>
        </p:nvSpPr>
        <p:spPr>
          <a:xfrm>
            <a:off x="5445875" y="777700"/>
            <a:ext cx="2612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200">
                <a:latin typeface="Poppins Medium"/>
                <a:ea typeface="Poppins Medium"/>
                <a:cs typeface="Poppins Medium"/>
                <a:sym typeface="Poppins Medium"/>
              </a:rPr>
              <a:t>Context</a:t>
            </a:r>
            <a:endParaRPr b="0" sz="2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65" name="Google Shape;1265;p2"/>
          <p:cNvSpPr txBox="1"/>
          <p:nvPr>
            <p:ph idx="4" type="subTitle"/>
          </p:nvPr>
        </p:nvSpPr>
        <p:spPr>
          <a:xfrm>
            <a:off x="413025" y="2947925"/>
            <a:ext cx="3740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To provide artists with useful information in order to make their 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songs more popular/streamable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6" name="Google Shape;1266;p2"/>
          <p:cNvSpPr txBox="1"/>
          <p:nvPr>
            <p:ph idx="4" type="subTitle"/>
          </p:nvPr>
        </p:nvSpPr>
        <p:spPr>
          <a:xfrm>
            <a:off x="4814075" y="1240450"/>
            <a:ext cx="3875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Artists aim to have their songs highly streamed for financial gains, publicity, recognition, and fan base building.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7" name="Google Shape;1267;p2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268" name="Google Shape;1268;p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69" name="Google Shape;1269;p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Google Shape;1271;p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72" name="Google Shape;1272;p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" name="Google Shape;1278;p3"/>
          <p:cNvPicPr preferRelativeResize="0"/>
          <p:nvPr/>
        </p:nvPicPr>
        <p:blipFill rotWithShape="1">
          <a:blip r:embed="rId3">
            <a:alphaModFix/>
          </a:blip>
          <a:srcRect b="47698" l="0" r="0" t="0"/>
          <a:stretch/>
        </p:blipFill>
        <p:spPr>
          <a:xfrm>
            <a:off x="1226775" y="2058425"/>
            <a:ext cx="6980598" cy="2182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9" name="Google Shape;1279;p3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280" name="Google Shape;1280;p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83" name="Google Shape;1283;p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5" name="Google Shape;1285;p3"/>
          <p:cNvSpPr txBox="1"/>
          <p:nvPr>
            <p:ph idx="1" type="body"/>
          </p:nvPr>
        </p:nvSpPr>
        <p:spPr>
          <a:xfrm>
            <a:off x="866125" y="971525"/>
            <a:ext cx="77019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List of top Spotify songs of 2023 -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Poppins Light"/>
              <a:buChar char="●"/>
            </a:pPr>
            <a:r>
              <a:rPr lang="en" sz="1400">
                <a:latin typeface="Poppins Light"/>
                <a:ea typeface="Poppins Light"/>
                <a:cs typeface="Poppins Light"/>
                <a:sym typeface="Poppins Light"/>
              </a:rPr>
              <a:t>The dataset includes information about artist(s) name, count, released year, and variables such as danceability, energy, and BPM (Beats per Minute).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6" name="Google Shape;1286;p3"/>
          <p:cNvSpPr txBox="1"/>
          <p:nvPr>
            <p:ph idx="4294967295" type="title"/>
          </p:nvPr>
        </p:nvSpPr>
        <p:spPr>
          <a:xfrm>
            <a:off x="800025" y="486575"/>
            <a:ext cx="26121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b="0" sz="2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287" name="Google Shape;1287;p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8" name="Google Shape;1288;p3"/>
          <p:cNvSpPr/>
          <p:nvPr/>
        </p:nvSpPr>
        <p:spPr>
          <a:xfrm>
            <a:off x="3412137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9" name="Google Shape;1289;p3"/>
          <p:cNvCxnSpPr/>
          <p:nvPr/>
        </p:nvCxnSpPr>
        <p:spPr>
          <a:xfrm>
            <a:off x="2700287" y="4909525"/>
            <a:ext cx="723900" cy="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0" name="Google Shape;1290;p3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9df4e58161_0_944"/>
          <p:cNvSpPr txBox="1"/>
          <p:nvPr>
            <p:ph type="title"/>
          </p:nvPr>
        </p:nvSpPr>
        <p:spPr>
          <a:xfrm>
            <a:off x="3109500" y="883575"/>
            <a:ext cx="292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Medium"/>
                <a:ea typeface="Poppins Medium"/>
                <a:cs typeface="Poppins Medium"/>
                <a:sym typeface="Poppins Medium"/>
              </a:rPr>
              <a:t>Analysis Plan</a:t>
            </a:r>
            <a:endParaRPr b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296" name="Google Shape;1296;g29df4e58161_0_944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297" name="Google Shape;1297;g29df4e58161_0_944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g29df4e58161_0_944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g29df4e58161_0_944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00" name="Google Shape;1300;g29df4e58161_0_944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g29df4e58161_0_944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2" name="Google Shape;1302;g29df4e58161_0_944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g29df4e58161_0_944"/>
          <p:cNvCxnSpPr/>
          <p:nvPr/>
        </p:nvCxnSpPr>
        <p:spPr>
          <a:xfrm flipH="1" rot="10800000">
            <a:off x="2705200" y="4907125"/>
            <a:ext cx="959700" cy="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4" name="Google Shape;1304;g29df4e58161_0_944"/>
          <p:cNvSpPr txBox="1"/>
          <p:nvPr/>
        </p:nvSpPr>
        <p:spPr>
          <a:xfrm>
            <a:off x="556450" y="2450101"/>
            <a:ext cx="2123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</a:t>
            </a:r>
            <a:endParaRPr sz="20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5" name="Google Shape;1305;g29df4e58161_0_944"/>
          <p:cNvSpPr txBox="1"/>
          <p:nvPr/>
        </p:nvSpPr>
        <p:spPr>
          <a:xfrm>
            <a:off x="701850" y="2834800"/>
            <a:ext cx="1830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 pandas DataFrame 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load the data and focus on streams, danceability, and energy columns.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6" name="Google Shape;1306;g29df4e58161_0_944"/>
          <p:cNvSpPr txBox="1"/>
          <p:nvPr/>
        </p:nvSpPr>
        <p:spPr>
          <a:xfrm>
            <a:off x="6558639" y="2450089"/>
            <a:ext cx="172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Visualize</a:t>
            </a:r>
            <a:endParaRPr sz="20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7" name="Google Shape;1307;g29df4e58161_0_944"/>
          <p:cNvSpPr txBox="1"/>
          <p:nvPr/>
        </p:nvSpPr>
        <p:spPr>
          <a:xfrm>
            <a:off x="2447323" y="2450100"/>
            <a:ext cx="2214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Prepare</a:t>
            </a:r>
            <a:endParaRPr sz="20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8" name="Google Shape;1308;g29df4e58161_0_944"/>
          <p:cNvSpPr txBox="1"/>
          <p:nvPr/>
        </p:nvSpPr>
        <p:spPr>
          <a:xfrm>
            <a:off x="4623923" y="2450101"/>
            <a:ext cx="172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Analyze</a:t>
            </a:r>
            <a:endParaRPr sz="2000">
              <a:solidFill>
                <a:schemeClr val="accent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09" name="Google Shape;1309;g29df4e58161_0_944"/>
          <p:cNvSpPr/>
          <p:nvPr/>
        </p:nvSpPr>
        <p:spPr>
          <a:xfrm>
            <a:off x="844944" y="1749700"/>
            <a:ext cx="15441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Step 1</a:t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0" name="Google Shape;1310;g29df4e58161_0_944"/>
          <p:cNvSpPr/>
          <p:nvPr/>
        </p:nvSpPr>
        <p:spPr>
          <a:xfrm>
            <a:off x="2779695" y="1749700"/>
            <a:ext cx="15441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Step 2</a:t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1" name="Google Shape;1311;g29df4e58161_0_944"/>
          <p:cNvSpPr/>
          <p:nvPr/>
        </p:nvSpPr>
        <p:spPr>
          <a:xfrm>
            <a:off x="4714421" y="1749700"/>
            <a:ext cx="15441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Step 3</a:t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2" name="Google Shape;1312;g29df4e58161_0_944"/>
          <p:cNvSpPr/>
          <p:nvPr/>
        </p:nvSpPr>
        <p:spPr>
          <a:xfrm>
            <a:off x="6649115" y="1749700"/>
            <a:ext cx="15441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Step 4</a:t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313" name="Google Shape;1313;g29df4e58161_0_944"/>
          <p:cNvCxnSpPr>
            <a:stCxn id="1304" idx="0"/>
            <a:endCxn id="1309" idx="2"/>
          </p:cNvCxnSpPr>
          <p:nvPr/>
        </p:nvCxnSpPr>
        <p:spPr>
          <a:xfrm rot="10800000">
            <a:off x="1617100" y="2164201"/>
            <a:ext cx="1200" cy="28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g29df4e58161_0_944"/>
          <p:cNvCxnSpPr>
            <a:stCxn id="1309" idx="3"/>
            <a:endCxn id="1310" idx="1"/>
          </p:cNvCxnSpPr>
          <p:nvPr/>
        </p:nvCxnSpPr>
        <p:spPr>
          <a:xfrm>
            <a:off x="2389044" y="1957000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g29df4e58161_0_944"/>
          <p:cNvCxnSpPr>
            <a:stCxn id="1310" idx="3"/>
            <a:endCxn id="1311" idx="1"/>
          </p:cNvCxnSpPr>
          <p:nvPr/>
        </p:nvCxnSpPr>
        <p:spPr>
          <a:xfrm>
            <a:off x="4323795" y="1957000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g29df4e58161_0_944"/>
          <p:cNvCxnSpPr>
            <a:stCxn id="1311" idx="3"/>
            <a:endCxn id="1312" idx="1"/>
          </p:cNvCxnSpPr>
          <p:nvPr/>
        </p:nvCxnSpPr>
        <p:spPr>
          <a:xfrm>
            <a:off x="6258521" y="1957000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g29df4e58161_0_944"/>
          <p:cNvCxnSpPr>
            <a:stCxn id="1307" idx="0"/>
            <a:endCxn id="1310" idx="2"/>
          </p:cNvCxnSpPr>
          <p:nvPr/>
        </p:nvCxnSpPr>
        <p:spPr>
          <a:xfrm rot="10800000">
            <a:off x="3551623" y="2164200"/>
            <a:ext cx="2700" cy="28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g29df4e58161_0_944"/>
          <p:cNvCxnSpPr>
            <a:stCxn id="1308" idx="0"/>
            <a:endCxn id="1311" idx="2"/>
          </p:cNvCxnSpPr>
          <p:nvPr/>
        </p:nvCxnSpPr>
        <p:spPr>
          <a:xfrm rot="10800000">
            <a:off x="5486573" y="2164201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g29df4e58161_0_944"/>
          <p:cNvCxnSpPr>
            <a:stCxn id="1306" idx="0"/>
            <a:endCxn id="1312" idx="2"/>
          </p:cNvCxnSpPr>
          <p:nvPr/>
        </p:nvCxnSpPr>
        <p:spPr>
          <a:xfrm rot="10800000">
            <a:off x="7421289" y="2164189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Google Shape;1320;g29df4e58161_0_944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21" name="Google Shape;1321;g29df4e58161_0_944"/>
          <p:cNvSpPr txBox="1"/>
          <p:nvPr/>
        </p:nvSpPr>
        <p:spPr>
          <a:xfrm>
            <a:off x="2636600" y="2842263"/>
            <a:ext cx="1830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Convert streams column to a numeric format, and remove all the columns that are not being analyzed.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2" name="Google Shape;1322;g29df4e58161_0_944"/>
          <p:cNvSpPr txBox="1"/>
          <p:nvPr/>
        </p:nvSpPr>
        <p:spPr>
          <a:xfrm>
            <a:off x="4571350" y="2842263"/>
            <a:ext cx="1830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Run hypothesis tests to check if either energy or danceability affect streams and see if there is a regression relationship between these two 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variables</a:t>
            </a: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3" name="Google Shape;1323;g29df4e58161_0_944"/>
          <p:cNvSpPr txBox="1"/>
          <p:nvPr/>
        </p:nvSpPr>
        <p:spPr>
          <a:xfrm>
            <a:off x="6506100" y="2842275"/>
            <a:ext cx="18825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 seaborn library to visualize the comparison groups in each hypothesis test and the regression relationship between danceability and energy.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4" name="Google Shape;1324;g29df4e58161_0_944"/>
          <p:cNvSpPr/>
          <p:nvPr/>
        </p:nvSpPr>
        <p:spPr>
          <a:xfrm>
            <a:off x="3608037" y="48636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9e2b5fdcaa_1_912"/>
          <p:cNvSpPr/>
          <p:nvPr/>
        </p:nvSpPr>
        <p:spPr>
          <a:xfrm>
            <a:off x="3840013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g29e2b5fdcaa_1_912"/>
          <p:cNvSpPr txBox="1"/>
          <p:nvPr>
            <p:ph idx="2" type="title"/>
          </p:nvPr>
        </p:nvSpPr>
        <p:spPr>
          <a:xfrm>
            <a:off x="3840013" y="1422725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31" name="Google Shape;1331;g29e2b5fdcaa_1_91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32" name="Google Shape;1332;g29e2b5fdcaa_1_91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g29e2b5fdcaa_1_91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4" name="Google Shape;1334;g29e2b5fdcaa_1_91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35" name="Google Shape;1335;g29e2b5fdcaa_1_91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g29e2b5fdcaa_1_91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7" name="Google Shape;1337;g29e2b5fdcaa_1_91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g29e2b5fdcaa_1_912"/>
          <p:cNvSpPr/>
          <p:nvPr/>
        </p:nvSpPr>
        <p:spPr>
          <a:xfrm>
            <a:off x="3840013" y="4864825"/>
            <a:ext cx="981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g29e2b5fdcaa_1_912"/>
          <p:cNvCxnSpPr/>
          <p:nvPr/>
        </p:nvCxnSpPr>
        <p:spPr>
          <a:xfrm flipH="1" rot="10800000">
            <a:off x="2705163" y="4906925"/>
            <a:ext cx="1167000" cy="2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g29e2b5fdcaa_1_912"/>
          <p:cNvSpPr txBox="1"/>
          <p:nvPr>
            <p:ph type="title"/>
          </p:nvPr>
        </p:nvSpPr>
        <p:spPr>
          <a:xfrm>
            <a:off x="1945650" y="2575625"/>
            <a:ext cx="5252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Analysis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41" name="Google Shape;1341;g29e2b5fdcaa_1_912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9d825fe132_1_849"/>
          <p:cNvSpPr txBox="1"/>
          <p:nvPr>
            <p:ph idx="1" type="subTitle"/>
          </p:nvPr>
        </p:nvSpPr>
        <p:spPr>
          <a:xfrm>
            <a:off x="2705200" y="2005450"/>
            <a:ext cx="5495400" cy="1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 songs with </a:t>
            </a:r>
            <a:r>
              <a:rPr lang="en" sz="1500">
                <a:latin typeface="Poppins SemiBold"/>
                <a:ea typeface="Poppins SemiBold"/>
                <a:cs typeface="Poppins SemiBold"/>
                <a:sym typeface="Poppins SemiBold"/>
              </a:rPr>
              <a:t>high danceability</a:t>
            </a:r>
            <a:r>
              <a:rPr lang="en" sz="1500"/>
              <a:t> receive a significantly higher number of streams compared to songs with </a:t>
            </a:r>
            <a:r>
              <a:rPr lang="en" sz="1500">
                <a:latin typeface="Poppins SemiBold"/>
                <a:ea typeface="Poppins SemiBold"/>
                <a:cs typeface="Poppins SemiBold"/>
                <a:sym typeface="Poppins SemiBold"/>
              </a:rPr>
              <a:t>low danceability</a:t>
            </a:r>
            <a:r>
              <a:rPr lang="en" sz="1500"/>
              <a:t>?</a:t>
            </a:r>
            <a:endParaRPr sz="1500"/>
          </a:p>
        </p:txBody>
      </p:sp>
      <p:sp>
        <p:nvSpPr>
          <p:cNvPr id="1347" name="Google Shape;1347;g29d825fe132_1_849"/>
          <p:cNvSpPr txBox="1"/>
          <p:nvPr>
            <p:ph type="title"/>
          </p:nvPr>
        </p:nvSpPr>
        <p:spPr>
          <a:xfrm>
            <a:off x="2705207" y="1432750"/>
            <a:ext cx="457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latin typeface="Poppins Medium"/>
                <a:ea typeface="Poppins Medium"/>
                <a:cs typeface="Poppins Medium"/>
                <a:sym typeface="Poppins Medium"/>
              </a:rPr>
              <a:t>Research Question 1</a:t>
            </a:r>
            <a:endParaRPr b="0" sz="3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8" name="Google Shape;1348;g29d825fe132_1_849"/>
          <p:cNvSpPr/>
          <p:nvPr/>
        </p:nvSpPr>
        <p:spPr>
          <a:xfrm>
            <a:off x="910163" y="1295425"/>
            <a:ext cx="1663500" cy="16635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g29d825fe132_1_849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50" name="Google Shape;1350;g29d825fe132_1_849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g29d825fe132_1_849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g29d825fe132_1_849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53" name="Google Shape;1353;g29d825fe132_1_849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g29d825fe132_1_849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5" name="Google Shape;1355;g29d825fe132_1_849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g29d825fe132_1_849"/>
          <p:cNvSpPr/>
          <p:nvPr/>
        </p:nvSpPr>
        <p:spPr>
          <a:xfrm>
            <a:off x="4170333" y="48664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7" name="Google Shape;1357;g29d825fe132_1_849"/>
          <p:cNvCxnSpPr/>
          <p:nvPr/>
        </p:nvCxnSpPr>
        <p:spPr>
          <a:xfrm>
            <a:off x="2705408" y="4909625"/>
            <a:ext cx="1497000" cy="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8" name="Google Shape;1358;g29d825fe132_1_849"/>
          <p:cNvGrpSpPr/>
          <p:nvPr/>
        </p:nvGrpSpPr>
        <p:grpSpPr>
          <a:xfrm>
            <a:off x="1425165" y="1803008"/>
            <a:ext cx="633516" cy="648342"/>
            <a:chOff x="5445875" y="1765128"/>
            <a:chExt cx="366300" cy="363217"/>
          </a:xfrm>
        </p:grpSpPr>
        <p:sp>
          <p:nvSpPr>
            <p:cNvPr id="1359" name="Google Shape;1359;g29d825fe132_1_849"/>
            <p:cNvSpPr/>
            <p:nvPr/>
          </p:nvSpPr>
          <p:spPr>
            <a:xfrm>
              <a:off x="5445875" y="1765128"/>
              <a:ext cx="366300" cy="363217"/>
            </a:xfrm>
            <a:custGeom>
              <a:rect b="b" l="l" r="r" t="t"/>
              <a:pathLst>
                <a:path extrusionOk="0" h="11899" w="12000">
                  <a:moveTo>
                    <a:pt x="4533" y="696"/>
                  </a:moveTo>
                  <a:cubicBezTo>
                    <a:pt x="6647" y="696"/>
                    <a:pt x="8369" y="2418"/>
                    <a:pt x="8369" y="4532"/>
                  </a:cubicBezTo>
                  <a:cubicBezTo>
                    <a:pt x="8369" y="6646"/>
                    <a:pt x="6647" y="8368"/>
                    <a:pt x="4533" y="8368"/>
                  </a:cubicBezTo>
                  <a:cubicBezTo>
                    <a:pt x="2418" y="8368"/>
                    <a:pt x="697" y="6646"/>
                    <a:pt x="697" y="4532"/>
                  </a:cubicBezTo>
                  <a:cubicBezTo>
                    <a:pt x="697" y="2418"/>
                    <a:pt x="2418" y="696"/>
                    <a:pt x="4533" y="696"/>
                  </a:cubicBezTo>
                  <a:close/>
                  <a:moveTo>
                    <a:pt x="8967" y="8475"/>
                  </a:moveTo>
                  <a:lnTo>
                    <a:pt x="11099" y="10607"/>
                  </a:lnTo>
                  <a:cubicBezTo>
                    <a:pt x="11241" y="10741"/>
                    <a:pt x="11241" y="10964"/>
                    <a:pt x="11099" y="11107"/>
                  </a:cubicBezTo>
                  <a:cubicBezTo>
                    <a:pt x="11032" y="11174"/>
                    <a:pt x="10943" y="11207"/>
                    <a:pt x="10853" y="11207"/>
                  </a:cubicBezTo>
                  <a:cubicBezTo>
                    <a:pt x="10764" y="11207"/>
                    <a:pt x="10675" y="11174"/>
                    <a:pt x="10608" y="11107"/>
                  </a:cubicBezTo>
                  <a:lnTo>
                    <a:pt x="8476" y="8966"/>
                  </a:lnTo>
                  <a:lnTo>
                    <a:pt x="8967" y="8475"/>
                  </a:lnTo>
                  <a:close/>
                  <a:moveTo>
                    <a:pt x="4533" y="0"/>
                  </a:moveTo>
                  <a:cubicBezTo>
                    <a:pt x="2035" y="0"/>
                    <a:pt x="1" y="2034"/>
                    <a:pt x="1" y="4532"/>
                  </a:cubicBezTo>
                  <a:cubicBezTo>
                    <a:pt x="1" y="7030"/>
                    <a:pt x="2035" y="9064"/>
                    <a:pt x="4533" y="9064"/>
                  </a:cubicBezTo>
                  <a:cubicBezTo>
                    <a:pt x="5657" y="9064"/>
                    <a:pt x="6692" y="8654"/>
                    <a:pt x="7477" y="7976"/>
                  </a:cubicBezTo>
                  <a:lnTo>
                    <a:pt x="7985" y="8475"/>
                  </a:lnTo>
                  <a:lnTo>
                    <a:pt x="7486" y="8966"/>
                  </a:lnTo>
                  <a:lnTo>
                    <a:pt x="10117" y="11597"/>
                  </a:lnTo>
                  <a:cubicBezTo>
                    <a:pt x="10323" y="11798"/>
                    <a:pt x="10590" y="11899"/>
                    <a:pt x="10858" y="11899"/>
                  </a:cubicBezTo>
                  <a:cubicBezTo>
                    <a:pt x="11125" y="11899"/>
                    <a:pt x="11393" y="11798"/>
                    <a:pt x="11598" y="11597"/>
                  </a:cubicBezTo>
                  <a:cubicBezTo>
                    <a:pt x="12000" y="11187"/>
                    <a:pt x="12000" y="10527"/>
                    <a:pt x="11598" y="10117"/>
                  </a:cubicBezTo>
                  <a:lnTo>
                    <a:pt x="8967" y="7485"/>
                  </a:lnTo>
                  <a:lnTo>
                    <a:pt x="8476" y="7984"/>
                  </a:lnTo>
                  <a:lnTo>
                    <a:pt x="7976" y="7485"/>
                  </a:lnTo>
                  <a:cubicBezTo>
                    <a:pt x="8654" y="6691"/>
                    <a:pt x="9065" y="5656"/>
                    <a:pt x="9065" y="4532"/>
                  </a:cubicBezTo>
                  <a:cubicBezTo>
                    <a:pt x="9065" y="2034"/>
                    <a:pt x="7031" y="0"/>
                    <a:pt x="4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g29d825fe132_1_849"/>
            <p:cNvSpPr/>
            <p:nvPr/>
          </p:nvSpPr>
          <p:spPr>
            <a:xfrm>
              <a:off x="5497676" y="181522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7" y="902"/>
                  </a:moveTo>
                  <a:lnTo>
                    <a:pt x="4227" y="1571"/>
                  </a:lnTo>
                  <a:lnTo>
                    <a:pt x="2131" y="2097"/>
                  </a:lnTo>
                  <a:lnTo>
                    <a:pt x="2131" y="1419"/>
                  </a:lnTo>
                  <a:lnTo>
                    <a:pt x="4227" y="902"/>
                  </a:lnTo>
                  <a:close/>
                  <a:moveTo>
                    <a:pt x="3880" y="3587"/>
                  </a:moveTo>
                  <a:cubicBezTo>
                    <a:pt x="4076" y="3587"/>
                    <a:pt x="4227" y="3747"/>
                    <a:pt x="4227" y="3935"/>
                  </a:cubicBezTo>
                  <a:cubicBezTo>
                    <a:pt x="4227" y="4131"/>
                    <a:pt x="4076" y="4283"/>
                    <a:pt x="3880" y="4283"/>
                  </a:cubicBezTo>
                  <a:cubicBezTo>
                    <a:pt x="3692" y="4283"/>
                    <a:pt x="3532" y="4131"/>
                    <a:pt x="3532" y="3935"/>
                  </a:cubicBezTo>
                  <a:cubicBezTo>
                    <a:pt x="3532" y="3747"/>
                    <a:pt x="3692" y="3587"/>
                    <a:pt x="3880" y="3587"/>
                  </a:cubicBezTo>
                  <a:close/>
                  <a:moveTo>
                    <a:pt x="1096" y="4283"/>
                  </a:moveTo>
                  <a:cubicBezTo>
                    <a:pt x="1283" y="4283"/>
                    <a:pt x="1444" y="4443"/>
                    <a:pt x="1444" y="4640"/>
                  </a:cubicBezTo>
                  <a:cubicBezTo>
                    <a:pt x="1444" y="4827"/>
                    <a:pt x="1283" y="4987"/>
                    <a:pt x="1096" y="4987"/>
                  </a:cubicBezTo>
                  <a:cubicBezTo>
                    <a:pt x="900" y="4987"/>
                    <a:pt x="739" y="4827"/>
                    <a:pt x="739" y="4640"/>
                  </a:cubicBezTo>
                  <a:cubicBezTo>
                    <a:pt x="739" y="4443"/>
                    <a:pt x="900" y="4283"/>
                    <a:pt x="1096" y="4283"/>
                  </a:cubicBezTo>
                  <a:close/>
                  <a:moveTo>
                    <a:pt x="4923" y="1"/>
                  </a:moveTo>
                  <a:lnTo>
                    <a:pt x="1435" y="875"/>
                  </a:lnTo>
                  <a:lnTo>
                    <a:pt x="1435" y="3649"/>
                  </a:lnTo>
                  <a:cubicBezTo>
                    <a:pt x="1337" y="3614"/>
                    <a:pt x="1228" y="3590"/>
                    <a:pt x="1112" y="3590"/>
                  </a:cubicBezTo>
                  <a:cubicBezTo>
                    <a:pt x="1080" y="3590"/>
                    <a:pt x="1048" y="3592"/>
                    <a:pt x="1016" y="3596"/>
                  </a:cubicBezTo>
                  <a:cubicBezTo>
                    <a:pt x="498" y="3623"/>
                    <a:pt x="79" y="4042"/>
                    <a:pt x="43" y="4559"/>
                  </a:cubicBezTo>
                  <a:cubicBezTo>
                    <a:pt x="0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694" y="5648"/>
                    <a:pt x="2131" y="5157"/>
                    <a:pt x="2131" y="4622"/>
                  </a:cubicBezTo>
                  <a:lnTo>
                    <a:pt x="2131" y="2820"/>
                  </a:lnTo>
                  <a:lnTo>
                    <a:pt x="4227" y="2293"/>
                  </a:lnTo>
                  <a:lnTo>
                    <a:pt x="4227" y="2953"/>
                  </a:lnTo>
                  <a:cubicBezTo>
                    <a:pt x="4111" y="2915"/>
                    <a:pt x="3988" y="2889"/>
                    <a:pt x="3863" y="2889"/>
                  </a:cubicBezTo>
                  <a:cubicBezTo>
                    <a:pt x="3845" y="2889"/>
                    <a:pt x="3827" y="2890"/>
                    <a:pt x="3808" y="2891"/>
                  </a:cubicBezTo>
                  <a:cubicBezTo>
                    <a:pt x="3291" y="2927"/>
                    <a:pt x="2871" y="3346"/>
                    <a:pt x="2836" y="3863"/>
                  </a:cubicBezTo>
                  <a:cubicBezTo>
                    <a:pt x="2793" y="4472"/>
                    <a:pt x="3268" y="4981"/>
                    <a:pt x="3875" y="4981"/>
                  </a:cubicBezTo>
                  <a:cubicBezTo>
                    <a:pt x="3900" y="4981"/>
                    <a:pt x="3925" y="4980"/>
                    <a:pt x="3951" y="4979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1" name="Google Shape;1361;g29d825fe132_1_849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9d825fe132_1_2770"/>
          <p:cNvSpPr txBox="1"/>
          <p:nvPr>
            <p:ph idx="2" type="title"/>
          </p:nvPr>
        </p:nvSpPr>
        <p:spPr>
          <a:xfrm>
            <a:off x="1577625" y="226915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NULL (H0):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67" name="Google Shape;1367;g29d825fe132_1_2770"/>
          <p:cNvSpPr txBox="1"/>
          <p:nvPr>
            <p:ph idx="3" type="title"/>
          </p:nvPr>
        </p:nvSpPr>
        <p:spPr>
          <a:xfrm>
            <a:off x="4958775" y="2269150"/>
            <a:ext cx="261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ALTERNATIVE (H1):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68" name="Google Shape;1368;g29d825fe132_1_2770"/>
          <p:cNvSpPr txBox="1"/>
          <p:nvPr>
            <p:ph idx="1" type="subTitle"/>
          </p:nvPr>
        </p:nvSpPr>
        <p:spPr>
          <a:xfrm>
            <a:off x="4706625" y="2756775"/>
            <a:ext cx="28644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(High Danceability) group &gt; Mean (Low Danceability) group</a:t>
            </a:r>
            <a:endParaRPr/>
          </a:p>
        </p:txBody>
      </p:sp>
      <p:sp>
        <p:nvSpPr>
          <p:cNvPr id="1369" name="Google Shape;1369;g29d825fe132_1_2770"/>
          <p:cNvSpPr txBox="1"/>
          <p:nvPr>
            <p:ph idx="4" type="subTitle"/>
          </p:nvPr>
        </p:nvSpPr>
        <p:spPr>
          <a:xfrm>
            <a:off x="1577625" y="2756775"/>
            <a:ext cx="2822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(High Danceability) group &lt;= Mean (Low Danceability) group</a:t>
            </a:r>
            <a:endParaRPr/>
          </a:p>
        </p:txBody>
      </p:sp>
      <p:grpSp>
        <p:nvGrpSpPr>
          <p:cNvPr id="1370" name="Google Shape;1370;g29d825fe132_1_2770"/>
          <p:cNvGrpSpPr/>
          <p:nvPr/>
        </p:nvGrpSpPr>
        <p:grpSpPr>
          <a:xfrm>
            <a:off x="2619827" y="1608564"/>
            <a:ext cx="527742" cy="527698"/>
            <a:chOff x="3932628" y="1323432"/>
            <a:chExt cx="363309" cy="363278"/>
          </a:xfrm>
        </p:grpSpPr>
        <p:sp>
          <p:nvSpPr>
            <p:cNvPr id="1371" name="Google Shape;1371;g29d825fe132_1_2770"/>
            <p:cNvSpPr/>
            <p:nvPr/>
          </p:nvSpPr>
          <p:spPr>
            <a:xfrm>
              <a:off x="3932628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1" y="0"/>
                  </a:moveTo>
                  <a:lnTo>
                    <a:pt x="1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g29d825fe132_1_2770"/>
            <p:cNvSpPr/>
            <p:nvPr/>
          </p:nvSpPr>
          <p:spPr>
            <a:xfrm>
              <a:off x="3975943" y="1579658"/>
              <a:ext cx="276679" cy="63767"/>
            </a:xfrm>
            <a:custGeom>
              <a:rect b="b" l="l" r="r" t="t"/>
              <a:pathLst>
                <a:path extrusionOk="0" h="2089" w="9064">
                  <a:moveTo>
                    <a:pt x="2427" y="697"/>
                  </a:moveTo>
                  <a:cubicBezTo>
                    <a:pt x="2623" y="697"/>
                    <a:pt x="2775" y="857"/>
                    <a:pt x="2775" y="1045"/>
                  </a:cubicBezTo>
                  <a:cubicBezTo>
                    <a:pt x="2775" y="1241"/>
                    <a:pt x="2623" y="1393"/>
                    <a:pt x="2427" y="1393"/>
                  </a:cubicBezTo>
                  <a:cubicBezTo>
                    <a:pt x="2239" y="1393"/>
                    <a:pt x="2079" y="1241"/>
                    <a:pt x="2079" y="1045"/>
                  </a:cubicBezTo>
                  <a:cubicBezTo>
                    <a:pt x="2079" y="857"/>
                    <a:pt x="2239" y="697"/>
                    <a:pt x="2427" y="697"/>
                  </a:cubicBezTo>
                  <a:close/>
                  <a:moveTo>
                    <a:pt x="2436" y="1"/>
                  </a:moveTo>
                  <a:cubicBezTo>
                    <a:pt x="1981" y="1"/>
                    <a:pt x="1597" y="295"/>
                    <a:pt x="1454" y="697"/>
                  </a:cubicBezTo>
                  <a:lnTo>
                    <a:pt x="0" y="697"/>
                  </a:lnTo>
                  <a:lnTo>
                    <a:pt x="0" y="1393"/>
                  </a:lnTo>
                  <a:lnTo>
                    <a:pt x="1454" y="1393"/>
                  </a:lnTo>
                  <a:cubicBezTo>
                    <a:pt x="1597" y="1803"/>
                    <a:pt x="1981" y="2088"/>
                    <a:pt x="2436" y="2088"/>
                  </a:cubicBezTo>
                  <a:cubicBezTo>
                    <a:pt x="2890" y="2088"/>
                    <a:pt x="3283" y="1803"/>
                    <a:pt x="3426" y="1393"/>
                  </a:cubicBezTo>
                  <a:lnTo>
                    <a:pt x="9064" y="1393"/>
                  </a:lnTo>
                  <a:lnTo>
                    <a:pt x="9064" y="697"/>
                  </a:lnTo>
                  <a:lnTo>
                    <a:pt x="3426" y="697"/>
                  </a:lnTo>
                  <a:cubicBezTo>
                    <a:pt x="3283" y="295"/>
                    <a:pt x="2890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g29d825fe132_1_2770"/>
            <p:cNvSpPr/>
            <p:nvPr/>
          </p:nvSpPr>
          <p:spPr>
            <a:xfrm>
              <a:off x="4038337" y="138497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8" y="901"/>
                  </a:moveTo>
                  <a:lnTo>
                    <a:pt x="4228" y="1571"/>
                  </a:lnTo>
                  <a:lnTo>
                    <a:pt x="2140" y="2097"/>
                  </a:lnTo>
                  <a:lnTo>
                    <a:pt x="2140" y="1419"/>
                  </a:lnTo>
                  <a:lnTo>
                    <a:pt x="4228" y="901"/>
                  </a:lnTo>
                  <a:close/>
                  <a:moveTo>
                    <a:pt x="3871" y="3587"/>
                  </a:moveTo>
                  <a:cubicBezTo>
                    <a:pt x="4067" y="3587"/>
                    <a:pt x="4219" y="3747"/>
                    <a:pt x="4219" y="3935"/>
                  </a:cubicBezTo>
                  <a:cubicBezTo>
                    <a:pt x="4219" y="4131"/>
                    <a:pt x="4067" y="4283"/>
                    <a:pt x="3871" y="4283"/>
                  </a:cubicBezTo>
                  <a:cubicBezTo>
                    <a:pt x="3683" y="4283"/>
                    <a:pt x="3523" y="4131"/>
                    <a:pt x="3523" y="3935"/>
                  </a:cubicBezTo>
                  <a:cubicBezTo>
                    <a:pt x="3523" y="3747"/>
                    <a:pt x="3683" y="3587"/>
                    <a:pt x="3871" y="3587"/>
                  </a:cubicBezTo>
                  <a:close/>
                  <a:moveTo>
                    <a:pt x="1087" y="4283"/>
                  </a:moveTo>
                  <a:cubicBezTo>
                    <a:pt x="1275" y="4283"/>
                    <a:pt x="1435" y="4443"/>
                    <a:pt x="1435" y="4639"/>
                  </a:cubicBezTo>
                  <a:cubicBezTo>
                    <a:pt x="1435" y="4827"/>
                    <a:pt x="1275" y="4987"/>
                    <a:pt x="1087" y="4987"/>
                  </a:cubicBezTo>
                  <a:cubicBezTo>
                    <a:pt x="891" y="4987"/>
                    <a:pt x="731" y="4827"/>
                    <a:pt x="731" y="4639"/>
                  </a:cubicBezTo>
                  <a:cubicBezTo>
                    <a:pt x="731" y="4443"/>
                    <a:pt x="891" y="4283"/>
                    <a:pt x="1087" y="4283"/>
                  </a:cubicBezTo>
                  <a:close/>
                  <a:moveTo>
                    <a:pt x="4923" y="0"/>
                  </a:moveTo>
                  <a:lnTo>
                    <a:pt x="1444" y="875"/>
                  </a:lnTo>
                  <a:lnTo>
                    <a:pt x="1444" y="3649"/>
                  </a:lnTo>
                  <a:cubicBezTo>
                    <a:pt x="1339" y="3614"/>
                    <a:pt x="1228" y="3590"/>
                    <a:pt x="1116" y="3590"/>
                  </a:cubicBezTo>
                  <a:cubicBezTo>
                    <a:pt x="1086" y="3590"/>
                    <a:pt x="1055" y="3592"/>
                    <a:pt x="1025" y="3596"/>
                  </a:cubicBezTo>
                  <a:cubicBezTo>
                    <a:pt x="507" y="3622"/>
                    <a:pt x="88" y="4042"/>
                    <a:pt x="53" y="4559"/>
                  </a:cubicBezTo>
                  <a:cubicBezTo>
                    <a:pt x="1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703" y="5647"/>
                    <a:pt x="2140" y="5157"/>
                    <a:pt x="2140" y="4622"/>
                  </a:cubicBezTo>
                  <a:lnTo>
                    <a:pt x="2140" y="2819"/>
                  </a:lnTo>
                  <a:lnTo>
                    <a:pt x="4228" y="2293"/>
                  </a:lnTo>
                  <a:lnTo>
                    <a:pt x="4228" y="2953"/>
                  </a:lnTo>
                  <a:cubicBezTo>
                    <a:pt x="4119" y="2914"/>
                    <a:pt x="3997" y="2889"/>
                    <a:pt x="3867" y="2889"/>
                  </a:cubicBezTo>
                  <a:cubicBezTo>
                    <a:pt x="3847" y="2889"/>
                    <a:pt x="3828" y="2890"/>
                    <a:pt x="3808" y="2891"/>
                  </a:cubicBezTo>
                  <a:cubicBezTo>
                    <a:pt x="3291" y="2927"/>
                    <a:pt x="2872" y="3346"/>
                    <a:pt x="2836" y="3863"/>
                  </a:cubicBezTo>
                  <a:cubicBezTo>
                    <a:pt x="2793" y="4471"/>
                    <a:pt x="3277" y="4981"/>
                    <a:pt x="3876" y="4981"/>
                  </a:cubicBezTo>
                  <a:cubicBezTo>
                    <a:pt x="3901" y="4981"/>
                    <a:pt x="3926" y="4980"/>
                    <a:pt x="3951" y="4978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g29d825fe132_1_2770"/>
          <p:cNvGrpSpPr/>
          <p:nvPr/>
        </p:nvGrpSpPr>
        <p:grpSpPr>
          <a:xfrm>
            <a:off x="6001023" y="1608564"/>
            <a:ext cx="527742" cy="527698"/>
            <a:chOff x="4436963" y="1323432"/>
            <a:chExt cx="363309" cy="363278"/>
          </a:xfrm>
        </p:grpSpPr>
        <p:sp>
          <p:nvSpPr>
            <p:cNvPr id="1375" name="Google Shape;1375;g29d825fe132_1_2770"/>
            <p:cNvSpPr/>
            <p:nvPr/>
          </p:nvSpPr>
          <p:spPr>
            <a:xfrm>
              <a:off x="4436963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0" y="0"/>
                  </a:moveTo>
                  <a:lnTo>
                    <a:pt x="0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g29d825fe132_1_2770"/>
            <p:cNvSpPr/>
            <p:nvPr/>
          </p:nvSpPr>
          <p:spPr>
            <a:xfrm>
              <a:off x="4597341" y="1420104"/>
              <a:ext cx="71123" cy="106502"/>
            </a:xfrm>
            <a:custGeom>
              <a:rect b="b" l="l" r="r" t="t"/>
              <a:pathLst>
                <a:path extrusionOk="0" h="3489" w="2330">
                  <a:moveTo>
                    <a:pt x="697" y="1392"/>
                  </a:moveTo>
                  <a:lnTo>
                    <a:pt x="1161" y="1740"/>
                  </a:lnTo>
                  <a:lnTo>
                    <a:pt x="697" y="2088"/>
                  </a:lnTo>
                  <a:lnTo>
                    <a:pt x="697" y="1392"/>
                  </a:lnTo>
                  <a:close/>
                  <a:moveTo>
                    <a:pt x="1" y="0"/>
                  </a:moveTo>
                  <a:lnTo>
                    <a:pt x="1" y="3488"/>
                  </a:lnTo>
                  <a:lnTo>
                    <a:pt x="2329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g29d825fe132_1_2770"/>
            <p:cNvSpPr/>
            <p:nvPr/>
          </p:nvSpPr>
          <p:spPr>
            <a:xfrm>
              <a:off x="4533635" y="1387961"/>
              <a:ext cx="170238" cy="170513"/>
            </a:xfrm>
            <a:custGeom>
              <a:rect b="b" l="l" r="r" t="t"/>
              <a:pathLst>
                <a:path extrusionOk="0" h="5586" w="5577">
                  <a:moveTo>
                    <a:pt x="2784" y="705"/>
                  </a:moveTo>
                  <a:cubicBezTo>
                    <a:pt x="3943" y="705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84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5"/>
                    <a:pt x="2784" y="705"/>
                  </a:cubicBezTo>
                  <a:close/>
                  <a:moveTo>
                    <a:pt x="2784" y="1"/>
                  </a:moveTo>
                  <a:cubicBezTo>
                    <a:pt x="1249" y="1"/>
                    <a:pt x="0" y="1258"/>
                    <a:pt x="0" y="2793"/>
                  </a:cubicBezTo>
                  <a:cubicBezTo>
                    <a:pt x="0" y="4336"/>
                    <a:pt x="1249" y="5585"/>
                    <a:pt x="2784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8"/>
                    <a:pt x="4327" y="1"/>
                    <a:pt x="2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g29d825fe132_1_2770"/>
            <p:cNvSpPr/>
            <p:nvPr/>
          </p:nvSpPr>
          <p:spPr>
            <a:xfrm>
              <a:off x="4480247" y="1579658"/>
              <a:ext cx="276709" cy="63767"/>
            </a:xfrm>
            <a:custGeom>
              <a:rect b="b" l="l" r="r" t="t"/>
              <a:pathLst>
                <a:path extrusionOk="0" h="2089" w="9065">
                  <a:moveTo>
                    <a:pt x="2445" y="697"/>
                  </a:moveTo>
                  <a:cubicBezTo>
                    <a:pt x="2633" y="697"/>
                    <a:pt x="2793" y="857"/>
                    <a:pt x="2793" y="1045"/>
                  </a:cubicBezTo>
                  <a:cubicBezTo>
                    <a:pt x="2793" y="1241"/>
                    <a:pt x="2633" y="1393"/>
                    <a:pt x="2445" y="1393"/>
                  </a:cubicBezTo>
                  <a:cubicBezTo>
                    <a:pt x="2249" y="1393"/>
                    <a:pt x="2097" y="1241"/>
                    <a:pt x="2097" y="1045"/>
                  </a:cubicBezTo>
                  <a:cubicBezTo>
                    <a:pt x="2097" y="857"/>
                    <a:pt x="2249" y="697"/>
                    <a:pt x="2445" y="697"/>
                  </a:cubicBezTo>
                  <a:close/>
                  <a:moveTo>
                    <a:pt x="2445" y="1"/>
                  </a:moveTo>
                  <a:cubicBezTo>
                    <a:pt x="1990" y="1"/>
                    <a:pt x="1598" y="295"/>
                    <a:pt x="1455" y="697"/>
                  </a:cubicBezTo>
                  <a:lnTo>
                    <a:pt x="1" y="697"/>
                  </a:lnTo>
                  <a:lnTo>
                    <a:pt x="1" y="1393"/>
                  </a:lnTo>
                  <a:lnTo>
                    <a:pt x="1455" y="1393"/>
                  </a:lnTo>
                  <a:cubicBezTo>
                    <a:pt x="1598" y="1803"/>
                    <a:pt x="1990" y="2088"/>
                    <a:pt x="2445" y="2088"/>
                  </a:cubicBezTo>
                  <a:cubicBezTo>
                    <a:pt x="2900" y="2088"/>
                    <a:pt x="3284" y="1803"/>
                    <a:pt x="3427" y="1393"/>
                  </a:cubicBezTo>
                  <a:lnTo>
                    <a:pt x="9065" y="1393"/>
                  </a:lnTo>
                  <a:lnTo>
                    <a:pt x="9065" y="697"/>
                  </a:lnTo>
                  <a:lnTo>
                    <a:pt x="3427" y="697"/>
                  </a:lnTo>
                  <a:cubicBezTo>
                    <a:pt x="3284" y="295"/>
                    <a:pt x="2900" y="1"/>
                    <a:pt x="2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9" name="Google Shape;1379;g29d825fe132_1_2770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380" name="Google Shape;1380;g29d825fe132_1_277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g29d825fe132_1_277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g29d825fe132_1_277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83" name="Google Shape;1383;g29d825fe132_1_277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g29d825fe132_1_277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5" name="Google Shape;1385;g29d825fe132_1_277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g29d825fe132_1_2770"/>
          <p:cNvCxnSpPr/>
          <p:nvPr/>
        </p:nvCxnSpPr>
        <p:spPr>
          <a:xfrm flipH="1" rot="10800000">
            <a:off x="2705150" y="4906975"/>
            <a:ext cx="1872000" cy="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g29d825fe132_1_2770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88" name="Google Shape;1388;g29d825fe132_1_2770"/>
          <p:cNvSpPr/>
          <p:nvPr/>
        </p:nvSpPr>
        <p:spPr>
          <a:xfrm>
            <a:off x="4550933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g29d825fe132_1_2770"/>
          <p:cNvSpPr txBox="1"/>
          <p:nvPr>
            <p:ph type="title"/>
          </p:nvPr>
        </p:nvSpPr>
        <p:spPr>
          <a:xfrm>
            <a:off x="3109500" y="726850"/>
            <a:ext cx="292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oppins SemiBold"/>
                <a:ea typeface="Poppins SemiBold"/>
                <a:cs typeface="Poppins SemiBold"/>
                <a:sym typeface="Poppins SemiBold"/>
              </a:rPr>
              <a:t>Hypothesis</a:t>
            </a:r>
            <a:endParaRPr b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29d825fe132_1_6312"/>
          <p:cNvSpPr txBox="1"/>
          <p:nvPr/>
        </p:nvSpPr>
        <p:spPr>
          <a:xfrm>
            <a:off x="6031625" y="1920800"/>
            <a:ext cx="2176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Average High Danceability Streams</a:t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95" name="Google Shape;1395;g29d825fe132_1_6312"/>
          <p:cNvSpPr/>
          <p:nvPr/>
        </p:nvSpPr>
        <p:spPr>
          <a:xfrm>
            <a:off x="6031625" y="1506200"/>
            <a:ext cx="21765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500,303,801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6" name="Google Shape;1396;g29d825fe132_1_6312"/>
          <p:cNvSpPr txBox="1"/>
          <p:nvPr/>
        </p:nvSpPr>
        <p:spPr>
          <a:xfrm>
            <a:off x="6031625" y="3077500"/>
            <a:ext cx="2176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Average Low </a:t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Danceability Streams</a:t>
            </a:r>
            <a:endParaRPr sz="1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97" name="Google Shape;1397;g29d825fe132_1_6312"/>
          <p:cNvSpPr/>
          <p:nvPr/>
        </p:nvSpPr>
        <p:spPr>
          <a:xfrm>
            <a:off x="6031625" y="2662900"/>
            <a:ext cx="2176500" cy="4146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611,441,287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8" name="Google Shape;1398;g29d825fe132_1_6312"/>
          <p:cNvSpPr txBox="1"/>
          <p:nvPr>
            <p:ph type="title"/>
          </p:nvPr>
        </p:nvSpPr>
        <p:spPr>
          <a:xfrm>
            <a:off x="712800" y="597875"/>
            <a:ext cx="830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latin typeface="Poppins Medium"/>
                <a:ea typeface="Poppins Medium"/>
                <a:cs typeface="Poppins Medium"/>
                <a:sym typeface="Poppins Medium"/>
              </a:rPr>
              <a:t>Comparison of Mean Streams by Danceability</a:t>
            </a:r>
            <a:endParaRPr b="0" sz="24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399" name="Google Shape;1399;g29d825fe132_1_6312"/>
          <p:cNvGrpSpPr/>
          <p:nvPr/>
        </p:nvGrpSpPr>
        <p:grpSpPr>
          <a:xfrm>
            <a:off x="6341136" y="4613307"/>
            <a:ext cx="70559" cy="69120"/>
            <a:chOff x="6341136" y="4613307"/>
            <a:chExt cx="70559" cy="69120"/>
          </a:xfrm>
        </p:grpSpPr>
        <p:sp>
          <p:nvSpPr>
            <p:cNvPr id="1400" name="Google Shape;1400;g29d825fe132_1_631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g29d825fe132_1_631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g29d825fe132_1_631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03" name="Google Shape;1403;g29d825fe132_1_631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g29d825fe132_1_631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5" name="Google Shape;1405;g29d825fe132_1_631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6" name="Google Shape;1406;g29d825fe132_1_6312"/>
          <p:cNvSpPr/>
          <p:nvPr/>
        </p:nvSpPr>
        <p:spPr>
          <a:xfrm>
            <a:off x="8326330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7" name="Google Shape;1407;g29d825fe132_1_6312"/>
          <p:cNvCxnSpPr>
            <a:endCxn id="1406" idx="2"/>
          </p:cNvCxnSpPr>
          <p:nvPr/>
        </p:nvCxnSpPr>
        <p:spPr>
          <a:xfrm flipH="1" rot="10800000">
            <a:off x="2705230" y="4907525"/>
            <a:ext cx="5621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8" name="Google Shape;1408;g29d825fe132_1_6312"/>
          <p:cNvSpPr/>
          <p:nvPr/>
        </p:nvSpPr>
        <p:spPr>
          <a:xfrm>
            <a:off x="0" y="4168675"/>
            <a:ext cx="9144000" cy="9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9" name="Google Shape;1409;g29d825fe132_1_6312"/>
          <p:cNvSpPr txBox="1"/>
          <p:nvPr>
            <p:ph idx="4294967295" type="subTitle"/>
          </p:nvPr>
        </p:nvSpPr>
        <p:spPr>
          <a:xfrm>
            <a:off x="5299625" y="3869663"/>
            <a:ext cx="36405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T-statistic: -2.0320684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P-value: 0.04242482816322972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Alpha (Significance Level): 0.05</a:t>
            </a:r>
            <a:endParaRPr sz="1000"/>
          </a:p>
        </p:txBody>
      </p:sp>
      <p:pic>
        <p:nvPicPr>
          <p:cNvPr id="1410" name="Google Shape;1410;g29d825fe132_1_631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269565"/>
            <a:ext cx="5049174" cy="3307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g29d825fe132_1_6312"/>
          <p:cNvSpPr txBox="1"/>
          <p:nvPr>
            <p:ph idx="4294967295" type="body"/>
          </p:nvPr>
        </p:nvSpPr>
        <p:spPr>
          <a:xfrm>
            <a:off x="5183625" y="177875"/>
            <a:ext cx="244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Top Spotify Songs 2023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