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1"/>
  </p:sldMasterIdLst>
  <p:notesMasterIdLst>
    <p:notesMasterId r:id="rId14"/>
  </p:notesMasterIdLst>
  <p:handoutMasterIdLst>
    <p:handoutMasterId r:id="rId15"/>
  </p:handoutMasterIdLst>
  <p:sldIdLst>
    <p:sldId id="256" r:id="rId2"/>
    <p:sldId id="258" r:id="rId3"/>
    <p:sldId id="260" r:id="rId4"/>
    <p:sldId id="264" r:id="rId5"/>
    <p:sldId id="274" r:id="rId6"/>
    <p:sldId id="275" r:id="rId7"/>
    <p:sldId id="276" r:id="rId8"/>
    <p:sldId id="277" r:id="rId9"/>
    <p:sldId id="278" r:id="rId10"/>
    <p:sldId id="279" r:id="rId11"/>
    <p:sldId id="280" r:id="rId12"/>
    <p:sldId id="281"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97708-F75A-4A81-B80A-2E810613D2CD}" type="doc">
      <dgm:prSet loTypeId="urn:microsoft.com/office/officeart/2005/8/layout/default" loCatId="list" qsTypeId="urn:microsoft.com/office/officeart/2005/8/quickstyle/3d1" qsCatId="3D" csTypeId="urn:microsoft.com/office/officeart/2005/8/colors/colorful2" csCatId="colorful" phldr="1"/>
      <dgm:spPr/>
      <dgm:t>
        <a:bodyPr/>
        <a:lstStyle/>
        <a:p>
          <a:endParaRPr lang="es-GT"/>
        </a:p>
      </dgm:t>
    </dgm:pt>
    <dgm:pt modelId="{29F91379-EC93-44F4-AF25-195DC00F84E4}">
      <dgm:prSet phldrT="[Texto]"/>
      <dgm:spPr>
        <a:solidFill>
          <a:schemeClr val="accent6">
            <a:lumMod val="75000"/>
          </a:schemeClr>
        </a:solidFill>
        <a:ln>
          <a:solidFill>
            <a:srgbClr val="002060"/>
          </a:solidFill>
        </a:ln>
      </dgm:spPr>
      <dgm:t>
        <a:bodyPr/>
        <a:lstStyle/>
        <a:p>
          <a:pPr algn="just"/>
          <a:r>
            <a:rPr lang="es-ES" b="0" i="0" dirty="0">
              <a:latin typeface="Bahnschrift SemiLight" panose="020B0502040204020203" pitchFamily="34" charset="0"/>
            </a:rPr>
            <a:t>MySQL admite varios tipos de datos SQL en varias categorías: tipos numéricos, tipos de fecha y hora, tipos de cadenas, tipos espaciales y el JSO de datos.</a:t>
          </a:r>
          <a:endParaRPr lang="es-GT" dirty="0">
            <a:latin typeface="Bahnschrift SemiLight" panose="020B0502040204020203" pitchFamily="34" charset="0"/>
          </a:endParaRPr>
        </a:p>
      </dgm:t>
    </dgm:pt>
    <dgm:pt modelId="{AEBE408F-BCBA-4B06-8A63-4778BE785574}" type="parTrans" cxnId="{AB1212F5-9463-4087-854E-53BB660B375F}">
      <dgm:prSet/>
      <dgm:spPr/>
      <dgm:t>
        <a:bodyPr/>
        <a:lstStyle/>
        <a:p>
          <a:endParaRPr lang="es-GT"/>
        </a:p>
      </dgm:t>
    </dgm:pt>
    <dgm:pt modelId="{228F2B9C-670F-4090-95A0-F94AE7F9AA09}" type="sibTrans" cxnId="{AB1212F5-9463-4087-854E-53BB660B375F}">
      <dgm:prSet/>
      <dgm:spPr/>
      <dgm:t>
        <a:bodyPr/>
        <a:lstStyle/>
        <a:p>
          <a:endParaRPr lang="es-GT"/>
        </a:p>
      </dgm:t>
    </dgm:pt>
    <dgm:pt modelId="{934724C5-9840-4A06-B254-0B4EB9E93503}" type="pres">
      <dgm:prSet presAssocID="{4AA97708-F75A-4A81-B80A-2E810613D2CD}" presName="diagram" presStyleCnt="0">
        <dgm:presLayoutVars>
          <dgm:dir/>
          <dgm:resizeHandles val="exact"/>
        </dgm:presLayoutVars>
      </dgm:prSet>
      <dgm:spPr/>
    </dgm:pt>
    <dgm:pt modelId="{367E0018-FD4B-4600-A6B7-0AFD5A158D2B}" type="pres">
      <dgm:prSet presAssocID="{29F91379-EC93-44F4-AF25-195DC00F84E4}" presName="node" presStyleLbl="node1" presStyleIdx="0" presStyleCnt="1" custLinFactNeighborY="344">
        <dgm:presLayoutVars>
          <dgm:bulletEnabled val="1"/>
        </dgm:presLayoutVars>
      </dgm:prSet>
      <dgm:spPr/>
    </dgm:pt>
  </dgm:ptLst>
  <dgm:cxnLst>
    <dgm:cxn modelId="{F02FFB4C-BB9B-4EF2-A12F-8EF094369717}" type="presOf" srcId="{29F91379-EC93-44F4-AF25-195DC00F84E4}" destId="{367E0018-FD4B-4600-A6B7-0AFD5A158D2B}" srcOrd="0" destOrd="0" presId="urn:microsoft.com/office/officeart/2005/8/layout/default"/>
    <dgm:cxn modelId="{05DD4FDC-657D-4B1B-9EDB-789AAEB8A130}" type="presOf" srcId="{4AA97708-F75A-4A81-B80A-2E810613D2CD}" destId="{934724C5-9840-4A06-B254-0B4EB9E93503}" srcOrd="0" destOrd="0" presId="urn:microsoft.com/office/officeart/2005/8/layout/default"/>
    <dgm:cxn modelId="{AB1212F5-9463-4087-854E-53BB660B375F}" srcId="{4AA97708-F75A-4A81-B80A-2E810613D2CD}" destId="{29F91379-EC93-44F4-AF25-195DC00F84E4}" srcOrd="0" destOrd="0" parTransId="{AEBE408F-BCBA-4B06-8A63-4778BE785574}" sibTransId="{228F2B9C-670F-4090-95A0-F94AE7F9AA09}"/>
    <dgm:cxn modelId="{3E2ED1EF-A22E-4A95-824D-750C6BC832A0}" type="presParOf" srcId="{934724C5-9840-4A06-B254-0B4EB9E93503}" destId="{367E0018-FD4B-4600-A6B7-0AFD5A158D2B}"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E3A5C0-925A-4454-BAEC-F5F950043227}"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s-GT"/>
        </a:p>
      </dgm:t>
    </dgm:pt>
    <dgm:pt modelId="{860F8E0A-0CA5-4D99-8A58-BE3CE64792C7}">
      <dgm:prSet phldrT="[Texto]" custT="1"/>
      <dgm:spPr>
        <a:solidFill>
          <a:schemeClr val="accent3">
            <a:lumMod val="60000"/>
            <a:lumOff val="40000"/>
          </a:schemeClr>
        </a:solidFill>
        <a:ln>
          <a:solidFill>
            <a:schemeClr val="accent3">
              <a:lumMod val="50000"/>
            </a:schemeClr>
          </a:solidFill>
        </a:ln>
      </dgm:spPr>
      <dgm:t>
        <a:bodyPr/>
        <a:lstStyle/>
        <a:p>
          <a:pPr algn="just"/>
          <a:r>
            <a:rPr lang="es-ES" sz="1800" b="1" i="0" dirty="0">
              <a:solidFill>
                <a:schemeClr val="tx1">
                  <a:lumMod val="50000"/>
                </a:schemeClr>
              </a:solidFill>
              <a:latin typeface="Bahnschrift Light" panose="020B0502040204020203" pitchFamily="34" charset="0"/>
            </a:rPr>
            <a:t>MySQL admite todos los tipos de datos numéricos SQL estándar. Estos tipos incluyen los tipos exactos de datos numéricos así como los tipos de datos numéricos aproximados. Los tipos de dato numérico son: INTEGER, DOUBLE SMALLINT, DECIMAL, NUMERIC, </a:t>
          </a:r>
          <a:r>
            <a:rPr lang="es-GT" sz="1800" b="1" i="0" dirty="0">
              <a:solidFill>
                <a:schemeClr val="tx1">
                  <a:lumMod val="50000"/>
                </a:schemeClr>
              </a:solidFill>
              <a:latin typeface="Bahnschrift Light" panose="020B0502040204020203" pitchFamily="34" charset="0"/>
            </a:rPr>
            <a:t>FLOAT, REAL, DOUBLE PRECISION. </a:t>
          </a:r>
          <a:endParaRPr lang="es-GT" sz="1800" b="1" dirty="0">
            <a:solidFill>
              <a:schemeClr val="tx1">
                <a:lumMod val="50000"/>
              </a:schemeClr>
            </a:solidFill>
            <a:latin typeface="Bahnschrift Light" panose="020B0502040204020203" pitchFamily="34" charset="0"/>
          </a:endParaRPr>
        </a:p>
      </dgm:t>
    </dgm:pt>
    <dgm:pt modelId="{2764AE56-388C-42ED-8D4D-64868ACEB5E4}" type="sibTrans" cxnId="{D2DAFB9C-FEC1-49A7-9169-E1230968944B}">
      <dgm:prSet/>
      <dgm:spPr/>
      <dgm:t>
        <a:bodyPr/>
        <a:lstStyle/>
        <a:p>
          <a:endParaRPr lang="es-GT"/>
        </a:p>
      </dgm:t>
    </dgm:pt>
    <dgm:pt modelId="{6D80CD0B-7F68-431A-9D1D-FFE85234F41F}" type="parTrans" cxnId="{D2DAFB9C-FEC1-49A7-9169-E1230968944B}">
      <dgm:prSet/>
      <dgm:spPr/>
      <dgm:t>
        <a:bodyPr/>
        <a:lstStyle/>
        <a:p>
          <a:endParaRPr lang="es-GT"/>
        </a:p>
      </dgm:t>
    </dgm:pt>
    <dgm:pt modelId="{15E77350-902B-459A-983A-8560CBCB4245}" type="pres">
      <dgm:prSet presAssocID="{4BE3A5C0-925A-4454-BAEC-F5F950043227}" presName="diagram" presStyleCnt="0">
        <dgm:presLayoutVars>
          <dgm:dir/>
          <dgm:resizeHandles val="exact"/>
        </dgm:presLayoutVars>
      </dgm:prSet>
      <dgm:spPr/>
    </dgm:pt>
    <dgm:pt modelId="{7994940C-AB74-4302-8C62-5F35F1044E7E}" type="pres">
      <dgm:prSet presAssocID="{860F8E0A-0CA5-4D99-8A58-BE3CE64792C7}" presName="node" presStyleLbl="node1" presStyleIdx="0" presStyleCnt="1" custScaleX="100000" custScaleY="21047" custLinFactNeighborY="-36241">
        <dgm:presLayoutVars>
          <dgm:bulletEnabled val="1"/>
        </dgm:presLayoutVars>
      </dgm:prSet>
      <dgm:spPr/>
    </dgm:pt>
  </dgm:ptLst>
  <dgm:cxnLst>
    <dgm:cxn modelId="{BEEA231F-E08F-43D5-8BCB-BC0E393E0409}" type="presOf" srcId="{4BE3A5C0-925A-4454-BAEC-F5F950043227}" destId="{15E77350-902B-459A-983A-8560CBCB4245}" srcOrd="0" destOrd="0" presId="urn:microsoft.com/office/officeart/2005/8/layout/default"/>
    <dgm:cxn modelId="{CFE5984C-3BF3-4386-906E-9C79A43F2475}" type="presOf" srcId="{860F8E0A-0CA5-4D99-8A58-BE3CE64792C7}" destId="{7994940C-AB74-4302-8C62-5F35F1044E7E}" srcOrd="0" destOrd="0" presId="urn:microsoft.com/office/officeart/2005/8/layout/default"/>
    <dgm:cxn modelId="{D2DAFB9C-FEC1-49A7-9169-E1230968944B}" srcId="{4BE3A5C0-925A-4454-BAEC-F5F950043227}" destId="{860F8E0A-0CA5-4D99-8A58-BE3CE64792C7}" srcOrd="0" destOrd="0" parTransId="{6D80CD0B-7F68-431A-9D1D-FFE85234F41F}" sibTransId="{2764AE56-388C-42ED-8D4D-64868ACEB5E4}"/>
    <dgm:cxn modelId="{535DA0C9-B954-4B64-95DE-1396643AD4B0}" type="presParOf" srcId="{15E77350-902B-459A-983A-8560CBCB4245}" destId="{7994940C-AB74-4302-8C62-5F35F1044E7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5C9206-32C4-4248-AD98-84707FF5A2B3}" type="doc">
      <dgm:prSet loTypeId="urn:microsoft.com/office/officeart/2005/8/layout/radial6" loCatId="cycle" qsTypeId="urn:microsoft.com/office/officeart/2005/8/quickstyle/3d3" qsCatId="3D" csTypeId="urn:microsoft.com/office/officeart/2005/8/colors/accent6_2" csCatId="accent6" phldr="1"/>
      <dgm:spPr/>
      <dgm:t>
        <a:bodyPr/>
        <a:lstStyle/>
        <a:p>
          <a:endParaRPr lang="es-GT"/>
        </a:p>
      </dgm:t>
    </dgm:pt>
    <dgm:pt modelId="{B54F88DA-9911-4D04-95AE-C3FC4DD918E8}">
      <dgm:prSet phldrT="[Texto]"/>
      <dgm:spPr/>
      <dgm:t>
        <a:bodyPr/>
        <a:lstStyle/>
        <a:p>
          <a:r>
            <a:rPr lang="es-GT" dirty="0">
              <a:latin typeface="Bahnschrift Light" panose="020B0502040204020203" pitchFamily="34" charset="0"/>
            </a:rPr>
            <a:t>OPERADORES</a:t>
          </a:r>
        </a:p>
      </dgm:t>
    </dgm:pt>
    <dgm:pt modelId="{3360CD1E-E13C-431E-987F-525D7B6F71BE}" type="parTrans" cxnId="{E397B2CF-8124-4A7E-A723-934EA2298391}">
      <dgm:prSet/>
      <dgm:spPr/>
      <dgm:t>
        <a:bodyPr/>
        <a:lstStyle/>
        <a:p>
          <a:endParaRPr lang="es-GT"/>
        </a:p>
      </dgm:t>
    </dgm:pt>
    <dgm:pt modelId="{91002528-DA92-42B3-B753-3614C41BE677}" type="sibTrans" cxnId="{E397B2CF-8124-4A7E-A723-934EA2298391}">
      <dgm:prSet/>
      <dgm:spPr/>
      <dgm:t>
        <a:bodyPr/>
        <a:lstStyle/>
        <a:p>
          <a:endParaRPr lang="es-GT"/>
        </a:p>
      </dgm:t>
    </dgm:pt>
    <dgm:pt modelId="{D4C99B66-E0B9-4572-B937-586C95838F5F}">
      <dgm:prSet phldrT="[Texto]"/>
      <dgm:spPr/>
      <dgm:t>
        <a:bodyPr/>
        <a:lstStyle/>
        <a:p>
          <a:r>
            <a:rPr lang="es-GT" b="1" dirty="0">
              <a:latin typeface="Bahnschrift Light" panose="020B0502040204020203" pitchFamily="34" charset="0"/>
            </a:rPr>
            <a:t>ARITMETICOS</a:t>
          </a:r>
          <a:endParaRPr lang="es-GT" dirty="0">
            <a:latin typeface="Bahnschrift Light" panose="020B0502040204020203" pitchFamily="34" charset="0"/>
          </a:endParaRPr>
        </a:p>
      </dgm:t>
    </dgm:pt>
    <dgm:pt modelId="{D034CBE5-1CDB-4486-8566-B512F321EB5C}" type="parTrans" cxnId="{390C0BD0-0999-4438-82AA-DAA1AD1A8DF9}">
      <dgm:prSet/>
      <dgm:spPr/>
      <dgm:t>
        <a:bodyPr/>
        <a:lstStyle/>
        <a:p>
          <a:endParaRPr lang="es-GT"/>
        </a:p>
      </dgm:t>
    </dgm:pt>
    <dgm:pt modelId="{E0C1ED53-77AA-4B0A-A31F-113DD82D9170}" type="sibTrans" cxnId="{390C0BD0-0999-4438-82AA-DAA1AD1A8DF9}">
      <dgm:prSet/>
      <dgm:spPr/>
      <dgm:t>
        <a:bodyPr/>
        <a:lstStyle/>
        <a:p>
          <a:endParaRPr lang="es-GT"/>
        </a:p>
      </dgm:t>
    </dgm:pt>
    <dgm:pt modelId="{5014DDBB-FB90-4461-A52D-82314C578CA6}">
      <dgm:prSet phldrT="[Texto]" custT="1"/>
      <dgm:spPr/>
      <dgm:t>
        <a:bodyPr/>
        <a:lstStyle/>
        <a:p>
          <a:r>
            <a:rPr lang="es-GT" sz="1050" b="1" dirty="0">
              <a:latin typeface="Bahnschrift Light" panose="020B0502040204020203" pitchFamily="34" charset="0"/>
            </a:rPr>
            <a:t>COMPARACION</a:t>
          </a:r>
          <a:endParaRPr lang="es-GT" sz="1000" dirty="0">
            <a:latin typeface="Bahnschrift Light" panose="020B0502040204020203" pitchFamily="34" charset="0"/>
          </a:endParaRPr>
        </a:p>
      </dgm:t>
    </dgm:pt>
    <dgm:pt modelId="{2640A8B6-F6AB-4A32-A39C-A07A3DBA238D}" type="parTrans" cxnId="{100BD566-007F-438A-B14D-B2C58CF7918F}">
      <dgm:prSet/>
      <dgm:spPr/>
      <dgm:t>
        <a:bodyPr/>
        <a:lstStyle/>
        <a:p>
          <a:endParaRPr lang="es-GT"/>
        </a:p>
      </dgm:t>
    </dgm:pt>
    <dgm:pt modelId="{895F0BAE-2B2D-46B0-885F-985B4683070C}" type="sibTrans" cxnId="{100BD566-007F-438A-B14D-B2C58CF7918F}">
      <dgm:prSet/>
      <dgm:spPr/>
      <dgm:t>
        <a:bodyPr/>
        <a:lstStyle/>
        <a:p>
          <a:endParaRPr lang="es-GT"/>
        </a:p>
      </dgm:t>
    </dgm:pt>
    <dgm:pt modelId="{B1933E36-A327-41BD-9FC3-7859D9BE904E}">
      <dgm:prSet phldrT="[Texto]"/>
      <dgm:spPr/>
      <dgm:t>
        <a:bodyPr/>
        <a:lstStyle/>
        <a:p>
          <a:r>
            <a:rPr lang="es-GT" b="1" dirty="0">
              <a:latin typeface="Bahnschrift Light" panose="020B0502040204020203" pitchFamily="34" charset="0"/>
            </a:rPr>
            <a:t>LOGICOS</a:t>
          </a:r>
          <a:endParaRPr lang="es-GT" dirty="0">
            <a:latin typeface="Bahnschrift Light" panose="020B0502040204020203" pitchFamily="34" charset="0"/>
          </a:endParaRPr>
        </a:p>
      </dgm:t>
    </dgm:pt>
    <dgm:pt modelId="{2A5221CF-DE21-4F06-A887-A19D56AA5A78}" type="parTrans" cxnId="{77D0873A-9F71-4173-BFA3-D250E18465B3}">
      <dgm:prSet/>
      <dgm:spPr/>
      <dgm:t>
        <a:bodyPr/>
        <a:lstStyle/>
        <a:p>
          <a:endParaRPr lang="es-GT"/>
        </a:p>
      </dgm:t>
    </dgm:pt>
    <dgm:pt modelId="{B816ED52-1976-44DE-BE1E-3CEE554CD892}" type="sibTrans" cxnId="{77D0873A-9F71-4173-BFA3-D250E18465B3}">
      <dgm:prSet/>
      <dgm:spPr/>
      <dgm:t>
        <a:bodyPr/>
        <a:lstStyle/>
        <a:p>
          <a:endParaRPr lang="es-GT"/>
        </a:p>
      </dgm:t>
    </dgm:pt>
    <dgm:pt modelId="{1C00680F-6A57-468B-B46E-799239636685}">
      <dgm:prSet phldrT="[Texto]"/>
      <dgm:spPr/>
      <dgm:t>
        <a:bodyPr/>
        <a:lstStyle/>
        <a:p>
          <a:r>
            <a:rPr lang="es-GT" b="1" dirty="0">
              <a:latin typeface="Bahnschrift Light" panose="020B0502040204020203" pitchFamily="34" charset="0"/>
            </a:rPr>
            <a:t>ASIGNACION</a:t>
          </a:r>
          <a:endParaRPr lang="es-GT" dirty="0">
            <a:latin typeface="Bahnschrift Light" panose="020B0502040204020203" pitchFamily="34" charset="0"/>
          </a:endParaRPr>
        </a:p>
      </dgm:t>
    </dgm:pt>
    <dgm:pt modelId="{3E3C9066-8A3A-441A-A737-D2495D46138E}" type="parTrans" cxnId="{EE6E3704-0119-4CAB-AC79-4405349C0CA5}">
      <dgm:prSet/>
      <dgm:spPr/>
      <dgm:t>
        <a:bodyPr/>
        <a:lstStyle/>
        <a:p>
          <a:endParaRPr lang="es-GT"/>
        </a:p>
      </dgm:t>
    </dgm:pt>
    <dgm:pt modelId="{B5E20892-683F-4E37-A429-693AE158A4A7}" type="sibTrans" cxnId="{EE6E3704-0119-4CAB-AC79-4405349C0CA5}">
      <dgm:prSet/>
      <dgm:spPr/>
      <dgm:t>
        <a:bodyPr/>
        <a:lstStyle/>
        <a:p>
          <a:endParaRPr lang="es-GT"/>
        </a:p>
      </dgm:t>
    </dgm:pt>
    <dgm:pt modelId="{6DFA926E-EB11-4933-BED8-EB11FCAD58A9}" type="pres">
      <dgm:prSet presAssocID="{915C9206-32C4-4248-AD98-84707FF5A2B3}" presName="Name0" presStyleCnt="0">
        <dgm:presLayoutVars>
          <dgm:chMax val="1"/>
          <dgm:dir/>
          <dgm:animLvl val="ctr"/>
          <dgm:resizeHandles val="exact"/>
        </dgm:presLayoutVars>
      </dgm:prSet>
      <dgm:spPr/>
    </dgm:pt>
    <dgm:pt modelId="{361B0DCB-9D1F-4F54-96F7-72C596E93404}" type="pres">
      <dgm:prSet presAssocID="{B54F88DA-9911-4D04-95AE-C3FC4DD918E8}" presName="centerShape" presStyleLbl="node0" presStyleIdx="0" presStyleCnt="1"/>
      <dgm:spPr/>
    </dgm:pt>
    <dgm:pt modelId="{7661CA1A-7D04-4381-9E70-29C5A272FCC6}" type="pres">
      <dgm:prSet presAssocID="{D4C99B66-E0B9-4572-B937-586C95838F5F}" presName="node" presStyleLbl="node1" presStyleIdx="0" presStyleCnt="4">
        <dgm:presLayoutVars>
          <dgm:bulletEnabled val="1"/>
        </dgm:presLayoutVars>
      </dgm:prSet>
      <dgm:spPr/>
    </dgm:pt>
    <dgm:pt modelId="{05A481B7-2FC6-4176-AEAB-9E292748BC33}" type="pres">
      <dgm:prSet presAssocID="{D4C99B66-E0B9-4572-B937-586C95838F5F}" presName="dummy" presStyleCnt="0"/>
      <dgm:spPr/>
    </dgm:pt>
    <dgm:pt modelId="{B2EADC02-565C-4265-BB5B-57281FF50C6D}" type="pres">
      <dgm:prSet presAssocID="{E0C1ED53-77AA-4B0A-A31F-113DD82D9170}" presName="sibTrans" presStyleLbl="sibTrans2D1" presStyleIdx="0" presStyleCnt="4"/>
      <dgm:spPr/>
    </dgm:pt>
    <dgm:pt modelId="{1B60FAB4-AF87-4DEC-B741-D0B568686080}" type="pres">
      <dgm:prSet presAssocID="{5014DDBB-FB90-4461-A52D-82314C578CA6}" presName="node" presStyleLbl="node1" presStyleIdx="1" presStyleCnt="4">
        <dgm:presLayoutVars>
          <dgm:bulletEnabled val="1"/>
        </dgm:presLayoutVars>
      </dgm:prSet>
      <dgm:spPr/>
    </dgm:pt>
    <dgm:pt modelId="{A37D3314-ED05-48CD-A3DF-A51168BF2A08}" type="pres">
      <dgm:prSet presAssocID="{5014DDBB-FB90-4461-A52D-82314C578CA6}" presName="dummy" presStyleCnt="0"/>
      <dgm:spPr/>
    </dgm:pt>
    <dgm:pt modelId="{E98E29F0-84A1-42A7-B08A-DF9222B4C125}" type="pres">
      <dgm:prSet presAssocID="{895F0BAE-2B2D-46B0-885F-985B4683070C}" presName="sibTrans" presStyleLbl="sibTrans2D1" presStyleIdx="1" presStyleCnt="4"/>
      <dgm:spPr/>
    </dgm:pt>
    <dgm:pt modelId="{D5C9C68E-D92E-4C9C-A700-F03D46528D5A}" type="pres">
      <dgm:prSet presAssocID="{B1933E36-A327-41BD-9FC3-7859D9BE904E}" presName="node" presStyleLbl="node1" presStyleIdx="2" presStyleCnt="4">
        <dgm:presLayoutVars>
          <dgm:bulletEnabled val="1"/>
        </dgm:presLayoutVars>
      </dgm:prSet>
      <dgm:spPr/>
    </dgm:pt>
    <dgm:pt modelId="{48321031-E98F-4BF5-A450-34251C49B275}" type="pres">
      <dgm:prSet presAssocID="{B1933E36-A327-41BD-9FC3-7859D9BE904E}" presName="dummy" presStyleCnt="0"/>
      <dgm:spPr/>
    </dgm:pt>
    <dgm:pt modelId="{68B767BA-7C91-4071-A838-E50D3169357C}" type="pres">
      <dgm:prSet presAssocID="{B816ED52-1976-44DE-BE1E-3CEE554CD892}" presName="sibTrans" presStyleLbl="sibTrans2D1" presStyleIdx="2" presStyleCnt="4"/>
      <dgm:spPr/>
    </dgm:pt>
    <dgm:pt modelId="{48CD2AF9-0682-4B46-A209-F19D525B16F4}" type="pres">
      <dgm:prSet presAssocID="{1C00680F-6A57-468B-B46E-799239636685}" presName="node" presStyleLbl="node1" presStyleIdx="3" presStyleCnt="4">
        <dgm:presLayoutVars>
          <dgm:bulletEnabled val="1"/>
        </dgm:presLayoutVars>
      </dgm:prSet>
      <dgm:spPr/>
    </dgm:pt>
    <dgm:pt modelId="{141672D5-DB2E-40CF-B9BA-A41E4FE51BCA}" type="pres">
      <dgm:prSet presAssocID="{1C00680F-6A57-468B-B46E-799239636685}" presName="dummy" presStyleCnt="0"/>
      <dgm:spPr/>
    </dgm:pt>
    <dgm:pt modelId="{1BBA3293-CF09-4490-AA57-DEBE82351F7D}" type="pres">
      <dgm:prSet presAssocID="{B5E20892-683F-4E37-A429-693AE158A4A7}" presName="sibTrans" presStyleLbl="sibTrans2D1" presStyleIdx="3" presStyleCnt="4"/>
      <dgm:spPr/>
    </dgm:pt>
  </dgm:ptLst>
  <dgm:cxnLst>
    <dgm:cxn modelId="{EE6E3704-0119-4CAB-AC79-4405349C0CA5}" srcId="{B54F88DA-9911-4D04-95AE-C3FC4DD918E8}" destId="{1C00680F-6A57-468B-B46E-799239636685}" srcOrd="3" destOrd="0" parTransId="{3E3C9066-8A3A-441A-A737-D2495D46138E}" sibTransId="{B5E20892-683F-4E37-A429-693AE158A4A7}"/>
    <dgm:cxn modelId="{29F72909-F1C1-477E-8D98-B9911C8C26A0}" type="presOf" srcId="{915C9206-32C4-4248-AD98-84707FF5A2B3}" destId="{6DFA926E-EB11-4933-BED8-EB11FCAD58A9}" srcOrd="0" destOrd="0" presId="urn:microsoft.com/office/officeart/2005/8/layout/radial6"/>
    <dgm:cxn modelId="{77D0873A-9F71-4173-BFA3-D250E18465B3}" srcId="{B54F88DA-9911-4D04-95AE-C3FC4DD918E8}" destId="{B1933E36-A327-41BD-9FC3-7859D9BE904E}" srcOrd="2" destOrd="0" parTransId="{2A5221CF-DE21-4F06-A887-A19D56AA5A78}" sibTransId="{B816ED52-1976-44DE-BE1E-3CEE554CD892}"/>
    <dgm:cxn modelId="{100BD566-007F-438A-B14D-B2C58CF7918F}" srcId="{B54F88DA-9911-4D04-95AE-C3FC4DD918E8}" destId="{5014DDBB-FB90-4461-A52D-82314C578CA6}" srcOrd="1" destOrd="0" parTransId="{2640A8B6-F6AB-4A32-A39C-A07A3DBA238D}" sibTransId="{895F0BAE-2B2D-46B0-885F-985B4683070C}"/>
    <dgm:cxn modelId="{59CB0981-3AE1-44C1-9CB9-770390AD3F36}" type="presOf" srcId="{B54F88DA-9911-4D04-95AE-C3FC4DD918E8}" destId="{361B0DCB-9D1F-4F54-96F7-72C596E93404}" srcOrd="0" destOrd="0" presId="urn:microsoft.com/office/officeart/2005/8/layout/radial6"/>
    <dgm:cxn modelId="{AD387A93-51CA-44A5-B062-63A1F49C74D2}" type="presOf" srcId="{D4C99B66-E0B9-4572-B937-586C95838F5F}" destId="{7661CA1A-7D04-4381-9E70-29C5A272FCC6}" srcOrd="0" destOrd="0" presId="urn:microsoft.com/office/officeart/2005/8/layout/radial6"/>
    <dgm:cxn modelId="{CC4A5A9B-5DA3-4D93-8E95-4BA8E03BDCD1}" type="presOf" srcId="{E0C1ED53-77AA-4B0A-A31F-113DD82D9170}" destId="{B2EADC02-565C-4265-BB5B-57281FF50C6D}" srcOrd="0" destOrd="0" presId="urn:microsoft.com/office/officeart/2005/8/layout/radial6"/>
    <dgm:cxn modelId="{F6A58FA7-52A0-4152-846E-00587C5DBD70}" type="presOf" srcId="{1C00680F-6A57-468B-B46E-799239636685}" destId="{48CD2AF9-0682-4B46-A209-F19D525B16F4}" srcOrd="0" destOrd="0" presId="urn:microsoft.com/office/officeart/2005/8/layout/radial6"/>
    <dgm:cxn modelId="{A5A620A9-E7E2-42F4-BB16-596762A33E83}" type="presOf" srcId="{B5E20892-683F-4E37-A429-693AE158A4A7}" destId="{1BBA3293-CF09-4490-AA57-DEBE82351F7D}" srcOrd="0" destOrd="0" presId="urn:microsoft.com/office/officeart/2005/8/layout/radial6"/>
    <dgm:cxn modelId="{E397B2CF-8124-4A7E-A723-934EA2298391}" srcId="{915C9206-32C4-4248-AD98-84707FF5A2B3}" destId="{B54F88DA-9911-4D04-95AE-C3FC4DD918E8}" srcOrd="0" destOrd="0" parTransId="{3360CD1E-E13C-431E-987F-525D7B6F71BE}" sibTransId="{91002528-DA92-42B3-B753-3614C41BE677}"/>
    <dgm:cxn modelId="{390C0BD0-0999-4438-82AA-DAA1AD1A8DF9}" srcId="{B54F88DA-9911-4D04-95AE-C3FC4DD918E8}" destId="{D4C99B66-E0B9-4572-B937-586C95838F5F}" srcOrd="0" destOrd="0" parTransId="{D034CBE5-1CDB-4486-8566-B512F321EB5C}" sibTransId="{E0C1ED53-77AA-4B0A-A31F-113DD82D9170}"/>
    <dgm:cxn modelId="{E3691AD8-0525-443A-A77C-DAE2BBCE400A}" type="presOf" srcId="{895F0BAE-2B2D-46B0-885F-985B4683070C}" destId="{E98E29F0-84A1-42A7-B08A-DF9222B4C125}" srcOrd="0" destOrd="0" presId="urn:microsoft.com/office/officeart/2005/8/layout/radial6"/>
    <dgm:cxn modelId="{E63B74D8-2840-41CD-9EE5-B06DC9FC32C4}" type="presOf" srcId="{B816ED52-1976-44DE-BE1E-3CEE554CD892}" destId="{68B767BA-7C91-4071-A838-E50D3169357C}" srcOrd="0" destOrd="0" presId="urn:microsoft.com/office/officeart/2005/8/layout/radial6"/>
    <dgm:cxn modelId="{1A3A60DC-E56A-4B5C-894F-60626940EF32}" type="presOf" srcId="{B1933E36-A327-41BD-9FC3-7859D9BE904E}" destId="{D5C9C68E-D92E-4C9C-A700-F03D46528D5A}" srcOrd="0" destOrd="0" presId="urn:microsoft.com/office/officeart/2005/8/layout/radial6"/>
    <dgm:cxn modelId="{B1D2C4EB-D99B-46F8-BE03-1A526CC5A91A}" type="presOf" srcId="{5014DDBB-FB90-4461-A52D-82314C578CA6}" destId="{1B60FAB4-AF87-4DEC-B741-D0B568686080}" srcOrd="0" destOrd="0" presId="urn:microsoft.com/office/officeart/2005/8/layout/radial6"/>
    <dgm:cxn modelId="{DC67B001-E16D-4724-A278-C5532E72A5D3}" type="presParOf" srcId="{6DFA926E-EB11-4933-BED8-EB11FCAD58A9}" destId="{361B0DCB-9D1F-4F54-96F7-72C596E93404}" srcOrd="0" destOrd="0" presId="urn:microsoft.com/office/officeart/2005/8/layout/radial6"/>
    <dgm:cxn modelId="{E084C0FB-F7AA-46BE-B94E-9C339BD7A98F}" type="presParOf" srcId="{6DFA926E-EB11-4933-BED8-EB11FCAD58A9}" destId="{7661CA1A-7D04-4381-9E70-29C5A272FCC6}" srcOrd="1" destOrd="0" presId="urn:microsoft.com/office/officeart/2005/8/layout/radial6"/>
    <dgm:cxn modelId="{E404D037-D057-437A-AF49-62ADEE1B387F}" type="presParOf" srcId="{6DFA926E-EB11-4933-BED8-EB11FCAD58A9}" destId="{05A481B7-2FC6-4176-AEAB-9E292748BC33}" srcOrd="2" destOrd="0" presId="urn:microsoft.com/office/officeart/2005/8/layout/radial6"/>
    <dgm:cxn modelId="{1E22136F-C699-4F83-B6E5-368325761D7E}" type="presParOf" srcId="{6DFA926E-EB11-4933-BED8-EB11FCAD58A9}" destId="{B2EADC02-565C-4265-BB5B-57281FF50C6D}" srcOrd="3" destOrd="0" presId="urn:microsoft.com/office/officeart/2005/8/layout/radial6"/>
    <dgm:cxn modelId="{4D1C1276-5432-47CC-B48C-14F13CBDB67E}" type="presParOf" srcId="{6DFA926E-EB11-4933-BED8-EB11FCAD58A9}" destId="{1B60FAB4-AF87-4DEC-B741-D0B568686080}" srcOrd="4" destOrd="0" presId="urn:microsoft.com/office/officeart/2005/8/layout/radial6"/>
    <dgm:cxn modelId="{9B61D264-1F8B-4D09-AB65-4D8EF3AD1652}" type="presParOf" srcId="{6DFA926E-EB11-4933-BED8-EB11FCAD58A9}" destId="{A37D3314-ED05-48CD-A3DF-A51168BF2A08}" srcOrd="5" destOrd="0" presId="urn:microsoft.com/office/officeart/2005/8/layout/radial6"/>
    <dgm:cxn modelId="{B12D6834-515F-41DD-83C5-E64EA54C2878}" type="presParOf" srcId="{6DFA926E-EB11-4933-BED8-EB11FCAD58A9}" destId="{E98E29F0-84A1-42A7-B08A-DF9222B4C125}" srcOrd="6" destOrd="0" presId="urn:microsoft.com/office/officeart/2005/8/layout/radial6"/>
    <dgm:cxn modelId="{B5C9D7C5-B6AF-439A-B4AD-E77169926435}" type="presParOf" srcId="{6DFA926E-EB11-4933-BED8-EB11FCAD58A9}" destId="{D5C9C68E-D92E-4C9C-A700-F03D46528D5A}" srcOrd="7" destOrd="0" presId="urn:microsoft.com/office/officeart/2005/8/layout/radial6"/>
    <dgm:cxn modelId="{B6FAC121-7DF2-47B1-9D3B-9DC9F5683254}" type="presParOf" srcId="{6DFA926E-EB11-4933-BED8-EB11FCAD58A9}" destId="{48321031-E98F-4BF5-A450-34251C49B275}" srcOrd="8" destOrd="0" presId="urn:microsoft.com/office/officeart/2005/8/layout/radial6"/>
    <dgm:cxn modelId="{E0FFCB0A-D10F-4BBB-B67C-945E101D596D}" type="presParOf" srcId="{6DFA926E-EB11-4933-BED8-EB11FCAD58A9}" destId="{68B767BA-7C91-4071-A838-E50D3169357C}" srcOrd="9" destOrd="0" presId="urn:microsoft.com/office/officeart/2005/8/layout/radial6"/>
    <dgm:cxn modelId="{CD1A2638-500F-4632-812D-2DCBE7FE2842}" type="presParOf" srcId="{6DFA926E-EB11-4933-BED8-EB11FCAD58A9}" destId="{48CD2AF9-0682-4B46-A209-F19D525B16F4}" srcOrd="10" destOrd="0" presId="urn:microsoft.com/office/officeart/2005/8/layout/radial6"/>
    <dgm:cxn modelId="{6444D0A0-9B0E-416A-9CAE-0F9E8E0F96BF}" type="presParOf" srcId="{6DFA926E-EB11-4933-BED8-EB11FCAD58A9}" destId="{141672D5-DB2E-40CF-B9BA-A41E4FE51BCA}" srcOrd="11" destOrd="0" presId="urn:microsoft.com/office/officeart/2005/8/layout/radial6"/>
    <dgm:cxn modelId="{8141729E-4CDD-476E-89F5-F842D77CC8E7}" type="presParOf" srcId="{6DFA926E-EB11-4933-BED8-EB11FCAD58A9}" destId="{1BBA3293-CF09-4490-AA57-DEBE82351F7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E0018-FD4B-4600-A6B7-0AFD5A158D2B}">
      <dsp:nvSpPr>
        <dsp:cNvPr id="0" name=""/>
        <dsp:cNvSpPr/>
      </dsp:nvSpPr>
      <dsp:spPr>
        <a:xfrm>
          <a:off x="2469728" y="2033"/>
          <a:ext cx="6452443" cy="3871466"/>
        </a:xfrm>
        <a:prstGeom prst="rect">
          <a:avLst/>
        </a:prstGeom>
        <a:solidFill>
          <a:schemeClr val="accent6">
            <a:lumMod val="75000"/>
          </a:schemeClr>
        </a:solidFill>
        <a:ln>
          <a:solidFill>
            <a:srgbClr val="002060"/>
          </a:solid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just" defTabSz="1689100">
            <a:lnSpc>
              <a:spcPct val="90000"/>
            </a:lnSpc>
            <a:spcBef>
              <a:spcPct val="0"/>
            </a:spcBef>
            <a:spcAft>
              <a:spcPct val="35000"/>
            </a:spcAft>
            <a:buNone/>
          </a:pPr>
          <a:r>
            <a:rPr lang="es-ES" sz="3800" b="0" i="0" kern="1200" dirty="0">
              <a:latin typeface="Bahnschrift SemiLight" panose="020B0502040204020203" pitchFamily="34" charset="0"/>
            </a:rPr>
            <a:t>MySQL admite varios tipos de datos SQL en varias categorías: tipos numéricos, tipos de fecha y hora, tipos de cadenas, tipos espaciales y el JSO de datos.</a:t>
          </a:r>
          <a:endParaRPr lang="es-GT" sz="3800" kern="1200" dirty="0">
            <a:latin typeface="Bahnschrift SemiLight" panose="020B0502040204020203" pitchFamily="34" charset="0"/>
          </a:endParaRPr>
        </a:p>
      </dsp:txBody>
      <dsp:txXfrm>
        <a:off x="2469728" y="2033"/>
        <a:ext cx="6452443" cy="3871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4940C-AB74-4302-8C62-5F35F1044E7E}">
      <dsp:nvSpPr>
        <dsp:cNvPr id="0" name=""/>
        <dsp:cNvSpPr/>
      </dsp:nvSpPr>
      <dsp:spPr>
        <a:xfrm>
          <a:off x="0" y="0"/>
          <a:ext cx="10983556" cy="1387025"/>
        </a:xfrm>
        <a:prstGeom prst="rect">
          <a:avLst/>
        </a:prstGeom>
        <a:solidFill>
          <a:schemeClr val="accent3">
            <a:lumMod val="60000"/>
            <a:lumOff val="40000"/>
          </a:schemeClr>
        </a:solidFill>
        <a:ln w="19050" cap="rnd"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b="1" i="0" kern="1200" dirty="0">
              <a:solidFill>
                <a:schemeClr val="tx1">
                  <a:lumMod val="50000"/>
                </a:schemeClr>
              </a:solidFill>
              <a:latin typeface="Bahnschrift Light" panose="020B0502040204020203" pitchFamily="34" charset="0"/>
            </a:rPr>
            <a:t>MySQL admite todos los tipos de datos numéricos SQL estándar. Estos tipos incluyen los tipos exactos de datos numéricos así como los tipos de datos numéricos aproximados. Los tipos de dato numérico son: INTEGER, DOUBLE SMALLINT, DECIMAL, NUMERIC, </a:t>
          </a:r>
          <a:r>
            <a:rPr lang="es-GT" sz="1800" b="1" i="0" kern="1200" dirty="0">
              <a:solidFill>
                <a:schemeClr val="tx1">
                  <a:lumMod val="50000"/>
                </a:schemeClr>
              </a:solidFill>
              <a:latin typeface="Bahnschrift Light" panose="020B0502040204020203" pitchFamily="34" charset="0"/>
            </a:rPr>
            <a:t>FLOAT, REAL, DOUBLE PRECISION. </a:t>
          </a:r>
          <a:endParaRPr lang="es-GT" sz="1800" b="1" kern="1200" dirty="0">
            <a:solidFill>
              <a:schemeClr val="tx1">
                <a:lumMod val="50000"/>
              </a:schemeClr>
            </a:solidFill>
            <a:latin typeface="Bahnschrift Light" panose="020B0502040204020203" pitchFamily="34" charset="0"/>
          </a:endParaRPr>
        </a:p>
      </dsp:txBody>
      <dsp:txXfrm>
        <a:off x="0" y="0"/>
        <a:ext cx="10983556" cy="1387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A3293-CF09-4490-AA57-DEBE82351F7D}">
      <dsp:nvSpPr>
        <dsp:cNvPr id="0" name=""/>
        <dsp:cNvSpPr/>
      </dsp:nvSpPr>
      <dsp:spPr>
        <a:xfrm>
          <a:off x="2635220" y="653644"/>
          <a:ext cx="4349547" cy="4349547"/>
        </a:xfrm>
        <a:prstGeom prst="blockArc">
          <a:avLst>
            <a:gd name="adj1" fmla="val 10800000"/>
            <a:gd name="adj2" fmla="val 16200000"/>
            <a:gd name="adj3" fmla="val 4643"/>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8B767BA-7C91-4071-A838-E50D3169357C}">
      <dsp:nvSpPr>
        <dsp:cNvPr id="0" name=""/>
        <dsp:cNvSpPr/>
      </dsp:nvSpPr>
      <dsp:spPr>
        <a:xfrm>
          <a:off x="2635220" y="653644"/>
          <a:ext cx="4349547" cy="4349547"/>
        </a:xfrm>
        <a:prstGeom prst="blockArc">
          <a:avLst>
            <a:gd name="adj1" fmla="val 5400000"/>
            <a:gd name="adj2" fmla="val 10800000"/>
            <a:gd name="adj3" fmla="val 4643"/>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8E29F0-84A1-42A7-B08A-DF9222B4C125}">
      <dsp:nvSpPr>
        <dsp:cNvPr id="0" name=""/>
        <dsp:cNvSpPr/>
      </dsp:nvSpPr>
      <dsp:spPr>
        <a:xfrm>
          <a:off x="2635220" y="653644"/>
          <a:ext cx="4349547" cy="4349547"/>
        </a:xfrm>
        <a:prstGeom prst="blockArc">
          <a:avLst>
            <a:gd name="adj1" fmla="val 0"/>
            <a:gd name="adj2" fmla="val 5400000"/>
            <a:gd name="adj3" fmla="val 4643"/>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2EADC02-565C-4265-BB5B-57281FF50C6D}">
      <dsp:nvSpPr>
        <dsp:cNvPr id="0" name=""/>
        <dsp:cNvSpPr/>
      </dsp:nvSpPr>
      <dsp:spPr>
        <a:xfrm>
          <a:off x="2635220" y="653644"/>
          <a:ext cx="4349547" cy="4349547"/>
        </a:xfrm>
        <a:prstGeom prst="blockArc">
          <a:avLst>
            <a:gd name="adj1" fmla="val 16200000"/>
            <a:gd name="adj2" fmla="val 0"/>
            <a:gd name="adj3" fmla="val 4643"/>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61B0DCB-9D1F-4F54-96F7-72C596E93404}">
      <dsp:nvSpPr>
        <dsp:cNvPr id="0" name=""/>
        <dsp:cNvSpPr/>
      </dsp:nvSpPr>
      <dsp:spPr>
        <a:xfrm>
          <a:off x="3808303" y="1826727"/>
          <a:ext cx="2003381" cy="2003381"/>
        </a:xfrm>
        <a:prstGeom prst="ellipse">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GT" sz="1700" kern="1200" dirty="0">
              <a:latin typeface="Bahnschrift Light" panose="020B0502040204020203" pitchFamily="34" charset="0"/>
            </a:rPr>
            <a:t>OPERADORES</a:t>
          </a:r>
        </a:p>
      </dsp:txBody>
      <dsp:txXfrm>
        <a:off x="4101691" y="2120115"/>
        <a:ext cx="1416605" cy="1416605"/>
      </dsp:txXfrm>
    </dsp:sp>
    <dsp:sp modelId="{7661CA1A-7D04-4381-9E70-29C5A272FCC6}">
      <dsp:nvSpPr>
        <dsp:cNvPr id="0" name=""/>
        <dsp:cNvSpPr/>
      </dsp:nvSpPr>
      <dsp:spPr>
        <a:xfrm>
          <a:off x="4108810" y="2946"/>
          <a:ext cx="1402366" cy="1402366"/>
        </a:xfrm>
        <a:prstGeom prst="ellipse">
          <a:avLst/>
        </a:prstGeom>
        <a:solidFill>
          <a:schemeClr val="accent6">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GT" sz="1200" b="1" kern="1200" dirty="0">
              <a:latin typeface="Bahnschrift Light" panose="020B0502040204020203" pitchFamily="34" charset="0"/>
            </a:rPr>
            <a:t>ARITMETICOS</a:t>
          </a:r>
          <a:endParaRPr lang="es-GT" sz="1200" kern="1200" dirty="0">
            <a:latin typeface="Bahnschrift Light" panose="020B0502040204020203" pitchFamily="34" charset="0"/>
          </a:endParaRPr>
        </a:p>
      </dsp:txBody>
      <dsp:txXfrm>
        <a:off x="4314182" y="208318"/>
        <a:ext cx="991622" cy="991622"/>
      </dsp:txXfrm>
    </dsp:sp>
    <dsp:sp modelId="{1B60FAB4-AF87-4DEC-B741-D0B568686080}">
      <dsp:nvSpPr>
        <dsp:cNvPr id="0" name=""/>
        <dsp:cNvSpPr/>
      </dsp:nvSpPr>
      <dsp:spPr>
        <a:xfrm>
          <a:off x="6233099" y="2127235"/>
          <a:ext cx="1402366" cy="1402366"/>
        </a:xfrm>
        <a:prstGeom prst="ellipse">
          <a:avLst/>
        </a:prstGeom>
        <a:solidFill>
          <a:schemeClr val="accent6">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s-GT" sz="1050" b="1" kern="1200" dirty="0">
              <a:latin typeface="Bahnschrift Light" panose="020B0502040204020203" pitchFamily="34" charset="0"/>
            </a:rPr>
            <a:t>COMPARACION</a:t>
          </a:r>
          <a:endParaRPr lang="es-GT" sz="1000" kern="1200" dirty="0">
            <a:latin typeface="Bahnschrift Light" panose="020B0502040204020203" pitchFamily="34" charset="0"/>
          </a:endParaRPr>
        </a:p>
      </dsp:txBody>
      <dsp:txXfrm>
        <a:off x="6438471" y="2332607"/>
        <a:ext cx="991622" cy="991622"/>
      </dsp:txXfrm>
    </dsp:sp>
    <dsp:sp modelId="{D5C9C68E-D92E-4C9C-A700-F03D46528D5A}">
      <dsp:nvSpPr>
        <dsp:cNvPr id="0" name=""/>
        <dsp:cNvSpPr/>
      </dsp:nvSpPr>
      <dsp:spPr>
        <a:xfrm>
          <a:off x="4108810" y="4251523"/>
          <a:ext cx="1402366" cy="1402366"/>
        </a:xfrm>
        <a:prstGeom prst="ellipse">
          <a:avLst/>
        </a:prstGeom>
        <a:solidFill>
          <a:schemeClr val="accent6">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GT" sz="1200" b="1" kern="1200" dirty="0">
              <a:latin typeface="Bahnschrift Light" panose="020B0502040204020203" pitchFamily="34" charset="0"/>
            </a:rPr>
            <a:t>LOGICOS</a:t>
          </a:r>
          <a:endParaRPr lang="es-GT" sz="1200" kern="1200" dirty="0">
            <a:latin typeface="Bahnschrift Light" panose="020B0502040204020203" pitchFamily="34" charset="0"/>
          </a:endParaRPr>
        </a:p>
      </dsp:txBody>
      <dsp:txXfrm>
        <a:off x="4314182" y="4456895"/>
        <a:ext cx="991622" cy="991622"/>
      </dsp:txXfrm>
    </dsp:sp>
    <dsp:sp modelId="{48CD2AF9-0682-4B46-A209-F19D525B16F4}">
      <dsp:nvSpPr>
        <dsp:cNvPr id="0" name=""/>
        <dsp:cNvSpPr/>
      </dsp:nvSpPr>
      <dsp:spPr>
        <a:xfrm>
          <a:off x="1984522" y="2127235"/>
          <a:ext cx="1402366" cy="1402366"/>
        </a:xfrm>
        <a:prstGeom prst="ellipse">
          <a:avLst/>
        </a:prstGeom>
        <a:solidFill>
          <a:schemeClr val="accent6">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GT" sz="1200" b="1" kern="1200" dirty="0">
              <a:latin typeface="Bahnschrift Light" panose="020B0502040204020203" pitchFamily="34" charset="0"/>
            </a:rPr>
            <a:t>ASIGNACION</a:t>
          </a:r>
          <a:endParaRPr lang="es-GT" sz="1200" kern="1200" dirty="0">
            <a:latin typeface="Bahnschrift Light" panose="020B0502040204020203" pitchFamily="34" charset="0"/>
          </a:endParaRPr>
        </a:p>
      </dsp:txBody>
      <dsp:txXfrm>
        <a:off x="2189894" y="2332607"/>
        <a:ext cx="991622" cy="9916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6644415-FF73-4635-A828-1BF64C3E25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67CFC73-7BBD-42E6-B4E0-AEA52F19C3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B071A8-EF9A-4908-A356-4DC1375FB1BF}" type="datetimeFigureOut">
              <a:rPr lang="es-ES" smtClean="0"/>
              <a:t>21/08/2019</a:t>
            </a:fld>
            <a:endParaRPr lang="es-ES"/>
          </a:p>
        </p:txBody>
      </p:sp>
      <p:sp>
        <p:nvSpPr>
          <p:cNvPr id="4" name="Marcador de pie de página 3">
            <a:extLst>
              <a:ext uri="{FF2B5EF4-FFF2-40B4-BE49-F238E27FC236}">
                <a16:creationId xmlns:a16="http://schemas.microsoft.com/office/drawing/2014/main" id="{11AABD9E-C2C8-4ECD-A749-AED2FF3758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CD0331F-25B6-4FCB-92B1-E19A50AE74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B2733A-471A-4057-B5C1-60E8804041B4}" type="slidenum">
              <a:rPr lang="es-ES" smtClean="0"/>
              <a:t>‹Nº›</a:t>
            </a:fld>
            <a:endParaRPr lang="es-ES"/>
          </a:p>
        </p:txBody>
      </p:sp>
    </p:spTree>
    <p:extLst>
      <p:ext uri="{BB962C8B-B14F-4D97-AF65-F5344CB8AC3E}">
        <p14:creationId xmlns:p14="http://schemas.microsoft.com/office/powerpoint/2010/main" val="421446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254E2-8FFC-4017-9604-CA24C4F82E84}" type="datetimeFigureOut">
              <a:rPr lang="es-ES" noProof="0" smtClean="0"/>
              <a:t>21/08/2019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DB6BF-749A-44FF-AB9C-8B6FD44EF3AF}" type="slidenum">
              <a:rPr lang="es-ES" noProof="0" smtClean="0"/>
              <a:t>‹Nº›</a:t>
            </a:fld>
            <a:endParaRPr lang="es-ES" noProof="0"/>
          </a:p>
        </p:txBody>
      </p:sp>
    </p:spTree>
    <p:extLst>
      <p:ext uri="{BB962C8B-B14F-4D97-AF65-F5344CB8AC3E}">
        <p14:creationId xmlns:p14="http://schemas.microsoft.com/office/powerpoint/2010/main" val="414300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1</a:t>
            </a:fld>
            <a:endParaRPr lang="es-ES"/>
          </a:p>
        </p:txBody>
      </p:sp>
    </p:spTree>
    <p:extLst>
      <p:ext uri="{BB962C8B-B14F-4D97-AF65-F5344CB8AC3E}">
        <p14:creationId xmlns:p14="http://schemas.microsoft.com/office/powerpoint/2010/main" val="401253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2</a:t>
            </a:fld>
            <a:endParaRPr lang="es-ES"/>
          </a:p>
        </p:txBody>
      </p:sp>
    </p:spTree>
    <p:extLst>
      <p:ext uri="{BB962C8B-B14F-4D97-AF65-F5344CB8AC3E}">
        <p14:creationId xmlns:p14="http://schemas.microsoft.com/office/powerpoint/2010/main" val="76208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3</a:t>
            </a:fld>
            <a:endParaRPr lang="es-ES"/>
          </a:p>
        </p:txBody>
      </p:sp>
    </p:spTree>
    <p:extLst>
      <p:ext uri="{BB962C8B-B14F-4D97-AF65-F5344CB8AC3E}">
        <p14:creationId xmlns:p14="http://schemas.microsoft.com/office/powerpoint/2010/main" val="284088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4</a:t>
            </a:fld>
            <a:endParaRPr lang="es-ES"/>
          </a:p>
        </p:txBody>
      </p:sp>
    </p:spTree>
    <p:extLst>
      <p:ext uri="{BB962C8B-B14F-4D97-AF65-F5344CB8AC3E}">
        <p14:creationId xmlns:p14="http://schemas.microsoft.com/office/powerpoint/2010/main" val="413989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5</a:t>
            </a:fld>
            <a:endParaRPr lang="es-ES"/>
          </a:p>
        </p:txBody>
      </p:sp>
    </p:spTree>
    <p:extLst>
      <p:ext uri="{BB962C8B-B14F-4D97-AF65-F5344CB8AC3E}">
        <p14:creationId xmlns:p14="http://schemas.microsoft.com/office/powerpoint/2010/main" val="176593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8932558" y="5870575"/>
            <a:ext cx="1600200" cy="377825"/>
          </a:xfrm>
        </p:spPr>
        <p:txBody>
          <a:bodyPr rtlCol="0"/>
          <a:lstStyle/>
          <a:p>
            <a:pPr rtl="0"/>
            <a:fld id="{F9ED9D5C-6C5E-4E41-A800-98E98BFD3B24}" type="datetime1">
              <a:rPr lang="es-ES" noProof="0" smtClean="0"/>
              <a:t>21/08/2019</a:t>
            </a:fld>
            <a:endParaRPr lang="es-ES" noProof="0"/>
          </a:p>
        </p:txBody>
      </p:sp>
      <p:sp>
        <p:nvSpPr>
          <p:cNvPr id="5" name="Marcador de posición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98E2F49-D0B4-4398-9952-0F6C7D2C391C}" type="datetime1">
              <a:rPr lang="es-ES" noProof="0" smtClean="0"/>
              <a:t>21/08/2019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2C4C7BC3-C12E-4753-A404-DE93D16DCD68}"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Editar estilos de texto del patrón</a:t>
            </a:r>
          </a:p>
        </p:txBody>
      </p:sp>
      <p:sp>
        <p:nvSpPr>
          <p:cNvPr id="3" name="Marcador de posición de texto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4FC57FCC-B238-4294-A9C2-8DF07F6466E3}"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5C2F428B-4CD3-4B44-882B-9EE851AB66C6}"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BD00BD2A-6013-48BC-B926-822ECE3AE5D7}"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C5704F8A-5643-41F0-93C6-F41CB8C85559}"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o vertical y títul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ítulo 1"/>
          <p:cNvSpPr>
            <a:spLocks noGrp="1"/>
          </p:cNvSpPr>
          <p:nvPr>
            <p:ph type="title"/>
          </p:nvPr>
        </p:nvSpPr>
        <p:spPr>
          <a:xfrm>
            <a:off x="685801" y="609600"/>
            <a:ext cx="10131425" cy="1456267"/>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D0F58AF2-8A9E-476F-A981-BB1179E3E96B}"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685800" y="609600"/>
            <a:ext cx="7832116" cy="5181600"/>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F133A77-1A83-4B42-8BD2-D62E592E918F}"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470C786E-B2E4-4B50-A5C3-3AD13FC87CF7}"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989091C0-0C1F-4B47-93AF-EC6317D9AC53}" type="datetime1">
              <a:rPr lang="es-ES" noProof="0" smtClean="0"/>
              <a:t>21/08/2019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685802" y="2142067"/>
            <a:ext cx="4995334" cy="3649134"/>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821895" y="2142067"/>
            <a:ext cx="4995332" cy="364913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6E8946AA-C9FD-4B63-9E82-1BA3CBEB08D2}" type="datetime1">
              <a:rPr lang="es-ES" noProof="0" smtClean="0"/>
              <a:t>21/08/2019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1" y="2870201"/>
            <a:ext cx="4996923"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823483" y="2870201"/>
            <a:ext cx="4995334"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27F74E82-BC1E-4ED4-9E0F-0F2E91F047D3}" type="datetime1">
              <a:rPr lang="es-ES" noProof="0" smtClean="0"/>
              <a:t>21/08/2019</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fecha 2"/>
          <p:cNvSpPr>
            <a:spLocks noGrp="1"/>
          </p:cNvSpPr>
          <p:nvPr>
            <p:ph type="dt" sz="half" idx="10"/>
          </p:nvPr>
        </p:nvSpPr>
        <p:spPr/>
        <p:txBody>
          <a:bodyPr rtlCol="0"/>
          <a:lstStyle/>
          <a:p>
            <a:pPr rtl="0"/>
            <a:fld id="{C098A529-48DD-4F6D-A862-37EF6469A894}" type="datetime1">
              <a:rPr lang="es-ES" noProof="0" smtClean="0"/>
              <a:t>21/08/2019</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posición de fecha 1"/>
          <p:cNvSpPr>
            <a:spLocks noGrp="1"/>
          </p:cNvSpPr>
          <p:nvPr>
            <p:ph type="dt" sz="half" idx="10"/>
          </p:nvPr>
        </p:nvSpPr>
        <p:spPr/>
        <p:txBody>
          <a:bodyPr rtlCol="0"/>
          <a:lstStyle/>
          <a:p>
            <a:pPr rtl="0"/>
            <a:fld id="{F2D6DEB3-7E92-49B6-9602-1DCB0328C3A6}" type="datetime1">
              <a:rPr lang="es-ES" noProof="0" smtClean="0"/>
              <a:t>21/08/2019</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69E57DC2-970A-4B3E-BB1C-7A09969E49DF}" type="slidenum">
              <a:rPr lang="es-ES" noProof="0" smtClean="0"/>
              <a:t>‹Nº›</a:t>
            </a:fld>
            <a:endParaRPr lang="es-ES" noProof="0"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648201" y="609601"/>
            <a:ext cx="6169026" cy="5181600"/>
          </a:xfrm>
        </p:spPr>
        <p:txBody>
          <a:bodyPr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4ED36CB4-0C9D-4E13-AF99-6DA23D67CA19}" type="datetime1">
              <a:rPr lang="es-ES" noProof="0" smtClean="0"/>
              <a:t>21/08/2019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7CFB0BCE-98C7-46FE-B554-DC6C72F398B9}" type="datetime1">
              <a:rPr lang="es-ES" noProof="0" smtClean="0"/>
              <a:t>21/08/2019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AD75807-E084-4E7A-BDB2-38BB6161F78F}" type="datetime1">
              <a:rPr lang="es-ES" noProof="0" smtClean="0"/>
              <a:t>21/08/2019</a:t>
            </a:fld>
            <a:endParaRPr lang="es-ES" noProof="0"/>
          </a:p>
        </p:txBody>
      </p:sp>
      <p:sp>
        <p:nvSpPr>
          <p:cNvPr id="5" name="Marcador de posición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posición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ranslate.googleusercontent.com/translate_c?depth=1&amp;hl=es&amp;rurl=translate.google.com&amp;sl=auto&amp;sp=nmt4&amp;tl=es&amp;u=https://dev.mysql.com/doc/refman/8.0/en/assignment-operators.html&amp;xid=17259,15700022,15700186,15700190,15700256,15700259,15700262,15700265&amp;usg=ALkJrhiJ96es1Wk2hYPtIUvWggR8_9wIYQ#operator_assign-value" TargetMode="External"/><Relationship Id="rId2" Type="http://schemas.openxmlformats.org/officeDocument/2006/relationships/hyperlink" Target="https://translate.googleusercontent.com/translate_c?depth=1&amp;hl=es&amp;rurl=translate.google.com&amp;sl=auto&amp;sp=nmt4&amp;tl=es&amp;u=https://dev.mysql.com/doc/refman/8.0/en/assignment-operators.html&amp;xid=17259,15700022,15700186,15700190,15700256,15700259,15700262,15700265&amp;usg=ALkJrhiJ96es1Wk2hYPtIUvWggR8_9wIYQ#operator_assign-equa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ielo nocturno con montañas a lo lejos en el hori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 name="Subtítulo 2">
            <a:extLst>
              <a:ext uri="{FF2B5EF4-FFF2-40B4-BE49-F238E27FC236}">
                <a16:creationId xmlns:a16="http://schemas.microsoft.com/office/drawing/2014/main" id="{AE584786-6548-4BB4-95FD-977AD1F362C6}"/>
              </a:ext>
            </a:extLst>
          </p:cNvPr>
          <p:cNvSpPr>
            <a:spLocks noGrp="1"/>
          </p:cNvSpPr>
          <p:nvPr>
            <p:ph type="subTitle" idx="1"/>
          </p:nvPr>
        </p:nvSpPr>
        <p:spPr>
          <a:xfrm>
            <a:off x="3644899" y="3914978"/>
            <a:ext cx="7197726" cy="1405467"/>
          </a:xfrm>
        </p:spPr>
        <p:txBody>
          <a:bodyPr rtlCol="0">
            <a:normAutofit/>
          </a:bodyPr>
          <a:lstStyle/>
          <a:p>
            <a:pPr rtl="0"/>
            <a:r>
              <a:rPr lang="es-ES" dirty="0">
                <a:solidFill>
                  <a:schemeClr val="accent1">
                    <a:lumMod val="40000"/>
                    <a:lumOff val="60000"/>
                  </a:schemeClr>
                </a:solidFill>
                <a:latin typeface="Bahnschrift Light" panose="020B0502040204020203" pitchFamily="34" charset="0"/>
              </a:rPr>
              <a:t>Nelson Estuardo Cifuentes guerra - 2019232</a:t>
            </a:r>
          </a:p>
        </p:txBody>
      </p:sp>
      <p:sp>
        <p:nvSpPr>
          <p:cNvPr id="7" name="Rectángulo 6">
            <a:extLst>
              <a:ext uri="{FF2B5EF4-FFF2-40B4-BE49-F238E27FC236}">
                <a16:creationId xmlns:a16="http://schemas.microsoft.com/office/drawing/2014/main" id="{C700C569-C1C0-4CE7-B475-5CC1B0BC9800}"/>
              </a:ext>
            </a:extLst>
          </p:cNvPr>
          <p:cNvSpPr/>
          <p:nvPr/>
        </p:nvSpPr>
        <p:spPr>
          <a:xfrm>
            <a:off x="1295400" y="1431698"/>
            <a:ext cx="10380663" cy="1754326"/>
          </a:xfrm>
          <a:prstGeom prst="rect">
            <a:avLst/>
          </a:prstGeom>
          <a:noFill/>
        </p:spPr>
        <p:txBody>
          <a:bodyPr wrap="square" lIns="91440" tIns="45720" rIns="91440" bIns="45720">
            <a:spAutoFit/>
          </a:bodyPr>
          <a:lstStyle/>
          <a:p>
            <a:pPr algn="just"/>
            <a:r>
              <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TIPOS DE DATOS, RESTRICCIONES Y OPERADORES</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D25118-BDAC-404E-8763-D23793CDCBA4}"/>
              </a:ext>
            </a:extLst>
          </p:cNvPr>
          <p:cNvSpPr txBox="1"/>
          <p:nvPr/>
        </p:nvSpPr>
        <p:spPr>
          <a:xfrm>
            <a:off x="229295" y="578110"/>
            <a:ext cx="11073009" cy="861774"/>
          </a:xfrm>
          <a:prstGeom prst="rect">
            <a:avLst/>
          </a:prstGeom>
          <a:noFill/>
        </p:spPr>
        <p:txBody>
          <a:bodyPr wrap="square" rtlCol="0">
            <a:spAutoFit/>
          </a:bodyPr>
          <a:lstStyle/>
          <a:p>
            <a:r>
              <a:rPr lang="es-GT" b="1" i="1" dirty="0">
                <a:latin typeface="Bahnschrift Light" panose="020B0502040204020203" pitchFamily="34" charset="0"/>
              </a:rPr>
              <a:t>OPERADORES ARITMETICOS:  </a:t>
            </a:r>
            <a:r>
              <a:rPr lang="es-GT" dirty="0">
                <a:latin typeface="Bahnschrift Light" panose="020B0502040204020203" pitchFamily="34" charset="0"/>
              </a:rPr>
              <a:t>Los operadores aritméticos usuales están disponibles, tenga en cuenta que en el caso de </a:t>
            </a:r>
            <a:r>
              <a:rPr lang="es-GT" sz="3200" b="1" dirty="0">
                <a:solidFill>
                  <a:schemeClr val="bg1"/>
                </a:solidFill>
                <a:latin typeface="Bahnschrift Light" panose="020B0502040204020203" pitchFamily="34" charset="0"/>
              </a:rPr>
              <a:t>-,+, * </a:t>
            </a:r>
            <a:r>
              <a:rPr lang="es-GT" b="1" dirty="0">
                <a:solidFill>
                  <a:schemeClr val="bg1"/>
                </a:solidFill>
                <a:latin typeface="Bahnschrift Light" panose="020B0502040204020203" pitchFamily="34" charset="0"/>
              </a:rPr>
              <a:t>y </a:t>
            </a:r>
            <a:r>
              <a:rPr lang="es-GT" sz="3200" b="1" dirty="0">
                <a:solidFill>
                  <a:schemeClr val="bg1"/>
                </a:solidFill>
                <a:latin typeface="Bahnschrift Light" panose="020B0502040204020203" pitchFamily="34" charset="0"/>
              </a:rPr>
              <a:t> /</a:t>
            </a:r>
            <a:r>
              <a:rPr lang="es-GT" b="1" dirty="0">
                <a:latin typeface="Bahnschrift Light" panose="020B0502040204020203" pitchFamily="34" charset="0"/>
              </a:rPr>
              <a:t>   </a:t>
            </a:r>
            <a:r>
              <a:rPr lang="es-GT" dirty="0">
                <a:latin typeface="Bahnschrift Light" panose="020B0502040204020203" pitchFamily="34" charset="0"/>
              </a:rPr>
              <a:t>el resultado se calcula con precisión BIGINT si ambos son enteros.</a:t>
            </a:r>
            <a:endParaRPr lang="es-GT" b="1" dirty="0">
              <a:latin typeface="Bahnschrift Light" panose="020B0502040204020203" pitchFamily="34" charset="0"/>
            </a:endParaRPr>
          </a:p>
        </p:txBody>
      </p:sp>
      <p:sp>
        <p:nvSpPr>
          <p:cNvPr id="6" name="CuadroTexto 5">
            <a:extLst>
              <a:ext uri="{FF2B5EF4-FFF2-40B4-BE49-F238E27FC236}">
                <a16:creationId xmlns:a16="http://schemas.microsoft.com/office/drawing/2014/main" id="{42795D4A-17C5-4A5E-BF28-606EF5D2F923}"/>
              </a:ext>
            </a:extLst>
          </p:cNvPr>
          <p:cNvSpPr txBox="1"/>
          <p:nvPr/>
        </p:nvSpPr>
        <p:spPr>
          <a:xfrm>
            <a:off x="338203" y="1803748"/>
            <a:ext cx="10964101" cy="646331"/>
          </a:xfrm>
          <a:prstGeom prst="rect">
            <a:avLst/>
          </a:prstGeom>
          <a:noFill/>
        </p:spPr>
        <p:txBody>
          <a:bodyPr wrap="square" rtlCol="0">
            <a:spAutoFit/>
          </a:bodyPr>
          <a:lstStyle/>
          <a:p>
            <a:r>
              <a:rPr lang="es-GT" b="1" i="1" dirty="0">
                <a:latin typeface="Bahnschrift Light" panose="020B0502040204020203" pitchFamily="34" charset="0"/>
              </a:rPr>
              <a:t>OPERADORES DE COMPARACION: </a:t>
            </a:r>
            <a:r>
              <a:rPr lang="es-GT" dirty="0">
                <a:latin typeface="Bahnschrift Light" panose="020B0502040204020203" pitchFamily="34" charset="0"/>
              </a:rPr>
              <a:t>Los operadores de comparación se utilizan con la cláusula </a:t>
            </a:r>
            <a:r>
              <a:rPr lang="es-GT" b="1" dirty="0">
                <a:latin typeface="Bahnschrift Light" panose="020B0502040204020203" pitchFamily="34" charset="0"/>
              </a:rPr>
              <a:t>WHERE</a:t>
            </a:r>
            <a:r>
              <a:rPr lang="es-GT" dirty="0">
                <a:latin typeface="Bahnschrift Light" panose="020B0502040204020203" pitchFamily="34" charset="0"/>
              </a:rPr>
              <a:t> para determinar qué registros seleccionar.</a:t>
            </a:r>
          </a:p>
        </p:txBody>
      </p:sp>
      <p:graphicFrame>
        <p:nvGraphicFramePr>
          <p:cNvPr id="7" name="Tabla 6">
            <a:extLst>
              <a:ext uri="{FF2B5EF4-FFF2-40B4-BE49-F238E27FC236}">
                <a16:creationId xmlns:a16="http://schemas.microsoft.com/office/drawing/2014/main" id="{86B75A7A-4351-47AC-AAB1-5AE638BD3228}"/>
              </a:ext>
            </a:extLst>
          </p:cNvPr>
          <p:cNvGraphicFramePr>
            <a:graphicFrameLocks noGrp="1"/>
          </p:cNvGraphicFramePr>
          <p:nvPr>
            <p:extLst>
              <p:ext uri="{D42A27DB-BD31-4B8C-83A1-F6EECF244321}">
                <p14:modId xmlns:p14="http://schemas.microsoft.com/office/powerpoint/2010/main" val="366958436"/>
              </p:ext>
            </p:extLst>
          </p:nvPr>
        </p:nvGraphicFramePr>
        <p:xfrm>
          <a:off x="1956844" y="2450079"/>
          <a:ext cx="3767552" cy="3775743"/>
        </p:xfrm>
        <a:graphic>
          <a:graphicData uri="http://schemas.openxmlformats.org/drawingml/2006/table">
            <a:tbl>
              <a:tblPr firstRow="1" bandRow="1">
                <a:tableStyleId>{5DA37D80-6434-44D0-A028-1B22A696006F}</a:tableStyleId>
              </a:tblPr>
              <a:tblGrid>
                <a:gridCol w="1883776">
                  <a:extLst>
                    <a:ext uri="{9D8B030D-6E8A-4147-A177-3AD203B41FA5}">
                      <a16:colId xmlns:a16="http://schemas.microsoft.com/office/drawing/2014/main" val="397115515"/>
                    </a:ext>
                  </a:extLst>
                </a:gridCol>
                <a:gridCol w="1883776">
                  <a:extLst>
                    <a:ext uri="{9D8B030D-6E8A-4147-A177-3AD203B41FA5}">
                      <a16:colId xmlns:a16="http://schemas.microsoft.com/office/drawing/2014/main" val="4259902284"/>
                    </a:ext>
                  </a:extLst>
                </a:gridCol>
              </a:tblGrid>
              <a:tr h="434889">
                <a:tc>
                  <a:txBody>
                    <a:bodyPr/>
                    <a:lstStyle/>
                    <a:p>
                      <a:pPr algn="ctr"/>
                      <a:r>
                        <a:rPr lang="es-GT" sz="1400" dirty="0">
                          <a:latin typeface="Bahnschrift Light" panose="020B0502040204020203" pitchFamily="34" charset="0"/>
                        </a:rPr>
                        <a:t>OPERADOR</a:t>
                      </a:r>
                    </a:p>
                  </a:txBody>
                  <a:tcPr anchor="ctr"/>
                </a:tc>
                <a:tc>
                  <a:txBody>
                    <a:bodyPr/>
                    <a:lstStyle/>
                    <a:p>
                      <a:pPr algn="ctr"/>
                      <a:r>
                        <a:rPr lang="es-GT" sz="1400" dirty="0">
                          <a:latin typeface="Bahnschrift Light" panose="020B0502040204020203" pitchFamily="34" charset="0"/>
                        </a:rPr>
                        <a:t>DESCRIPCION</a:t>
                      </a:r>
                    </a:p>
                  </a:txBody>
                  <a:tcPr anchor="ctr"/>
                </a:tc>
                <a:extLst>
                  <a:ext uri="{0D108BD9-81ED-4DB2-BD59-A6C34878D82A}">
                    <a16:rowId xmlns:a16="http://schemas.microsoft.com/office/drawing/2014/main" val="877440723"/>
                  </a:ext>
                </a:extLst>
              </a:tr>
              <a:tr h="434889">
                <a:tc>
                  <a:txBody>
                    <a:bodyPr/>
                    <a:lstStyle/>
                    <a:p>
                      <a:pPr algn="ctr"/>
                      <a:r>
                        <a:rPr lang="es-GT" sz="1400">
                          <a:latin typeface="Bahnschrift Light" panose="020B0502040204020203" pitchFamily="34" charset="0"/>
                        </a:rPr>
                        <a:t>=</a:t>
                      </a:r>
                    </a:p>
                  </a:txBody>
                  <a:tcPr anchor="ctr"/>
                </a:tc>
                <a:tc>
                  <a:txBody>
                    <a:bodyPr/>
                    <a:lstStyle/>
                    <a:p>
                      <a:pPr algn="just"/>
                      <a:r>
                        <a:rPr lang="es-GT" sz="1400">
                          <a:latin typeface="Bahnschrift Light" panose="020B0502040204020203" pitchFamily="34" charset="0"/>
                        </a:rPr>
                        <a:t>Igual</a:t>
                      </a:r>
                    </a:p>
                  </a:txBody>
                  <a:tcPr anchor="ctr"/>
                </a:tc>
                <a:extLst>
                  <a:ext uri="{0D108BD9-81ED-4DB2-BD59-A6C34878D82A}">
                    <a16:rowId xmlns:a16="http://schemas.microsoft.com/office/drawing/2014/main" val="2439019000"/>
                  </a:ext>
                </a:extLst>
              </a:tr>
              <a:tr h="434889">
                <a:tc>
                  <a:txBody>
                    <a:bodyPr/>
                    <a:lstStyle/>
                    <a:p>
                      <a:pPr algn="ctr"/>
                      <a:r>
                        <a:rPr lang="es-GT" sz="1400">
                          <a:latin typeface="Bahnschrift Light" panose="020B0502040204020203" pitchFamily="34" charset="0"/>
                        </a:rPr>
                        <a:t>&lt;=&gt;</a:t>
                      </a:r>
                    </a:p>
                  </a:txBody>
                  <a:tcPr anchor="ctr"/>
                </a:tc>
                <a:tc>
                  <a:txBody>
                    <a:bodyPr/>
                    <a:lstStyle/>
                    <a:p>
                      <a:pPr algn="just"/>
                      <a:r>
                        <a:rPr lang="es-GT" sz="1400">
                          <a:latin typeface="Bahnschrift Light" panose="020B0502040204020203" pitchFamily="34" charset="0"/>
                        </a:rPr>
                        <a:t>Igual (Compara con seguridad valores NULL)</a:t>
                      </a:r>
                    </a:p>
                  </a:txBody>
                  <a:tcPr anchor="ctr"/>
                </a:tc>
                <a:extLst>
                  <a:ext uri="{0D108BD9-81ED-4DB2-BD59-A6C34878D82A}">
                    <a16:rowId xmlns:a16="http://schemas.microsoft.com/office/drawing/2014/main" val="3490889883"/>
                  </a:ext>
                </a:extLst>
              </a:tr>
              <a:tr h="434889">
                <a:tc>
                  <a:txBody>
                    <a:bodyPr/>
                    <a:lstStyle/>
                    <a:p>
                      <a:pPr algn="ctr"/>
                      <a:r>
                        <a:rPr lang="es-GT" sz="1400">
                          <a:latin typeface="Bahnschrift Light" panose="020B0502040204020203" pitchFamily="34" charset="0"/>
                        </a:rPr>
                        <a:t>&lt;&gt;</a:t>
                      </a:r>
                    </a:p>
                  </a:txBody>
                  <a:tcPr anchor="ctr"/>
                </a:tc>
                <a:tc>
                  <a:txBody>
                    <a:bodyPr/>
                    <a:lstStyle/>
                    <a:p>
                      <a:pPr algn="just"/>
                      <a:r>
                        <a:rPr lang="es-GT" sz="1400">
                          <a:latin typeface="Bahnschrift Light" panose="020B0502040204020203" pitchFamily="34" charset="0"/>
                        </a:rPr>
                        <a:t>Diferente</a:t>
                      </a:r>
                    </a:p>
                  </a:txBody>
                  <a:tcPr anchor="ctr"/>
                </a:tc>
                <a:extLst>
                  <a:ext uri="{0D108BD9-81ED-4DB2-BD59-A6C34878D82A}">
                    <a16:rowId xmlns:a16="http://schemas.microsoft.com/office/drawing/2014/main" val="3712880447"/>
                  </a:ext>
                </a:extLst>
              </a:tr>
              <a:tr h="434889">
                <a:tc>
                  <a:txBody>
                    <a:bodyPr/>
                    <a:lstStyle/>
                    <a:p>
                      <a:pPr algn="ctr"/>
                      <a:r>
                        <a:rPr lang="es-GT" sz="1400">
                          <a:latin typeface="Bahnschrift Light" panose="020B0502040204020203" pitchFamily="34" charset="0"/>
                        </a:rPr>
                        <a:t>!=</a:t>
                      </a:r>
                    </a:p>
                  </a:txBody>
                  <a:tcPr anchor="ctr"/>
                </a:tc>
                <a:tc>
                  <a:txBody>
                    <a:bodyPr/>
                    <a:lstStyle/>
                    <a:p>
                      <a:pPr algn="just"/>
                      <a:r>
                        <a:rPr lang="es-GT" sz="1400">
                          <a:latin typeface="Bahnschrift Light" panose="020B0502040204020203" pitchFamily="34" charset="0"/>
                        </a:rPr>
                        <a:t>Diferente</a:t>
                      </a:r>
                    </a:p>
                  </a:txBody>
                  <a:tcPr anchor="ctr"/>
                </a:tc>
                <a:extLst>
                  <a:ext uri="{0D108BD9-81ED-4DB2-BD59-A6C34878D82A}">
                    <a16:rowId xmlns:a16="http://schemas.microsoft.com/office/drawing/2014/main" val="1497329087"/>
                  </a:ext>
                </a:extLst>
              </a:tr>
              <a:tr h="434889">
                <a:tc>
                  <a:txBody>
                    <a:bodyPr/>
                    <a:lstStyle/>
                    <a:p>
                      <a:pPr algn="ctr"/>
                      <a:r>
                        <a:rPr lang="es-GT" sz="1400">
                          <a:latin typeface="Bahnschrift Light" panose="020B0502040204020203" pitchFamily="34" charset="0"/>
                        </a:rPr>
                        <a:t>&gt;</a:t>
                      </a:r>
                    </a:p>
                  </a:txBody>
                  <a:tcPr anchor="ctr"/>
                </a:tc>
                <a:tc>
                  <a:txBody>
                    <a:bodyPr/>
                    <a:lstStyle/>
                    <a:p>
                      <a:pPr algn="just"/>
                      <a:r>
                        <a:rPr lang="es-GT" sz="1400">
                          <a:latin typeface="Bahnschrift Light" panose="020B0502040204020203" pitchFamily="34" charset="0"/>
                        </a:rPr>
                        <a:t>Mayor Que</a:t>
                      </a:r>
                    </a:p>
                  </a:txBody>
                  <a:tcPr anchor="ctr"/>
                </a:tc>
                <a:extLst>
                  <a:ext uri="{0D108BD9-81ED-4DB2-BD59-A6C34878D82A}">
                    <a16:rowId xmlns:a16="http://schemas.microsoft.com/office/drawing/2014/main" val="814375932"/>
                  </a:ext>
                </a:extLst>
              </a:tr>
              <a:tr h="434889">
                <a:tc>
                  <a:txBody>
                    <a:bodyPr/>
                    <a:lstStyle/>
                    <a:p>
                      <a:pPr algn="ctr"/>
                      <a:r>
                        <a:rPr lang="es-GT" sz="1400">
                          <a:latin typeface="Bahnschrift Light" panose="020B0502040204020203" pitchFamily="34" charset="0"/>
                        </a:rPr>
                        <a:t>&gt;=</a:t>
                      </a:r>
                    </a:p>
                  </a:txBody>
                  <a:tcPr anchor="ctr"/>
                </a:tc>
                <a:tc>
                  <a:txBody>
                    <a:bodyPr/>
                    <a:lstStyle/>
                    <a:p>
                      <a:pPr algn="just"/>
                      <a:r>
                        <a:rPr lang="es-GT" sz="1400">
                          <a:latin typeface="Bahnschrift Light" panose="020B0502040204020203" pitchFamily="34" charset="0"/>
                        </a:rPr>
                        <a:t>Mayor o Igual Que</a:t>
                      </a:r>
                    </a:p>
                  </a:txBody>
                  <a:tcPr anchor="ctr"/>
                </a:tc>
                <a:extLst>
                  <a:ext uri="{0D108BD9-81ED-4DB2-BD59-A6C34878D82A}">
                    <a16:rowId xmlns:a16="http://schemas.microsoft.com/office/drawing/2014/main" val="1569193070"/>
                  </a:ext>
                </a:extLst>
              </a:tr>
              <a:tr h="434889">
                <a:tc>
                  <a:txBody>
                    <a:bodyPr/>
                    <a:lstStyle/>
                    <a:p>
                      <a:pPr algn="ctr"/>
                      <a:r>
                        <a:rPr lang="es-GT" sz="1400" dirty="0">
                          <a:latin typeface="Bahnschrift Light" panose="020B0502040204020203" pitchFamily="34" charset="0"/>
                        </a:rPr>
                        <a:t>&lt;</a:t>
                      </a:r>
                    </a:p>
                  </a:txBody>
                  <a:tcPr anchor="ctr"/>
                </a:tc>
                <a:tc>
                  <a:txBody>
                    <a:bodyPr/>
                    <a:lstStyle/>
                    <a:p>
                      <a:pPr algn="just"/>
                      <a:r>
                        <a:rPr lang="es-GT" sz="1400" dirty="0">
                          <a:latin typeface="Bahnschrift Light" panose="020B0502040204020203" pitchFamily="34" charset="0"/>
                        </a:rPr>
                        <a:t>Menor Que</a:t>
                      </a:r>
                    </a:p>
                  </a:txBody>
                  <a:tcPr anchor="ctr"/>
                </a:tc>
                <a:extLst>
                  <a:ext uri="{0D108BD9-81ED-4DB2-BD59-A6C34878D82A}">
                    <a16:rowId xmlns:a16="http://schemas.microsoft.com/office/drawing/2014/main" val="1090568935"/>
                  </a:ext>
                </a:extLst>
              </a:tr>
            </a:tbl>
          </a:graphicData>
        </a:graphic>
      </p:graphicFrame>
      <p:graphicFrame>
        <p:nvGraphicFramePr>
          <p:cNvPr id="9" name="Tabla 8">
            <a:extLst>
              <a:ext uri="{FF2B5EF4-FFF2-40B4-BE49-F238E27FC236}">
                <a16:creationId xmlns:a16="http://schemas.microsoft.com/office/drawing/2014/main" id="{0A7301AE-D71D-440C-8C60-5A85FA19D8E7}"/>
              </a:ext>
            </a:extLst>
          </p:cNvPr>
          <p:cNvGraphicFramePr>
            <a:graphicFrameLocks noGrp="1"/>
          </p:cNvGraphicFramePr>
          <p:nvPr>
            <p:extLst>
              <p:ext uri="{D42A27DB-BD31-4B8C-83A1-F6EECF244321}">
                <p14:modId xmlns:p14="http://schemas.microsoft.com/office/powerpoint/2010/main" val="830380404"/>
              </p:ext>
            </p:extLst>
          </p:nvPr>
        </p:nvGraphicFramePr>
        <p:xfrm>
          <a:off x="6313118" y="2450079"/>
          <a:ext cx="3922038" cy="4250636"/>
        </p:xfrm>
        <a:graphic>
          <a:graphicData uri="http://schemas.openxmlformats.org/drawingml/2006/table">
            <a:tbl>
              <a:tblPr firstRow="1" bandRow="1">
                <a:tableStyleId>{5DA37D80-6434-44D0-A028-1B22A696006F}</a:tableStyleId>
              </a:tblPr>
              <a:tblGrid>
                <a:gridCol w="1961019">
                  <a:extLst>
                    <a:ext uri="{9D8B030D-6E8A-4147-A177-3AD203B41FA5}">
                      <a16:colId xmlns:a16="http://schemas.microsoft.com/office/drawing/2014/main" val="2806509296"/>
                    </a:ext>
                  </a:extLst>
                </a:gridCol>
                <a:gridCol w="1961019">
                  <a:extLst>
                    <a:ext uri="{9D8B030D-6E8A-4147-A177-3AD203B41FA5}">
                      <a16:colId xmlns:a16="http://schemas.microsoft.com/office/drawing/2014/main" val="4091071622"/>
                    </a:ext>
                  </a:extLst>
                </a:gridCol>
              </a:tblGrid>
              <a:tr h="357478">
                <a:tc>
                  <a:txBody>
                    <a:bodyPr/>
                    <a:lstStyle/>
                    <a:p>
                      <a:pPr algn="ctr"/>
                      <a:r>
                        <a:rPr lang="es-GT" sz="1400" b="0" dirty="0">
                          <a:latin typeface="Bahnschrift Light" panose="020B0502040204020203" pitchFamily="34" charset="0"/>
                        </a:rPr>
                        <a:t>&lt;=</a:t>
                      </a:r>
                    </a:p>
                  </a:txBody>
                  <a:tcPr anchor="ctr"/>
                </a:tc>
                <a:tc>
                  <a:txBody>
                    <a:bodyPr/>
                    <a:lstStyle/>
                    <a:p>
                      <a:pPr algn="ctr"/>
                      <a:r>
                        <a:rPr lang="es-GT" sz="1400" b="0" dirty="0">
                          <a:latin typeface="Bahnschrift Light" panose="020B0502040204020203" pitchFamily="34" charset="0"/>
                        </a:rPr>
                        <a:t>Menor o Igual Que</a:t>
                      </a:r>
                    </a:p>
                  </a:txBody>
                  <a:tcPr anchor="ctr"/>
                </a:tc>
                <a:extLst>
                  <a:ext uri="{0D108BD9-81ED-4DB2-BD59-A6C34878D82A}">
                    <a16:rowId xmlns:a16="http://schemas.microsoft.com/office/drawing/2014/main" val="2623138742"/>
                  </a:ext>
                </a:extLst>
              </a:tr>
              <a:tr h="422794">
                <a:tc>
                  <a:txBody>
                    <a:bodyPr/>
                    <a:lstStyle/>
                    <a:p>
                      <a:pPr algn="ctr"/>
                      <a:r>
                        <a:rPr lang="es-GT" sz="1400">
                          <a:latin typeface="Bahnschrift Light" panose="020B0502040204020203" pitchFamily="34" charset="0"/>
                        </a:rPr>
                        <a:t>IN ( )</a:t>
                      </a:r>
                    </a:p>
                  </a:txBody>
                  <a:tcPr anchor="ctr"/>
                </a:tc>
                <a:tc>
                  <a:txBody>
                    <a:bodyPr/>
                    <a:lstStyle/>
                    <a:p>
                      <a:pPr algn="just"/>
                      <a:r>
                        <a:rPr lang="es-GT" sz="1400">
                          <a:latin typeface="Bahnschrift Light" panose="020B0502040204020203" pitchFamily="34" charset="0"/>
                        </a:rPr>
                        <a:t>Valores que Coinciden en una Lista</a:t>
                      </a:r>
                    </a:p>
                  </a:txBody>
                  <a:tcPr anchor="ctr"/>
                </a:tc>
                <a:extLst>
                  <a:ext uri="{0D108BD9-81ED-4DB2-BD59-A6C34878D82A}">
                    <a16:rowId xmlns:a16="http://schemas.microsoft.com/office/drawing/2014/main" val="855014237"/>
                  </a:ext>
                </a:extLst>
              </a:tr>
              <a:tr h="357478">
                <a:tc>
                  <a:txBody>
                    <a:bodyPr/>
                    <a:lstStyle/>
                    <a:p>
                      <a:pPr algn="ctr"/>
                      <a:r>
                        <a:rPr lang="es-GT" sz="1400">
                          <a:latin typeface="Bahnschrift Light" panose="020B0502040204020203" pitchFamily="34" charset="0"/>
                        </a:rPr>
                        <a:t>NOT</a:t>
                      </a:r>
                    </a:p>
                  </a:txBody>
                  <a:tcPr anchor="ctr"/>
                </a:tc>
                <a:tc>
                  <a:txBody>
                    <a:bodyPr/>
                    <a:lstStyle/>
                    <a:p>
                      <a:pPr algn="just"/>
                      <a:r>
                        <a:rPr lang="es-GT" sz="1400">
                          <a:latin typeface="Bahnschrift Light" panose="020B0502040204020203" pitchFamily="34" charset="0"/>
                        </a:rPr>
                        <a:t>Negar una Condición</a:t>
                      </a:r>
                    </a:p>
                  </a:txBody>
                  <a:tcPr anchor="ctr"/>
                </a:tc>
                <a:extLst>
                  <a:ext uri="{0D108BD9-81ED-4DB2-BD59-A6C34878D82A}">
                    <a16:rowId xmlns:a16="http://schemas.microsoft.com/office/drawing/2014/main" val="3437492575"/>
                  </a:ext>
                </a:extLst>
              </a:tr>
              <a:tr h="422794">
                <a:tc>
                  <a:txBody>
                    <a:bodyPr/>
                    <a:lstStyle/>
                    <a:p>
                      <a:pPr algn="ctr"/>
                      <a:r>
                        <a:rPr lang="es-GT" sz="1400">
                          <a:latin typeface="Bahnschrift Light" panose="020B0502040204020203" pitchFamily="34" charset="0"/>
                        </a:rPr>
                        <a:t>BETWEEN</a:t>
                      </a:r>
                    </a:p>
                  </a:txBody>
                  <a:tcPr anchor="ctr"/>
                </a:tc>
                <a:tc>
                  <a:txBody>
                    <a:bodyPr/>
                    <a:lstStyle/>
                    <a:p>
                      <a:pPr algn="just"/>
                      <a:r>
                        <a:rPr lang="es-GT" sz="1400">
                          <a:latin typeface="Bahnschrift Light" panose="020B0502040204020203" pitchFamily="34" charset="0"/>
                        </a:rPr>
                        <a:t>Valores en un Rango (incluye los extremos)</a:t>
                      </a:r>
                    </a:p>
                  </a:txBody>
                  <a:tcPr anchor="ctr"/>
                </a:tc>
                <a:extLst>
                  <a:ext uri="{0D108BD9-81ED-4DB2-BD59-A6C34878D82A}">
                    <a16:rowId xmlns:a16="http://schemas.microsoft.com/office/drawing/2014/main" val="4071204320"/>
                  </a:ext>
                </a:extLst>
              </a:tr>
              <a:tr h="357478">
                <a:tc>
                  <a:txBody>
                    <a:bodyPr/>
                    <a:lstStyle/>
                    <a:p>
                      <a:pPr algn="ctr"/>
                      <a:r>
                        <a:rPr lang="es-GT" sz="1400">
                          <a:latin typeface="Bahnschrift Light" panose="020B0502040204020203" pitchFamily="34" charset="0"/>
                        </a:rPr>
                        <a:t>IS NULL</a:t>
                      </a:r>
                    </a:p>
                  </a:txBody>
                  <a:tcPr anchor="ctr"/>
                </a:tc>
                <a:tc>
                  <a:txBody>
                    <a:bodyPr/>
                    <a:lstStyle/>
                    <a:p>
                      <a:pPr algn="just"/>
                      <a:r>
                        <a:rPr lang="es-GT" sz="1400">
                          <a:latin typeface="Bahnschrift Light" panose="020B0502040204020203" pitchFamily="34" charset="0"/>
                        </a:rPr>
                        <a:t>Verifica si el Valor es NULL</a:t>
                      </a:r>
                    </a:p>
                  </a:txBody>
                  <a:tcPr anchor="ctr"/>
                </a:tc>
                <a:extLst>
                  <a:ext uri="{0D108BD9-81ED-4DB2-BD59-A6C34878D82A}">
                    <a16:rowId xmlns:a16="http://schemas.microsoft.com/office/drawing/2014/main" val="901000228"/>
                  </a:ext>
                </a:extLst>
              </a:tr>
              <a:tr h="422794">
                <a:tc>
                  <a:txBody>
                    <a:bodyPr/>
                    <a:lstStyle/>
                    <a:p>
                      <a:pPr algn="ctr"/>
                      <a:r>
                        <a:rPr lang="es-GT" sz="1400">
                          <a:latin typeface="Bahnschrift Light" panose="020B0502040204020203" pitchFamily="34" charset="0"/>
                        </a:rPr>
                        <a:t>IS NOT NULL</a:t>
                      </a:r>
                    </a:p>
                  </a:txBody>
                  <a:tcPr anchor="ctr"/>
                </a:tc>
                <a:tc>
                  <a:txBody>
                    <a:bodyPr/>
                    <a:lstStyle/>
                    <a:p>
                      <a:pPr algn="just"/>
                      <a:r>
                        <a:rPr lang="es-GT" sz="1400" dirty="0">
                          <a:latin typeface="Bahnschrift Light" panose="020B0502040204020203" pitchFamily="34" charset="0"/>
                        </a:rPr>
                        <a:t>Verifica si el Valor es diferente de NULL</a:t>
                      </a:r>
                    </a:p>
                  </a:txBody>
                  <a:tcPr anchor="ctr"/>
                </a:tc>
                <a:extLst>
                  <a:ext uri="{0D108BD9-81ED-4DB2-BD59-A6C34878D82A}">
                    <a16:rowId xmlns:a16="http://schemas.microsoft.com/office/drawing/2014/main" val="623074909"/>
                  </a:ext>
                </a:extLst>
              </a:tr>
              <a:tr h="422794">
                <a:tc>
                  <a:txBody>
                    <a:bodyPr/>
                    <a:lstStyle/>
                    <a:p>
                      <a:pPr algn="ctr"/>
                      <a:r>
                        <a:rPr lang="es-GT" sz="1400">
                          <a:latin typeface="Bahnschrift Light" panose="020B0502040204020203" pitchFamily="34" charset="0"/>
                        </a:rPr>
                        <a:t>LIKE</a:t>
                      </a:r>
                    </a:p>
                  </a:txBody>
                  <a:tcPr anchor="ctr"/>
                </a:tc>
                <a:tc>
                  <a:txBody>
                    <a:bodyPr/>
                    <a:lstStyle/>
                    <a:p>
                      <a:pPr algn="just"/>
                      <a:r>
                        <a:rPr lang="es-GT" sz="1400">
                          <a:latin typeface="Bahnschrift Light" panose="020B0502040204020203" pitchFamily="34" charset="0"/>
                        </a:rPr>
                        <a:t>Definir un patrón de búsqueda y utiliza % y _</a:t>
                      </a:r>
                    </a:p>
                  </a:txBody>
                  <a:tcPr anchor="ctr"/>
                </a:tc>
                <a:extLst>
                  <a:ext uri="{0D108BD9-81ED-4DB2-BD59-A6C34878D82A}">
                    <a16:rowId xmlns:a16="http://schemas.microsoft.com/office/drawing/2014/main" val="2599615219"/>
                  </a:ext>
                </a:extLst>
              </a:tr>
              <a:tr h="591912">
                <a:tc>
                  <a:txBody>
                    <a:bodyPr/>
                    <a:lstStyle/>
                    <a:p>
                      <a:pPr algn="ctr"/>
                      <a:r>
                        <a:rPr lang="es-GT" sz="1400" dirty="0">
                          <a:latin typeface="Bahnschrift Light" panose="020B0502040204020203" pitchFamily="34" charset="0"/>
                        </a:rPr>
                        <a:t>EXISTS</a:t>
                      </a:r>
                    </a:p>
                  </a:txBody>
                  <a:tcPr anchor="ctr"/>
                </a:tc>
                <a:tc>
                  <a:txBody>
                    <a:bodyPr/>
                    <a:lstStyle/>
                    <a:p>
                      <a:pPr algn="just"/>
                      <a:r>
                        <a:rPr lang="es-GT" sz="1400" dirty="0">
                          <a:latin typeface="Bahnschrift Light" panose="020B0502040204020203" pitchFamily="34" charset="0"/>
                        </a:rPr>
                        <a:t>La condición se cumple si la subconsulta devuelve al menos una fila</a:t>
                      </a:r>
                    </a:p>
                  </a:txBody>
                  <a:tcPr anchor="ctr"/>
                </a:tc>
                <a:extLst>
                  <a:ext uri="{0D108BD9-81ED-4DB2-BD59-A6C34878D82A}">
                    <a16:rowId xmlns:a16="http://schemas.microsoft.com/office/drawing/2014/main" val="1485445600"/>
                  </a:ext>
                </a:extLst>
              </a:tr>
            </a:tbl>
          </a:graphicData>
        </a:graphic>
      </p:graphicFrame>
    </p:spTree>
    <p:extLst>
      <p:ext uri="{BB962C8B-B14F-4D97-AF65-F5344CB8AC3E}">
        <p14:creationId xmlns:p14="http://schemas.microsoft.com/office/powerpoint/2010/main" val="37899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606397-98E4-4B2A-8528-81B41A896E73}"/>
              </a:ext>
            </a:extLst>
          </p:cNvPr>
          <p:cNvSpPr txBox="1"/>
          <p:nvPr/>
        </p:nvSpPr>
        <p:spPr>
          <a:xfrm>
            <a:off x="513567" y="400833"/>
            <a:ext cx="10960274" cy="646331"/>
          </a:xfrm>
          <a:prstGeom prst="rect">
            <a:avLst/>
          </a:prstGeom>
          <a:noFill/>
        </p:spPr>
        <p:txBody>
          <a:bodyPr wrap="square" rtlCol="0">
            <a:spAutoFit/>
          </a:bodyPr>
          <a:lstStyle/>
          <a:p>
            <a:r>
              <a:rPr lang="es-GT" dirty="0">
                <a:latin typeface="Bahnschrift Light" panose="020B0502040204020203" pitchFamily="34" charset="0"/>
              </a:rPr>
              <a:t>OPERADORES LOGICOS: </a:t>
            </a:r>
            <a:r>
              <a:rPr lang="es-GT" dirty="0"/>
              <a:t>nos proporcionan un resultado a partir de que se cumpla o no una cierta condición, producen un resultado booleano, y sus operandos son también valores </a:t>
            </a:r>
            <a:r>
              <a:rPr lang="es-GT" b="1" dirty="0"/>
              <a:t>lógicos</a:t>
            </a:r>
            <a:r>
              <a:rPr lang="es-GT" dirty="0"/>
              <a:t> o asimilables a ello. 	</a:t>
            </a:r>
            <a:endParaRPr lang="es-GT" dirty="0">
              <a:latin typeface="Bahnschrift Light" panose="020B0502040204020203" pitchFamily="34" charset="0"/>
            </a:endParaRPr>
          </a:p>
        </p:txBody>
      </p:sp>
      <p:graphicFrame>
        <p:nvGraphicFramePr>
          <p:cNvPr id="3" name="Tabla 2">
            <a:extLst>
              <a:ext uri="{FF2B5EF4-FFF2-40B4-BE49-F238E27FC236}">
                <a16:creationId xmlns:a16="http://schemas.microsoft.com/office/drawing/2014/main" id="{10F7B0C5-7E9D-4B0A-8BFB-EC9B1FC34DB2}"/>
              </a:ext>
            </a:extLst>
          </p:cNvPr>
          <p:cNvGraphicFramePr>
            <a:graphicFrameLocks noGrp="1"/>
          </p:cNvGraphicFramePr>
          <p:nvPr>
            <p:extLst>
              <p:ext uri="{D42A27DB-BD31-4B8C-83A1-F6EECF244321}">
                <p14:modId xmlns:p14="http://schemas.microsoft.com/office/powerpoint/2010/main" val="2087769761"/>
              </p:ext>
            </p:extLst>
          </p:nvPr>
        </p:nvGraphicFramePr>
        <p:xfrm>
          <a:off x="3420997" y="1047164"/>
          <a:ext cx="4357666" cy="1828800"/>
        </p:xfrm>
        <a:graphic>
          <a:graphicData uri="http://schemas.openxmlformats.org/drawingml/2006/table">
            <a:tbl>
              <a:tblPr firstRow="1" bandRow="1">
                <a:tableStyleId>{8799B23B-EC83-4686-B30A-512413B5E67A}</a:tableStyleId>
              </a:tblPr>
              <a:tblGrid>
                <a:gridCol w="2178833">
                  <a:extLst>
                    <a:ext uri="{9D8B030D-6E8A-4147-A177-3AD203B41FA5}">
                      <a16:colId xmlns:a16="http://schemas.microsoft.com/office/drawing/2014/main" val="836913709"/>
                    </a:ext>
                  </a:extLst>
                </a:gridCol>
                <a:gridCol w="2178833">
                  <a:extLst>
                    <a:ext uri="{9D8B030D-6E8A-4147-A177-3AD203B41FA5}">
                      <a16:colId xmlns:a16="http://schemas.microsoft.com/office/drawing/2014/main" val="1060255110"/>
                    </a:ext>
                  </a:extLst>
                </a:gridCol>
              </a:tblGrid>
              <a:tr h="311650">
                <a:tc>
                  <a:txBody>
                    <a:bodyPr/>
                    <a:lstStyle/>
                    <a:p>
                      <a:r>
                        <a:rPr lang="es-GT" dirty="0">
                          <a:effectLst/>
                          <a:latin typeface="Bahnschrift Light" panose="020B0502040204020203" pitchFamily="34" charset="0"/>
                        </a:rPr>
                        <a:t>OPERADOR</a:t>
                      </a:r>
                      <a:endParaRPr lang="es-GT" dirty="0">
                        <a:latin typeface="Bahnschrift Light" panose="020B0502040204020203" pitchFamily="34" charset="0"/>
                      </a:endParaRPr>
                    </a:p>
                  </a:txBody>
                  <a:tcPr anchor="ctr"/>
                </a:tc>
                <a:tc>
                  <a:txBody>
                    <a:bodyPr/>
                    <a:lstStyle/>
                    <a:p>
                      <a:r>
                        <a:rPr lang="es-GT" dirty="0">
                          <a:latin typeface="Bahnschrift Light" panose="020B0502040204020203" pitchFamily="34" charset="0"/>
                        </a:rPr>
                        <a:t>DESCRIPCION</a:t>
                      </a:r>
                    </a:p>
                  </a:txBody>
                  <a:tcPr anchor="ctr"/>
                </a:tc>
                <a:extLst>
                  <a:ext uri="{0D108BD9-81ED-4DB2-BD59-A6C34878D82A}">
                    <a16:rowId xmlns:a16="http://schemas.microsoft.com/office/drawing/2014/main" val="691240854"/>
                  </a:ext>
                </a:extLst>
              </a:tr>
              <a:tr h="311650">
                <a:tc>
                  <a:txBody>
                    <a:bodyPr/>
                    <a:lstStyle/>
                    <a:p>
                      <a:r>
                        <a:rPr lang="es-GT" dirty="0">
                          <a:latin typeface="Bahnschrift Light" panose="020B0502040204020203" pitchFamily="34" charset="0"/>
                        </a:rPr>
                        <a:t>AND , &amp;&amp; </a:t>
                      </a:r>
                    </a:p>
                  </a:txBody>
                  <a:tcPr anchor="ctr"/>
                </a:tc>
                <a:tc>
                  <a:txBody>
                    <a:bodyPr/>
                    <a:lstStyle/>
                    <a:p>
                      <a:r>
                        <a:rPr lang="es-GT">
                          <a:latin typeface="Bahnschrift Light" panose="020B0502040204020203" pitchFamily="34" charset="0"/>
                        </a:rPr>
                        <a:t>Y lógico </a:t>
                      </a:r>
                    </a:p>
                  </a:txBody>
                  <a:tcPr anchor="ctr"/>
                </a:tc>
                <a:extLst>
                  <a:ext uri="{0D108BD9-81ED-4DB2-BD59-A6C34878D82A}">
                    <a16:rowId xmlns:a16="http://schemas.microsoft.com/office/drawing/2014/main" val="2792870463"/>
                  </a:ext>
                </a:extLst>
              </a:tr>
              <a:tr h="311650">
                <a:tc>
                  <a:txBody>
                    <a:bodyPr/>
                    <a:lstStyle/>
                    <a:p>
                      <a:r>
                        <a:rPr lang="es-GT" dirty="0">
                          <a:latin typeface="Bahnschrift Light" panose="020B0502040204020203" pitchFamily="34" charset="0"/>
                        </a:rPr>
                        <a:t>NOT ! </a:t>
                      </a:r>
                    </a:p>
                  </a:txBody>
                  <a:tcPr anchor="ctr"/>
                </a:tc>
                <a:tc>
                  <a:txBody>
                    <a:bodyPr/>
                    <a:lstStyle/>
                    <a:p>
                      <a:r>
                        <a:rPr lang="es-GT">
                          <a:latin typeface="Bahnschrift Light" panose="020B0502040204020203" pitchFamily="34" charset="0"/>
                        </a:rPr>
                        <a:t>Niega valor </a:t>
                      </a:r>
                    </a:p>
                  </a:txBody>
                  <a:tcPr anchor="ctr"/>
                </a:tc>
                <a:extLst>
                  <a:ext uri="{0D108BD9-81ED-4DB2-BD59-A6C34878D82A}">
                    <a16:rowId xmlns:a16="http://schemas.microsoft.com/office/drawing/2014/main" val="67897176"/>
                  </a:ext>
                </a:extLst>
              </a:tr>
              <a:tr h="311650">
                <a:tc>
                  <a:txBody>
                    <a:bodyPr/>
                    <a:lstStyle/>
                    <a:p>
                      <a:r>
                        <a:rPr lang="es-GT" dirty="0">
                          <a:latin typeface="Bahnschrift Light" panose="020B0502040204020203" pitchFamily="34" charset="0"/>
                        </a:rPr>
                        <a:t>OR , || </a:t>
                      </a:r>
                    </a:p>
                  </a:txBody>
                  <a:tcPr anchor="ctr"/>
                </a:tc>
                <a:tc>
                  <a:txBody>
                    <a:bodyPr/>
                    <a:lstStyle/>
                    <a:p>
                      <a:r>
                        <a:rPr lang="es-GT">
                          <a:latin typeface="Bahnschrift Light" panose="020B0502040204020203" pitchFamily="34" charset="0"/>
                        </a:rPr>
                        <a:t>O lógico </a:t>
                      </a:r>
                    </a:p>
                  </a:txBody>
                  <a:tcPr anchor="ctr"/>
                </a:tc>
                <a:extLst>
                  <a:ext uri="{0D108BD9-81ED-4DB2-BD59-A6C34878D82A}">
                    <a16:rowId xmlns:a16="http://schemas.microsoft.com/office/drawing/2014/main" val="1935871075"/>
                  </a:ext>
                </a:extLst>
              </a:tr>
              <a:tr h="311650">
                <a:tc>
                  <a:txBody>
                    <a:bodyPr/>
                    <a:lstStyle/>
                    <a:p>
                      <a:r>
                        <a:rPr lang="es-GT" dirty="0">
                          <a:latin typeface="Bahnschrift Light" panose="020B0502040204020203" pitchFamily="34" charset="0"/>
                        </a:rPr>
                        <a:t>XOR</a:t>
                      </a:r>
                    </a:p>
                  </a:txBody>
                  <a:tcPr anchor="ctr"/>
                </a:tc>
                <a:tc>
                  <a:txBody>
                    <a:bodyPr/>
                    <a:lstStyle/>
                    <a:p>
                      <a:r>
                        <a:rPr lang="es-GT" dirty="0">
                          <a:latin typeface="Bahnschrift Light" panose="020B0502040204020203" pitchFamily="34" charset="0"/>
                        </a:rPr>
                        <a:t>XOR lógico</a:t>
                      </a:r>
                    </a:p>
                  </a:txBody>
                  <a:tcPr anchor="ctr"/>
                </a:tc>
                <a:extLst>
                  <a:ext uri="{0D108BD9-81ED-4DB2-BD59-A6C34878D82A}">
                    <a16:rowId xmlns:a16="http://schemas.microsoft.com/office/drawing/2014/main" val="597636962"/>
                  </a:ext>
                </a:extLst>
              </a:tr>
            </a:tbl>
          </a:graphicData>
        </a:graphic>
      </p:graphicFrame>
      <p:sp>
        <p:nvSpPr>
          <p:cNvPr id="4" name="CuadroTexto 3">
            <a:extLst>
              <a:ext uri="{FF2B5EF4-FFF2-40B4-BE49-F238E27FC236}">
                <a16:creationId xmlns:a16="http://schemas.microsoft.com/office/drawing/2014/main" id="{83B11E03-DB0C-48CD-8ED3-1F9C87A9607E}"/>
              </a:ext>
            </a:extLst>
          </p:cNvPr>
          <p:cNvSpPr txBox="1"/>
          <p:nvPr/>
        </p:nvSpPr>
        <p:spPr>
          <a:xfrm>
            <a:off x="626301" y="3256767"/>
            <a:ext cx="10960274" cy="646331"/>
          </a:xfrm>
          <a:prstGeom prst="rect">
            <a:avLst/>
          </a:prstGeom>
          <a:noFill/>
        </p:spPr>
        <p:txBody>
          <a:bodyPr wrap="square" rtlCol="0">
            <a:spAutoFit/>
          </a:bodyPr>
          <a:lstStyle/>
          <a:p>
            <a:r>
              <a:rPr lang="es-GT" dirty="0"/>
              <a:t>OPERADORES DE ASIGNACIÓN: Hace que la variable de usuario en el lado izquierdo del operador tome el valor a su derecha.</a:t>
            </a:r>
          </a:p>
        </p:txBody>
      </p:sp>
      <p:graphicFrame>
        <p:nvGraphicFramePr>
          <p:cNvPr id="5" name="Tabla 4">
            <a:extLst>
              <a:ext uri="{FF2B5EF4-FFF2-40B4-BE49-F238E27FC236}">
                <a16:creationId xmlns:a16="http://schemas.microsoft.com/office/drawing/2014/main" id="{875AF88B-B24F-488A-953E-1C037E208E8A}"/>
              </a:ext>
            </a:extLst>
          </p:cNvPr>
          <p:cNvGraphicFramePr>
            <a:graphicFrameLocks noGrp="1"/>
          </p:cNvGraphicFramePr>
          <p:nvPr>
            <p:extLst>
              <p:ext uri="{D42A27DB-BD31-4B8C-83A1-F6EECF244321}">
                <p14:modId xmlns:p14="http://schemas.microsoft.com/office/powerpoint/2010/main" val="3747023958"/>
              </p:ext>
            </p:extLst>
          </p:nvPr>
        </p:nvGraphicFramePr>
        <p:xfrm>
          <a:off x="1716066" y="4195789"/>
          <a:ext cx="8341638" cy="1930400"/>
        </p:xfrm>
        <a:graphic>
          <a:graphicData uri="http://schemas.openxmlformats.org/drawingml/2006/table">
            <a:tbl>
              <a:tblPr firstRow="1" bandRow="1">
                <a:tableStyleId>{8799B23B-EC83-4686-B30A-512413B5E67A}</a:tableStyleId>
              </a:tblPr>
              <a:tblGrid>
                <a:gridCol w="4170819">
                  <a:extLst>
                    <a:ext uri="{9D8B030D-6E8A-4147-A177-3AD203B41FA5}">
                      <a16:colId xmlns:a16="http://schemas.microsoft.com/office/drawing/2014/main" val="1146218995"/>
                    </a:ext>
                  </a:extLst>
                </a:gridCol>
                <a:gridCol w="4170819">
                  <a:extLst>
                    <a:ext uri="{9D8B030D-6E8A-4147-A177-3AD203B41FA5}">
                      <a16:colId xmlns:a16="http://schemas.microsoft.com/office/drawing/2014/main" val="1620709898"/>
                    </a:ext>
                  </a:extLst>
                </a:gridCol>
              </a:tblGrid>
              <a:tr h="370840">
                <a:tc>
                  <a:txBody>
                    <a:bodyPr/>
                    <a:lstStyle/>
                    <a:p>
                      <a:pPr algn="ctr"/>
                      <a:r>
                        <a:rPr lang="es-GT" dirty="0">
                          <a:latin typeface="Bahnschrift Light" panose="020B0502040204020203" pitchFamily="34" charset="0"/>
                        </a:rPr>
                        <a:t>OPERADOR</a:t>
                      </a:r>
                    </a:p>
                  </a:txBody>
                  <a:tcPr/>
                </a:tc>
                <a:tc>
                  <a:txBody>
                    <a:bodyPr/>
                    <a:lstStyle/>
                    <a:p>
                      <a:pPr algn="ctr"/>
                      <a:r>
                        <a:rPr lang="es-GT" dirty="0">
                          <a:latin typeface="Bahnschrift Light" panose="020B0502040204020203" pitchFamily="34" charset="0"/>
                        </a:rPr>
                        <a:t>DESCRIPCION</a:t>
                      </a:r>
                    </a:p>
                  </a:txBody>
                  <a:tcPr/>
                </a:tc>
                <a:extLst>
                  <a:ext uri="{0D108BD9-81ED-4DB2-BD59-A6C34878D82A}">
                    <a16:rowId xmlns:a16="http://schemas.microsoft.com/office/drawing/2014/main" val="1614035908"/>
                  </a:ext>
                </a:extLst>
              </a:tr>
              <a:tr h="351159">
                <a:tc>
                  <a:txBody>
                    <a:bodyPr/>
                    <a:lstStyle/>
                    <a:p>
                      <a:pPr algn="ctr"/>
                      <a:r>
                        <a:rPr lang="es-GT" dirty="0">
                          <a:solidFill>
                            <a:schemeClr val="tx1"/>
                          </a:solidFill>
                          <a:latin typeface="Bahnschrift Light" panose="020B0502040204020203" pitchFamily="34" charset="0"/>
                          <a:hlinkClick r:id="rId2">
                            <a:extLst>
                              <a:ext uri="{A12FA001-AC4F-418D-AE19-62706E023703}">
                                <ahyp:hlinkClr xmlns:ahyp="http://schemas.microsoft.com/office/drawing/2018/hyperlinkcolor" val="tx"/>
                              </a:ext>
                            </a:extLst>
                          </a:hlinkClick>
                        </a:rPr>
                        <a:t>=</a:t>
                      </a:r>
                      <a:endParaRPr lang="es-GT" dirty="0">
                        <a:solidFill>
                          <a:schemeClr val="tx1"/>
                        </a:solidFill>
                        <a:latin typeface="Bahnschrift Light" panose="020B0502040204020203" pitchFamily="34" charset="0"/>
                      </a:endParaRPr>
                    </a:p>
                  </a:txBody>
                  <a:tcPr anchor="ctr"/>
                </a:tc>
                <a:tc>
                  <a:txBody>
                    <a:bodyPr/>
                    <a:lstStyle/>
                    <a:p>
                      <a:pPr algn="just"/>
                      <a:r>
                        <a:rPr lang="es-GT" dirty="0">
                          <a:latin typeface="Bahnschrift Light" panose="020B0502040204020203" pitchFamily="34" charset="0"/>
                        </a:rPr>
                        <a:t>Asigne un valor (como parte de una instrucción SET o como parte de la cláusula SET en una instrucción UPDATE ) </a:t>
                      </a:r>
                    </a:p>
                  </a:txBody>
                  <a:tcPr anchor="ctr"/>
                </a:tc>
                <a:extLst>
                  <a:ext uri="{0D108BD9-81ED-4DB2-BD59-A6C34878D82A}">
                    <a16:rowId xmlns:a16="http://schemas.microsoft.com/office/drawing/2014/main" val="32759128"/>
                  </a:ext>
                </a:extLst>
              </a:tr>
              <a:tr h="370840">
                <a:tc>
                  <a:txBody>
                    <a:bodyPr/>
                    <a:lstStyle/>
                    <a:p>
                      <a:pPr algn="ctr"/>
                      <a:r>
                        <a:rPr lang="es-GT" dirty="0">
                          <a:solidFill>
                            <a:schemeClr val="tx1"/>
                          </a:solidFill>
                          <a:latin typeface="Bahnschrift Light" panose="020B0502040204020203" pitchFamily="34" charset="0"/>
                          <a:hlinkClick r:id="rId3">
                            <a:extLst>
                              <a:ext uri="{A12FA001-AC4F-418D-AE19-62706E023703}">
                                <ahyp:hlinkClr xmlns:ahyp="http://schemas.microsoft.com/office/drawing/2018/hyperlinkcolor" val="tx"/>
                              </a:ext>
                            </a:extLst>
                          </a:hlinkClick>
                        </a:rPr>
                        <a:t>:=</a:t>
                      </a:r>
                      <a:r>
                        <a:rPr lang="es-GT" dirty="0">
                          <a:solidFill>
                            <a:schemeClr val="tx1"/>
                          </a:solidFill>
                          <a:latin typeface="Bahnschrift Light" panose="020B0502040204020203" pitchFamily="34" charset="0"/>
                        </a:rPr>
                        <a:t> </a:t>
                      </a:r>
                    </a:p>
                  </a:txBody>
                  <a:tcPr anchor="ctr"/>
                </a:tc>
                <a:tc>
                  <a:txBody>
                    <a:bodyPr/>
                    <a:lstStyle/>
                    <a:p>
                      <a:pPr algn="just"/>
                      <a:r>
                        <a:rPr lang="es-GT" dirty="0">
                          <a:latin typeface="Bahnschrift Light" panose="020B0502040204020203" pitchFamily="34" charset="0"/>
                        </a:rPr>
                        <a:t>Asignar un valor</a:t>
                      </a:r>
                    </a:p>
                  </a:txBody>
                  <a:tcPr anchor="ctr"/>
                </a:tc>
                <a:extLst>
                  <a:ext uri="{0D108BD9-81ED-4DB2-BD59-A6C34878D82A}">
                    <a16:rowId xmlns:a16="http://schemas.microsoft.com/office/drawing/2014/main" val="2992199165"/>
                  </a:ext>
                </a:extLst>
              </a:tr>
            </a:tbl>
          </a:graphicData>
        </a:graphic>
      </p:graphicFrame>
    </p:spTree>
    <p:extLst>
      <p:ext uri="{BB962C8B-B14F-4D97-AF65-F5344CB8AC3E}">
        <p14:creationId xmlns:p14="http://schemas.microsoft.com/office/powerpoint/2010/main" val="17825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3F01404-F843-4AF8-B39D-1F77E4C7764D}"/>
              </a:ext>
            </a:extLst>
          </p:cNvPr>
          <p:cNvSpPr/>
          <p:nvPr/>
        </p:nvSpPr>
        <p:spPr>
          <a:xfrm>
            <a:off x="1085589" y="1478071"/>
            <a:ext cx="10020821" cy="2646878"/>
          </a:xfrm>
          <a:prstGeom prst="rect">
            <a:avLst/>
          </a:prstGeom>
          <a:noFill/>
        </p:spPr>
        <p:txBody>
          <a:bodyPr wrap="square" lIns="91440" tIns="45720" rIns="91440" bIns="45720">
            <a:spAutoFit/>
          </a:bodyPr>
          <a:lstStyle/>
          <a:p>
            <a:pPr algn="ctr"/>
            <a:r>
              <a:rPr lang="es-ES" sz="16600" b="1" cap="none" spc="0" dirty="0">
                <a:ln w="22225">
                  <a:solidFill>
                    <a:schemeClr val="accent2"/>
                  </a:solidFill>
                  <a:prstDash val="solid"/>
                </a:ln>
                <a:solidFill>
                  <a:schemeClr val="accent2">
                    <a:lumMod val="40000"/>
                    <a:lumOff val="60000"/>
                  </a:schemeClr>
                </a:solidFill>
                <a:effectLst/>
                <a:latin typeface="Bahnschrift Light" panose="020B0502040204020203" pitchFamily="34" charset="0"/>
              </a:rPr>
              <a:t>GRACIAS</a:t>
            </a:r>
          </a:p>
        </p:txBody>
      </p:sp>
    </p:spTree>
    <p:extLst>
      <p:ext uri="{BB962C8B-B14F-4D97-AF65-F5344CB8AC3E}">
        <p14:creationId xmlns:p14="http://schemas.microsoft.com/office/powerpoint/2010/main" val="130749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satélite con el cielo nocturno de fondo">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aphicFrame>
        <p:nvGraphicFramePr>
          <p:cNvPr id="6" name="Marcador de contenido 5"/>
          <p:cNvGraphicFramePr>
            <a:graphicFrameLocks noGrp="1"/>
          </p:cNvGraphicFramePr>
          <p:nvPr>
            <p:ph idx="1"/>
            <p:extLst>
              <p:ext uri="{D42A27DB-BD31-4B8C-83A1-F6EECF244321}">
                <p14:modId xmlns:p14="http://schemas.microsoft.com/office/powerpoint/2010/main" val="475702275"/>
              </p:ext>
            </p:extLst>
          </p:nvPr>
        </p:nvGraphicFramePr>
        <p:xfrm>
          <a:off x="254000" y="1917700"/>
          <a:ext cx="11391900" cy="3873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2">
            <a:extLst>
              <a:ext uri="{FF2B5EF4-FFF2-40B4-BE49-F238E27FC236}">
                <a16:creationId xmlns:a16="http://schemas.microsoft.com/office/drawing/2014/main" id="{37C0E256-2440-41D0-8910-15C48C0D7CBC}"/>
              </a:ext>
            </a:extLst>
          </p:cNvPr>
          <p:cNvSpPr/>
          <p:nvPr/>
        </p:nvSpPr>
        <p:spPr>
          <a:xfrm>
            <a:off x="3136052" y="338435"/>
            <a:ext cx="5230919"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latin typeface="Bahnschrift Light" panose="020B0502040204020203" pitchFamily="34" charset="0"/>
              </a:rPr>
              <a:t>TIPOS DE DATOS</a:t>
            </a:r>
          </a:p>
        </p:txBody>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66624341"/>
              </p:ext>
            </p:extLst>
          </p:nvPr>
        </p:nvGraphicFramePr>
        <p:xfrm>
          <a:off x="591672" y="672352"/>
          <a:ext cx="10983556" cy="594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ángulo 5">
            <a:extLst>
              <a:ext uri="{FF2B5EF4-FFF2-40B4-BE49-F238E27FC236}">
                <a16:creationId xmlns:a16="http://schemas.microsoft.com/office/drawing/2014/main" id="{2797B47A-86B3-4C2B-8FBB-7D938B3B58DC}"/>
              </a:ext>
            </a:extLst>
          </p:cNvPr>
          <p:cNvSpPr/>
          <p:nvPr/>
        </p:nvSpPr>
        <p:spPr>
          <a:xfrm>
            <a:off x="2484411" y="-69663"/>
            <a:ext cx="7629589"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TIPO DE DATO NUMERICO</a:t>
            </a:r>
          </a:p>
        </p:txBody>
      </p:sp>
      <p:graphicFrame>
        <p:nvGraphicFramePr>
          <p:cNvPr id="9" name="Tabla 8">
            <a:extLst>
              <a:ext uri="{FF2B5EF4-FFF2-40B4-BE49-F238E27FC236}">
                <a16:creationId xmlns:a16="http://schemas.microsoft.com/office/drawing/2014/main" id="{0FA06A76-DEA3-436E-ACB0-3801CA282236}"/>
              </a:ext>
            </a:extLst>
          </p:cNvPr>
          <p:cNvGraphicFramePr>
            <a:graphicFrameLocks noGrp="1"/>
          </p:cNvGraphicFramePr>
          <p:nvPr>
            <p:extLst>
              <p:ext uri="{D42A27DB-BD31-4B8C-83A1-F6EECF244321}">
                <p14:modId xmlns:p14="http://schemas.microsoft.com/office/powerpoint/2010/main" val="3463356877"/>
              </p:ext>
            </p:extLst>
          </p:nvPr>
        </p:nvGraphicFramePr>
        <p:xfrm>
          <a:off x="2032000" y="2038879"/>
          <a:ext cx="8127999" cy="4819121"/>
        </p:xfrm>
        <a:graphic>
          <a:graphicData uri="http://schemas.openxmlformats.org/drawingml/2006/table">
            <a:tbl>
              <a:tblPr firstRow="1" bandRow="1">
                <a:tableStyleId>{8799B23B-EC83-4686-B30A-512413B5E67A}</a:tableStyleId>
              </a:tblPr>
              <a:tblGrid>
                <a:gridCol w="2709333">
                  <a:extLst>
                    <a:ext uri="{9D8B030D-6E8A-4147-A177-3AD203B41FA5}">
                      <a16:colId xmlns:a16="http://schemas.microsoft.com/office/drawing/2014/main" val="1634361518"/>
                    </a:ext>
                  </a:extLst>
                </a:gridCol>
                <a:gridCol w="2709333">
                  <a:extLst>
                    <a:ext uri="{9D8B030D-6E8A-4147-A177-3AD203B41FA5}">
                      <a16:colId xmlns:a16="http://schemas.microsoft.com/office/drawing/2014/main" val="881110806"/>
                    </a:ext>
                  </a:extLst>
                </a:gridCol>
                <a:gridCol w="2709333">
                  <a:extLst>
                    <a:ext uri="{9D8B030D-6E8A-4147-A177-3AD203B41FA5}">
                      <a16:colId xmlns:a16="http://schemas.microsoft.com/office/drawing/2014/main" val="2997238872"/>
                    </a:ext>
                  </a:extLst>
                </a:gridCol>
              </a:tblGrid>
              <a:tr h="459629">
                <a:tc>
                  <a:txBody>
                    <a:bodyPr/>
                    <a:lstStyle/>
                    <a:p>
                      <a:r>
                        <a:rPr lang="es-GT" sz="1400" b="1" dirty="0">
                          <a:latin typeface="Bahnschrift Light" panose="020B0502040204020203" pitchFamily="34" charset="0"/>
                        </a:rPr>
                        <a:t>TIPO</a:t>
                      </a:r>
                    </a:p>
                  </a:txBody>
                  <a:tcPr/>
                </a:tc>
                <a:tc>
                  <a:txBody>
                    <a:bodyPr/>
                    <a:lstStyle/>
                    <a:p>
                      <a:r>
                        <a:rPr lang="es-GT" sz="1400" b="1" dirty="0">
                          <a:latin typeface="Bahnschrift Light" panose="020B0502040204020203" pitchFamily="34" charset="0"/>
                        </a:rPr>
                        <a:t>DESCRIPCION</a:t>
                      </a:r>
                    </a:p>
                  </a:txBody>
                  <a:tcPr/>
                </a:tc>
                <a:tc>
                  <a:txBody>
                    <a:bodyPr/>
                    <a:lstStyle/>
                    <a:p>
                      <a:r>
                        <a:rPr lang="es-GT" sz="1400" b="1" dirty="0">
                          <a:latin typeface="Bahnschrift Light" panose="020B0502040204020203" pitchFamily="34" charset="0"/>
                        </a:rPr>
                        <a:t>TERMINOS CLAVE</a:t>
                      </a:r>
                    </a:p>
                  </a:txBody>
                  <a:tcPr/>
                </a:tc>
                <a:extLst>
                  <a:ext uri="{0D108BD9-81ED-4DB2-BD59-A6C34878D82A}">
                    <a16:rowId xmlns:a16="http://schemas.microsoft.com/office/drawing/2014/main" val="2166183458"/>
                  </a:ext>
                </a:extLst>
              </a:tr>
              <a:tr h="1100844">
                <a:tc>
                  <a:txBody>
                    <a:bodyPr/>
                    <a:lstStyle/>
                    <a:p>
                      <a:r>
                        <a:rPr lang="es-GT" sz="1400" b="1" dirty="0">
                          <a:latin typeface="Bahnschrift Light" panose="020B0502040204020203" pitchFamily="34" charset="0"/>
                        </a:rPr>
                        <a:t>FLOAT</a:t>
                      </a:r>
                    </a:p>
                  </a:txBody>
                  <a:tcPr/>
                </a:tc>
                <a:tc>
                  <a:txBody>
                    <a:bodyPr/>
                    <a:lstStyle/>
                    <a:p>
                      <a:pPr algn="just"/>
                      <a:r>
                        <a:rPr lang="es-GT" sz="1400" b="1" dirty="0">
                          <a:effectLst/>
                          <a:latin typeface="Bahnschrift Light" panose="020B0502040204020203" pitchFamily="34" charset="0"/>
                        </a:rPr>
                        <a:t>Permite una especificación opcional de la precisión </a:t>
                      </a:r>
                      <a:r>
                        <a:rPr lang="es-GT" sz="1400" b="1" dirty="0">
                          <a:latin typeface="Bahnschrift Light" panose="020B0502040204020203" pitchFamily="34" charset="0"/>
                        </a:rPr>
                        <a:t>en bytes que siguen a la palabra clave FLOAT entre paréntesis y usan 4 bytes.</a:t>
                      </a:r>
                    </a:p>
                  </a:txBody>
                  <a:tcPr/>
                </a:tc>
                <a:tc>
                  <a:txBody>
                    <a:bodyPr/>
                    <a:lstStyle/>
                    <a:p>
                      <a:r>
                        <a:rPr lang="es-GT" sz="1400" b="1" dirty="0">
                          <a:latin typeface="Bahnschrift Light" panose="020B0502040204020203" pitchFamily="34" charset="0"/>
                        </a:rPr>
                        <a:t>DOUBLE PRECISION</a:t>
                      </a:r>
                    </a:p>
                    <a:p>
                      <a:r>
                        <a:rPr lang="es-GT" sz="1400" b="1" dirty="0">
                          <a:latin typeface="Bahnschrift Light" panose="020B0502040204020203" pitchFamily="34" charset="0"/>
                        </a:rPr>
                        <a:t>REAL</a:t>
                      </a:r>
                    </a:p>
                  </a:txBody>
                  <a:tcPr/>
                </a:tc>
                <a:extLst>
                  <a:ext uri="{0D108BD9-81ED-4DB2-BD59-A6C34878D82A}">
                    <a16:rowId xmlns:a16="http://schemas.microsoft.com/office/drawing/2014/main" val="755004498"/>
                  </a:ext>
                </a:extLst>
              </a:tr>
              <a:tr h="898057">
                <a:tc>
                  <a:txBody>
                    <a:bodyPr/>
                    <a:lstStyle/>
                    <a:p>
                      <a:r>
                        <a:rPr lang="es-GT" sz="1400" b="1" dirty="0">
                          <a:latin typeface="Bahnschrift Light" panose="020B0502040204020203" pitchFamily="34" charset="0"/>
                        </a:rPr>
                        <a:t>DOUBLE</a:t>
                      </a:r>
                    </a:p>
                  </a:txBody>
                  <a:tcPr/>
                </a:tc>
                <a:tc>
                  <a:txBody>
                    <a:bodyPr/>
                    <a:lstStyle/>
                    <a:p>
                      <a:pPr algn="just"/>
                      <a:r>
                        <a:rPr lang="es-GT" sz="1400" b="1" dirty="0">
                          <a:latin typeface="Bahnschrift Light" panose="020B0502040204020203" pitchFamily="34" charset="0"/>
                        </a:rPr>
                        <a:t>Es similar a FLOAT, lo diferencia como lo dice el nombre, dobla al anterior puede usar ocho bytes para valores.</a:t>
                      </a:r>
                    </a:p>
                  </a:txBody>
                  <a:tcPr/>
                </a:tc>
                <a:tc>
                  <a:txBody>
                    <a:bodyPr/>
                    <a:lstStyle/>
                    <a:p>
                      <a:r>
                        <a:rPr lang="es-GT" sz="1400" b="1" dirty="0">
                          <a:latin typeface="Bahnschrift Light" panose="020B0502040204020203" pitchFamily="34" charset="0"/>
                        </a:rPr>
                        <a:t>DOUBLE PRECISION</a:t>
                      </a:r>
                    </a:p>
                    <a:p>
                      <a:r>
                        <a:rPr lang="es-GT" sz="1400" b="1" dirty="0">
                          <a:latin typeface="Bahnschrift Light" panose="020B0502040204020203" pitchFamily="34" charset="0"/>
                        </a:rPr>
                        <a:t>REAL</a:t>
                      </a:r>
                    </a:p>
                  </a:txBody>
                  <a:tcPr/>
                </a:tc>
                <a:extLst>
                  <a:ext uri="{0D108BD9-81ED-4DB2-BD59-A6C34878D82A}">
                    <a16:rowId xmlns:a16="http://schemas.microsoft.com/office/drawing/2014/main" val="3682107323"/>
                  </a:ext>
                </a:extLst>
              </a:tr>
              <a:tr h="695270">
                <a:tc>
                  <a:txBody>
                    <a:bodyPr/>
                    <a:lstStyle/>
                    <a:p>
                      <a:r>
                        <a:rPr lang="es-GT" sz="1400" b="1" dirty="0">
                          <a:latin typeface="Bahnschrift Light" panose="020B0502040204020203" pitchFamily="34" charset="0"/>
                        </a:rPr>
                        <a:t>PUNTO FIJO</a:t>
                      </a:r>
                    </a:p>
                  </a:txBody>
                  <a:tcPr/>
                </a:tc>
                <a:tc>
                  <a:txBody>
                    <a:bodyPr/>
                    <a:lstStyle/>
                    <a:p>
                      <a:r>
                        <a:rPr lang="es-GT" sz="1400" b="1" dirty="0">
                          <a:effectLst/>
                          <a:latin typeface="Bahnschrift Light" panose="020B0502040204020203" pitchFamily="34" charset="0"/>
                        </a:rPr>
                        <a:t>Los tipos DECIMAL y NUMERIC almacenan valores de datos numéricos exactos.</a:t>
                      </a:r>
                      <a:r>
                        <a:rPr lang="es-GT" sz="1400" b="1" dirty="0">
                          <a:latin typeface="Bahnschrift Light" panose="020B0502040204020203" pitchFamily="34" charset="0"/>
                        </a:rPr>
                        <a:t> </a:t>
                      </a:r>
                    </a:p>
                  </a:txBody>
                  <a:tcPr/>
                </a:tc>
                <a:tc>
                  <a:txBody>
                    <a:bodyPr/>
                    <a:lstStyle/>
                    <a:p>
                      <a:r>
                        <a:rPr lang="es-GT" sz="1400" b="1" dirty="0">
                          <a:latin typeface="Bahnschrift Light" panose="020B0502040204020203" pitchFamily="34" charset="0"/>
                        </a:rPr>
                        <a:t>DECIMAL</a:t>
                      </a:r>
                    </a:p>
                    <a:p>
                      <a:r>
                        <a:rPr lang="es-GT" sz="1400" b="1" dirty="0">
                          <a:latin typeface="Bahnschrift Light" panose="020B0502040204020203" pitchFamily="34" charset="0"/>
                        </a:rPr>
                        <a:t>NUMERIC</a:t>
                      </a:r>
                    </a:p>
                  </a:txBody>
                  <a:tcPr/>
                </a:tc>
                <a:extLst>
                  <a:ext uri="{0D108BD9-81ED-4DB2-BD59-A6C34878D82A}">
                    <a16:rowId xmlns:a16="http://schemas.microsoft.com/office/drawing/2014/main" val="3992792986"/>
                  </a:ext>
                </a:extLst>
              </a:tr>
              <a:tr h="695270">
                <a:tc>
                  <a:txBody>
                    <a:bodyPr/>
                    <a:lstStyle/>
                    <a:p>
                      <a:r>
                        <a:rPr lang="es-GT" sz="1400" b="1" dirty="0">
                          <a:latin typeface="Bahnschrift Light" panose="020B0502040204020203" pitchFamily="34" charset="0"/>
                        </a:rPr>
                        <a:t>INT</a:t>
                      </a:r>
                    </a:p>
                  </a:txBody>
                  <a:tcPr/>
                </a:tc>
                <a:tc>
                  <a:txBody>
                    <a:bodyPr/>
                    <a:lstStyle/>
                    <a:p>
                      <a:r>
                        <a:rPr lang="es-GT" sz="1400" b="1" dirty="0">
                          <a:latin typeface="Bahnschrift Light" panose="020B0502040204020203" pitchFamily="34" charset="0"/>
                        </a:rPr>
                        <a:t>almacena un valor entero como 1, 2, 0, -1,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GT" sz="1400" b="1" dirty="0">
                          <a:latin typeface="Bahnschrift Light" panose="020B0502040204020203" pitchFamily="34" charset="0"/>
                        </a:rPr>
                        <a:t>INTEGER, INT, SMALLINT, TINYINT, MEDIUMINT, BIGINT</a:t>
                      </a:r>
                    </a:p>
                    <a:p>
                      <a:endParaRPr lang="es-GT" sz="1400" b="1" dirty="0">
                        <a:latin typeface="Bahnschrift Light" panose="020B0502040204020203" pitchFamily="34" charset="0"/>
                      </a:endParaRPr>
                    </a:p>
                  </a:txBody>
                  <a:tcPr/>
                </a:tc>
                <a:extLst>
                  <a:ext uri="{0D108BD9-81ED-4DB2-BD59-A6C34878D82A}">
                    <a16:rowId xmlns:a16="http://schemas.microsoft.com/office/drawing/2014/main" val="725938074"/>
                  </a:ext>
                </a:extLst>
              </a:tr>
              <a:tr h="793332">
                <a:tc>
                  <a:txBody>
                    <a:bodyPr/>
                    <a:lstStyle/>
                    <a:p>
                      <a:r>
                        <a:rPr lang="es-GT" sz="1400" b="1" dirty="0">
                          <a:latin typeface="Bahnschrift Light" panose="020B0502040204020203" pitchFamily="34" charset="0"/>
                        </a:rPr>
                        <a:t>BIT</a:t>
                      </a:r>
                    </a:p>
                  </a:txBody>
                  <a:tcPr/>
                </a:tc>
                <a:tc>
                  <a:txBody>
                    <a:bodyPr/>
                    <a:lstStyle/>
                    <a:p>
                      <a:r>
                        <a:rPr lang="es-GT" sz="1400" b="1" dirty="0">
                          <a:latin typeface="Bahnschrift Light" panose="020B0502040204020203" pitchFamily="34" charset="0"/>
                        </a:rPr>
                        <a:t>Se usa para guardar valores de bits de 1 a 64.</a:t>
                      </a:r>
                    </a:p>
                  </a:txBody>
                  <a:tcPr/>
                </a:tc>
                <a:tc>
                  <a:txBody>
                    <a:bodyPr/>
                    <a:lstStyle/>
                    <a:p>
                      <a:r>
                        <a:rPr lang="es-GT" sz="1400" b="1" dirty="0">
                          <a:latin typeface="Bahnschrift Light" panose="020B0502040204020203" pitchFamily="34" charset="0"/>
                        </a:rPr>
                        <a:t>BIT</a:t>
                      </a:r>
                    </a:p>
                  </a:txBody>
                  <a:tcPr/>
                </a:tc>
                <a:extLst>
                  <a:ext uri="{0D108BD9-81ED-4DB2-BD59-A6C34878D82A}">
                    <a16:rowId xmlns:a16="http://schemas.microsoft.com/office/drawing/2014/main" val="783467773"/>
                  </a:ext>
                </a:extLst>
              </a:tr>
            </a:tbl>
          </a:graphicData>
        </a:graphic>
      </p:graphicFrame>
    </p:spTree>
    <p:extLst>
      <p:ext uri="{BB962C8B-B14F-4D97-AF65-F5344CB8AC3E}">
        <p14:creationId xmlns:p14="http://schemas.microsoft.com/office/powerpoint/2010/main" val="142939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descr="cielo nocturno con montañas en el horizonte">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9" name="Rectángulo 8">
            <a:extLst>
              <a:ext uri="{FF2B5EF4-FFF2-40B4-BE49-F238E27FC236}">
                <a16:creationId xmlns:a16="http://schemas.microsoft.com/office/drawing/2014/main" id="{E27C3EA8-944B-4245-BC5E-68F479BF36C0}"/>
              </a:ext>
            </a:extLst>
          </p:cNvPr>
          <p:cNvSpPr/>
          <p:nvPr/>
        </p:nvSpPr>
        <p:spPr>
          <a:xfrm>
            <a:off x="2473854" y="0"/>
            <a:ext cx="7244291" cy="923330"/>
          </a:xfrm>
          <a:prstGeom prst="rect">
            <a:avLst/>
          </a:prstGeom>
          <a:noFill/>
        </p:spPr>
        <p:txBody>
          <a:bodyPr wrap="none" lIns="91440" tIns="45720" rIns="91440" bIns="45720">
            <a:spAutoFit/>
          </a:bodyPr>
          <a:lstStyle/>
          <a:p>
            <a:pPr algn="ctr"/>
            <a:r>
              <a:rPr lang="es-ES" sz="5400" b="1" dirty="0">
                <a:ln w="6600">
                  <a:solidFill>
                    <a:schemeClr val="accent2"/>
                  </a:solidFill>
                  <a:prstDash val="solid"/>
                </a:ln>
                <a:solidFill>
                  <a:srgbClr val="FFFFFF"/>
                </a:solidFill>
                <a:effectLst>
                  <a:outerShdw dist="38100" dir="2700000" algn="tl" rotWithShape="0">
                    <a:schemeClr val="accent2"/>
                  </a:outerShdw>
                </a:effectLst>
                <a:latin typeface="Bahnschrift Light" panose="020B0502040204020203" pitchFamily="34" charset="0"/>
              </a:rPr>
              <a:t>TIPO DE FECHA Y HORA</a:t>
            </a:r>
          </a:p>
        </p:txBody>
      </p:sp>
      <p:sp>
        <p:nvSpPr>
          <p:cNvPr id="10" name="CuadroTexto 9">
            <a:extLst>
              <a:ext uri="{FF2B5EF4-FFF2-40B4-BE49-F238E27FC236}">
                <a16:creationId xmlns:a16="http://schemas.microsoft.com/office/drawing/2014/main" id="{1151E3F9-B663-4308-A54A-2C18FDEB16D8}"/>
              </a:ext>
            </a:extLst>
          </p:cNvPr>
          <p:cNvSpPr txBox="1"/>
          <p:nvPr/>
        </p:nvSpPr>
        <p:spPr>
          <a:xfrm>
            <a:off x="924490" y="923330"/>
            <a:ext cx="9423400" cy="1200329"/>
          </a:xfrm>
          <a:prstGeom prst="rect">
            <a:avLst/>
          </a:prstGeom>
          <a:noFill/>
        </p:spPr>
        <p:txBody>
          <a:bodyPr wrap="square" rtlCol="0">
            <a:spAutoFit/>
          </a:bodyPr>
          <a:lstStyle/>
          <a:p>
            <a:r>
              <a:rPr lang="es-GT" b="1" dirty="0">
                <a:latin typeface="Bahnschrift Light" panose="020B0502040204020203" pitchFamily="34" charset="0"/>
              </a:rPr>
              <a:t>Existen cinco tipos en la fecha y hora, entre los cuales encontramos:</a:t>
            </a:r>
          </a:p>
          <a:p>
            <a:pPr marL="342900" indent="-342900">
              <a:buFont typeface="+mj-lt"/>
              <a:buAutoNum type="arabicPeriod"/>
            </a:pPr>
            <a:r>
              <a:rPr lang="es-GT" b="1" dirty="0">
                <a:latin typeface="Bahnschrift Light" panose="020B0502040204020203" pitchFamily="34" charset="0"/>
              </a:rPr>
              <a:t>DATE, DATETIME y TIMESTAMP, estos están relacionados.</a:t>
            </a:r>
          </a:p>
          <a:p>
            <a:pPr marL="342900" indent="-342900">
              <a:buFont typeface="+mj-lt"/>
              <a:buAutoNum type="arabicPeriod"/>
            </a:pPr>
            <a:r>
              <a:rPr lang="es-GT" b="1" dirty="0">
                <a:latin typeface="Bahnschrift Light" panose="020B0502040204020203" pitchFamily="34" charset="0"/>
              </a:rPr>
              <a:t>TIEMPO.</a:t>
            </a:r>
          </a:p>
          <a:p>
            <a:pPr marL="342900" indent="-342900">
              <a:buFont typeface="+mj-lt"/>
              <a:buAutoNum type="arabicPeriod"/>
            </a:pPr>
            <a:r>
              <a:rPr lang="es-GT" b="1" dirty="0">
                <a:latin typeface="Bahnschrift Light" panose="020B0502040204020203" pitchFamily="34" charset="0"/>
              </a:rPr>
              <a:t>AÑO.</a:t>
            </a:r>
          </a:p>
        </p:txBody>
      </p:sp>
      <p:graphicFrame>
        <p:nvGraphicFramePr>
          <p:cNvPr id="12" name="Tabla 11">
            <a:extLst>
              <a:ext uri="{FF2B5EF4-FFF2-40B4-BE49-F238E27FC236}">
                <a16:creationId xmlns:a16="http://schemas.microsoft.com/office/drawing/2014/main" id="{7F749F35-9C76-45BD-BC6A-609236727195}"/>
              </a:ext>
            </a:extLst>
          </p:cNvPr>
          <p:cNvGraphicFramePr>
            <a:graphicFrameLocks noGrp="1"/>
          </p:cNvGraphicFramePr>
          <p:nvPr>
            <p:extLst>
              <p:ext uri="{D42A27DB-BD31-4B8C-83A1-F6EECF244321}">
                <p14:modId xmlns:p14="http://schemas.microsoft.com/office/powerpoint/2010/main" val="3037248301"/>
              </p:ext>
            </p:extLst>
          </p:nvPr>
        </p:nvGraphicFramePr>
        <p:xfrm>
          <a:off x="1462761" y="2193050"/>
          <a:ext cx="9266475" cy="4200826"/>
        </p:xfrm>
        <a:graphic>
          <a:graphicData uri="http://schemas.openxmlformats.org/drawingml/2006/table">
            <a:tbl>
              <a:tblPr firstRow="1" bandRow="1">
                <a:tableStyleId>{E8B1032C-EA38-4F05-BA0D-38AFFFC7BED3}</a:tableStyleId>
              </a:tblPr>
              <a:tblGrid>
                <a:gridCol w="3088825">
                  <a:extLst>
                    <a:ext uri="{9D8B030D-6E8A-4147-A177-3AD203B41FA5}">
                      <a16:colId xmlns:a16="http://schemas.microsoft.com/office/drawing/2014/main" val="300665858"/>
                    </a:ext>
                  </a:extLst>
                </a:gridCol>
                <a:gridCol w="3088825">
                  <a:extLst>
                    <a:ext uri="{9D8B030D-6E8A-4147-A177-3AD203B41FA5}">
                      <a16:colId xmlns:a16="http://schemas.microsoft.com/office/drawing/2014/main" val="1993757922"/>
                    </a:ext>
                  </a:extLst>
                </a:gridCol>
                <a:gridCol w="3088825">
                  <a:extLst>
                    <a:ext uri="{9D8B030D-6E8A-4147-A177-3AD203B41FA5}">
                      <a16:colId xmlns:a16="http://schemas.microsoft.com/office/drawing/2014/main" val="3255952175"/>
                    </a:ext>
                  </a:extLst>
                </a:gridCol>
              </a:tblGrid>
              <a:tr h="349003">
                <a:tc>
                  <a:txBody>
                    <a:bodyPr/>
                    <a:lstStyle/>
                    <a:p>
                      <a:pPr algn="ctr"/>
                      <a:r>
                        <a:rPr lang="es-GT" sz="1600" b="1" dirty="0">
                          <a:solidFill>
                            <a:schemeClr val="tx1"/>
                          </a:solidFill>
                          <a:latin typeface="Bahnschrift Light" panose="020B0502040204020203" pitchFamily="34" charset="0"/>
                        </a:rPr>
                        <a:t>TIPOS</a:t>
                      </a:r>
                    </a:p>
                  </a:txBody>
                  <a:tcPr/>
                </a:tc>
                <a:tc>
                  <a:txBody>
                    <a:bodyPr/>
                    <a:lstStyle/>
                    <a:p>
                      <a:pPr algn="ctr"/>
                      <a:r>
                        <a:rPr lang="es-GT" sz="1600" b="1" dirty="0">
                          <a:solidFill>
                            <a:schemeClr val="tx1"/>
                          </a:solidFill>
                          <a:latin typeface="Bahnschrift Light" panose="020B0502040204020203" pitchFamily="34" charset="0"/>
                        </a:rPr>
                        <a:t>DESCRIPCION</a:t>
                      </a:r>
                    </a:p>
                  </a:txBody>
                  <a:tcPr/>
                </a:tc>
                <a:tc>
                  <a:txBody>
                    <a:bodyPr/>
                    <a:lstStyle/>
                    <a:p>
                      <a:r>
                        <a:rPr lang="es-GT" sz="1600" b="1" dirty="0">
                          <a:solidFill>
                            <a:schemeClr val="tx1"/>
                          </a:solidFill>
                          <a:latin typeface="Bahnschrift Light" panose="020B0502040204020203" pitchFamily="34" charset="0"/>
                        </a:rPr>
                        <a:t>TERMINOS CLAVE</a:t>
                      </a:r>
                    </a:p>
                  </a:txBody>
                  <a:tcPr/>
                </a:tc>
                <a:extLst>
                  <a:ext uri="{0D108BD9-81ED-4DB2-BD59-A6C34878D82A}">
                    <a16:rowId xmlns:a16="http://schemas.microsoft.com/office/drawing/2014/main" val="870137755"/>
                  </a:ext>
                </a:extLst>
              </a:tr>
              <a:tr h="1008788">
                <a:tc>
                  <a:txBody>
                    <a:bodyPr/>
                    <a:lstStyle/>
                    <a:p>
                      <a:r>
                        <a:rPr lang="es-GT" sz="1600" b="1" dirty="0">
                          <a:solidFill>
                            <a:schemeClr val="tx1"/>
                          </a:solidFill>
                          <a:latin typeface="Bahnschrift Light" panose="020B0502040204020203" pitchFamily="34" charset="0"/>
                        </a:rPr>
                        <a:t>DATE-DATETIME-TIMESTAMP</a:t>
                      </a:r>
                    </a:p>
                  </a:txBody>
                  <a:tcPr/>
                </a:tc>
                <a:tc>
                  <a:txBody>
                    <a:bodyPr/>
                    <a:lstStyle/>
                    <a:p>
                      <a:pPr algn="just"/>
                      <a:r>
                        <a:rPr lang="es-GT" sz="1600" b="1" dirty="0">
                          <a:solidFill>
                            <a:schemeClr val="tx1"/>
                          </a:solidFill>
                          <a:latin typeface="Bahnschrift Light" panose="020B0502040204020203" pitchFamily="34" charset="0"/>
                        </a:rPr>
                        <a:t>Este tipo describe las características, también describe cuales son sus similitudes y diferencias.</a:t>
                      </a:r>
                    </a:p>
                  </a:txBody>
                  <a:tcPr/>
                </a:tc>
                <a:tc>
                  <a:txBody>
                    <a:bodyPr/>
                    <a:lstStyle/>
                    <a:p>
                      <a:r>
                        <a:rPr lang="es-GT" sz="1600" b="1" dirty="0">
                          <a:solidFill>
                            <a:schemeClr val="tx1"/>
                          </a:solidFill>
                          <a:latin typeface="Bahnschrift Light" panose="020B0502040204020203" pitchFamily="34" charset="0"/>
                        </a:rPr>
                        <a:t>DATE </a:t>
                      </a:r>
                    </a:p>
                    <a:p>
                      <a:r>
                        <a:rPr lang="es-GT" sz="1600" b="1" dirty="0">
                          <a:solidFill>
                            <a:schemeClr val="tx1"/>
                          </a:solidFill>
                          <a:latin typeface="Bahnschrift Light" panose="020B0502040204020203" pitchFamily="34" charset="0"/>
                        </a:rPr>
                        <a:t>DATETIME</a:t>
                      </a:r>
                    </a:p>
                    <a:p>
                      <a:r>
                        <a:rPr lang="es-GT" sz="1600" b="1" dirty="0">
                          <a:solidFill>
                            <a:schemeClr val="tx1"/>
                          </a:solidFill>
                          <a:latin typeface="Bahnschrift Light" panose="020B0502040204020203" pitchFamily="34" charset="0"/>
                        </a:rPr>
                        <a:t>TIMESTAMP</a:t>
                      </a:r>
                    </a:p>
                  </a:txBody>
                  <a:tcPr/>
                </a:tc>
                <a:extLst>
                  <a:ext uri="{0D108BD9-81ED-4DB2-BD59-A6C34878D82A}">
                    <a16:rowId xmlns:a16="http://schemas.microsoft.com/office/drawing/2014/main" val="702606582"/>
                  </a:ext>
                </a:extLst>
              </a:tr>
              <a:tr h="1474383">
                <a:tc>
                  <a:txBody>
                    <a:bodyPr/>
                    <a:lstStyle/>
                    <a:p>
                      <a:r>
                        <a:rPr lang="es-GT" sz="1600" b="1" dirty="0">
                          <a:solidFill>
                            <a:schemeClr val="tx1"/>
                          </a:solidFill>
                          <a:latin typeface="Bahnschrift Light" panose="020B0502040204020203" pitchFamily="34" charset="0"/>
                        </a:rPr>
                        <a:t>TIEMPO</a:t>
                      </a:r>
                    </a:p>
                  </a:txBody>
                  <a:tcPr/>
                </a:tc>
                <a:tc>
                  <a:txBody>
                    <a:bodyPr/>
                    <a:lstStyle/>
                    <a:p>
                      <a:r>
                        <a:rPr lang="es-GT" sz="1600" b="1" dirty="0">
                          <a:solidFill>
                            <a:schemeClr val="tx1"/>
                          </a:solidFill>
                          <a:latin typeface="Bahnschrift Light" panose="020B0502040204020203" pitchFamily="34" charset="0"/>
                        </a:rPr>
                        <a:t>Este tipo es capaz de recuperar y mostrar sus valores en formato </a:t>
                      </a:r>
                      <a:r>
                        <a:rPr lang="es-GT" sz="1600" b="1" i="1" dirty="0">
                          <a:solidFill>
                            <a:schemeClr val="tx1"/>
                          </a:solidFill>
                          <a:latin typeface="Bahnschrift Light" panose="020B0502040204020203" pitchFamily="34" charset="0"/>
                        </a:rPr>
                        <a:t>hh:mm:ss’ </a:t>
                      </a:r>
                      <a:r>
                        <a:rPr lang="es-GT" sz="1600" b="1" dirty="0">
                          <a:solidFill>
                            <a:schemeClr val="tx1"/>
                          </a:solidFill>
                          <a:latin typeface="Bahnschrift Light" panose="020B0502040204020203" pitchFamily="34" charset="0"/>
                        </a:rPr>
                        <a:t>(hora, minuto y segundo) y también en </a:t>
                      </a:r>
                      <a:r>
                        <a:rPr lang="es-GT" sz="1600" b="1" i="1" dirty="0">
                          <a:solidFill>
                            <a:schemeClr val="tx1"/>
                          </a:solidFill>
                          <a:latin typeface="Bahnschrift Light" panose="020B0502040204020203" pitchFamily="34" charset="0"/>
                        </a:rPr>
                        <a:t>YYYY-MM-DD (año, mes y día)</a:t>
                      </a:r>
                      <a:r>
                        <a:rPr lang="es-GT" sz="1600" b="1" dirty="0">
                          <a:solidFill>
                            <a:schemeClr val="tx1"/>
                          </a:solidFill>
                          <a:latin typeface="Bahnschrift Light" panose="020B0502040204020203" pitchFamily="34" charset="0"/>
                        </a:rPr>
                        <a:t>.</a:t>
                      </a:r>
                    </a:p>
                  </a:txBody>
                  <a:tcPr/>
                </a:tc>
                <a:tc>
                  <a:txBody>
                    <a:bodyPr/>
                    <a:lstStyle/>
                    <a:p>
                      <a:r>
                        <a:rPr lang="es-GT" sz="1600" b="1" dirty="0">
                          <a:solidFill>
                            <a:schemeClr val="tx1"/>
                          </a:solidFill>
                          <a:latin typeface="Bahnschrift Light" panose="020B0502040204020203" pitchFamily="34" charset="0"/>
                        </a:rPr>
                        <a:t>TIME</a:t>
                      </a:r>
                    </a:p>
                  </a:txBody>
                  <a:tcPr/>
                </a:tc>
                <a:extLst>
                  <a:ext uri="{0D108BD9-81ED-4DB2-BD59-A6C34878D82A}">
                    <a16:rowId xmlns:a16="http://schemas.microsoft.com/office/drawing/2014/main" val="1494477491"/>
                  </a:ext>
                </a:extLst>
              </a:tr>
              <a:tr h="1241585">
                <a:tc>
                  <a:txBody>
                    <a:bodyPr/>
                    <a:lstStyle/>
                    <a:p>
                      <a:r>
                        <a:rPr lang="es-GT" sz="1600" b="1" dirty="0">
                          <a:solidFill>
                            <a:schemeClr val="tx1"/>
                          </a:solidFill>
                          <a:latin typeface="Bahnschrift Light" panose="020B0502040204020203" pitchFamily="34" charset="0"/>
                        </a:rPr>
                        <a:t>AÑO</a:t>
                      </a:r>
                    </a:p>
                  </a:txBody>
                  <a:tcPr/>
                </a:tc>
                <a:tc>
                  <a:txBody>
                    <a:bodyPr/>
                    <a:lstStyle/>
                    <a:p>
                      <a:r>
                        <a:rPr lang="es-GT" sz="1600" b="1" dirty="0">
                          <a:solidFill>
                            <a:schemeClr val="tx1"/>
                          </a:solidFill>
                          <a:latin typeface="Bahnschrift Light" panose="020B0502040204020203" pitchFamily="34" charset="0"/>
                        </a:rPr>
                        <a:t>Tipo de 1 byte que representa los valores de un año y tiene un máximo de 4 caracteres y muestra sus valores en el formato </a:t>
                      </a:r>
                      <a:r>
                        <a:rPr lang="es-GT" sz="1600" b="1" dirty="0">
                          <a:solidFill>
                            <a:schemeClr val="tx1"/>
                          </a:solidFill>
                          <a:effectLst/>
                          <a:latin typeface="Bahnschrift Light" panose="020B0502040204020203" pitchFamily="34" charset="0"/>
                        </a:rPr>
                        <a:t>YYYY (year).</a:t>
                      </a:r>
                      <a:endParaRPr lang="es-GT" sz="1600" b="1" dirty="0">
                        <a:solidFill>
                          <a:schemeClr val="tx1"/>
                        </a:solidFill>
                        <a:latin typeface="Bahnschrift Light" panose="020B0502040204020203" pitchFamily="34" charset="0"/>
                      </a:endParaRPr>
                    </a:p>
                  </a:txBody>
                  <a:tcPr/>
                </a:tc>
                <a:tc>
                  <a:txBody>
                    <a:bodyPr/>
                    <a:lstStyle/>
                    <a:p>
                      <a:r>
                        <a:rPr lang="es-GT" sz="1600" b="1" dirty="0">
                          <a:solidFill>
                            <a:schemeClr val="tx1"/>
                          </a:solidFill>
                          <a:latin typeface="Bahnschrift Light" panose="020B0502040204020203" pitchFamily="34" charset="0"/>
                        </a:rPr>
                        <a:t>YEAR</a:t>
                      </a:r>
                    </a:p>
                    <a:p>
                      <a:r>
                        <a:rPr lang="es-GT" sz="1600" b="1" dirty="0">
                          <a:solidFill>
                            <a:schemeClr val="tx1"/>
                          </a:solidFill>
                          <a:latin typeface="Bahnschrift Light" panose="020B0502040204020203" pitchFamily="34" charset="0"/>
                        </a:rPr>
                        <a:t>YEAR(4)</a:t>
                      </a:r>
                    </a:p>
                  </a:txBody>
                  <a:tcPr/>
                </a:tc>
                <a:extLst>
                  <a:ext uri="{0D108BD9-81ED-4DB2-BD59-A6C34878D82A}">
                    <a16:rowId xmlns:a16="http://schemas.microsoft.com/office/drawing/2014/main" val="3861461044"/>
                  </a:ext>
                </a:extLst>
              </a:tr>
            </a:tbl>
          </a:graphicData>
        </a:graphic>
      </p:graphicFrame>
    </p:spTree>
    <p:extLst>
      <p:ext uri="{BB962C8B-B14F-4D97-AF65-F5344CB8AC3E}">
        <p14:creationId xmlns:p14="http://schemas.microsoft.com/office/powerpoint/2010/main" val="19748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untos de luz">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7" name="Rectángulo 6">
            <a:extLst>
              <a:ext uri="{FF2B5EF4-FFF2-40B4-BE49-F238E27FC236}">
                <a16:creationId xmlns:a16="http://schemas.microsoft.com/office/drawing/2014/main" id="{B80928DD-E85D-4E09-8177-262520E4F8D6}"/>
              </a:ext>
            </a:extLst>
          </p:cNvPr>
          <p:cNvSpPr/>
          <p:nvPr/>
        </p:nvSpPr>
        <p:spPr>
          <a:xfrm>
            <a:off x="3271423" y="0"/>
            <a:ext cx="5373587" cy="923330"/>
          </a:xfrm>
          <a:prstGeom prst="rect">
            <a:avLst/>
          </a:prstGeom>
          <a:noFill/>
        </p:spPr>
        <p:txBody>
          <a:bodyPr wrap="non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latin typeface="Bahnschrift Light" panose="020B0502040204020203" pitchFamily="34" charset="0"/>
              </a:rPr>
              <a:t>TIPO DE CADENA</a:t>
            </a:r>
          </a:p>
        </p:txBody>
      </p:sp>
      <p:sp>
        <p:nvSpPr>
          <p:cNvPr id="8" name="CuadroTexto 7">
            <a:extLst>
              <a:ext uri="{FF2B5EF4-FFF2-40B4-BE49-F238E27FC236}">
                <a16:creationId xmlns:a16="http://schemas.microsoft.com/office/drawing/2014/main" id="{D078868D-A335-48DD-A2C8-AD8FADA2D7E1}"/>
              </a:ext>
            </a:extLst>
          </p:cNvPr>
          <p:cNvSpPr txBox="1"/>
          <p:nvPr/>
        </p:nvSpPr>
        <p:spPr>
          <a:xfrm>
            <a:off x="277661" y="1004563"/>
            <a:ext cx="3492674" cy="3477875"/>
          </a:xfrm>
          <a:prstGeom prst="rect">
            <a:avLst/>
          </a:prstGeom>
          <a:noFill/>
        </p:spPr>
        <p:txBody>
          <a:bodyPr wrap="square" rtlCol="0">
            <a:spAutoFit/>
          </a:bodyPr>
          <a:lstStyle/>
          <a:p>
            <a:r>
              <a:rPr lang="es-GT" sz="1600" b="1" dirty="0">
                <a:latin typeface="Bahnschrift Light" panose="020B0502040204020203" pitchFamily="34" charset="0"/>
              </a:rPr>
              <a:t>Los tipos de cadena que existen son:</a:t>
            </a:r>
          </a:p>
          <a:p>
            <a:pPr marL="342900" indent="-342900">
              <a:buFont typeface="+mj-lt"/>
              <a:buAutoNum type="arabicPeriod"/>
            </a:pPr>
            <a:r>
              <a:rPr lang="es-GT" sz="1200" b="1" dirty="0">
                <a:latin typeface="Bahnschrift Light" panose="020B0502040204020203" pitchFamily="34" charset="0"/>
              </a:rPr>
              <a:t>CHAR</a:t>
            </a:r>
          </a:p>
          <a:p>
            <a:pPr marL="342900" indent="-342900">
              <a:buFont typeface="+mj-lt"/>
              <a:buAutoNum type="arabicPeriod"/>
            </a:pPr>
            <a:r>
              <a:rPr lang="es-GT" sz="1200" b="1" dirty="0">
                <a:latin typeface="Bahnschrift Light" panose="020B0502040204020203" pitchFamily="34" charset="0"/>
              </a:rPr>
              <a:t>VARCHAR</a:t>
            </a:r>
          </a:p>
          <a:p>
            <a:pPr marL="342900" indent="-342900">
              <a:buFont typeface="+mj-lt"/>
              <a:buAutoNum type="arabicPeriod"/>
            </a:pPr>
            <a:r>
              <a:rPr lang="es-GT" sz="1200" b="1" dirty="0">
                <a:latin typeface="Bahnschrift Light" panose="020B0502040204020203" pitchFamily="34" charset="0"/>
              </a:rPr>
              <a:t>BINARY</a:t>
            </a:r>
          </a:p>
          <a:p>
            <a:pPr marL="342900" indent="-342900">
              <a:buFont typeface="+mj-lt"/>
              <a:buAutoNum type="arabicPeriod"/>
            </a:pPr>
            <a:r>
              <a:rPr lang="es-GT" sz="1200" b="1" dirty="0">
                <a:latin typeface="Bahnschrift Light" panose="020B0502040204020203" pitchFamily="34" charset="0"/>
              </a:rPr>
              <a:t>VARBINARY</a:t>
            </a:r>
          </a:p>
          <a:p>
            <a:pPr marL="342900" indent="-342900">
              <a:buFont typeface="+mj-lt"/>
              <a:buAutoNum type="arabicPeriod"/>
            </a:pPr>
            <a:r>
              <a:rPr lang="es-GT" sz="1200" b="1" dirty="0">
                <a:latin typeface="Bahnschrift Light" panose="020B0502040204020203" pitchFamily="34" charset="0"/>
              </a:rPr>
              <a:t>BLOB</a:t>
            </a:r>
          </a:p>
          <a:p>
            <a:pPr marL="342900" indent="-342900">
              <a:buFont typeface="+mj-lt"/>
              <a:buAutoNum type="arabicPeriod"/>
            </a:pPr>
            <a:r>
              <a:rPr lang="es-GT" sz="1200" b="1" dirty="0">
                <a:latin typeface="Bahnschrift Light" panose="020B0502040204020203" pitchFamily="34" charset="0"/>
              </a:rPr>
              <a:t>TEXT</a:t>
            </a:r>
          </a:p>
          <a:p>
            <a:pPr marL="342900" indent="-342900">
              <a:buFont typeface="+mj-lt"/>
              <a:buAutoNum type="arabicPeriod"/>
            </a:pPr>
            <a:r>
              <a:rPr lang="es-GT" sz="1200" b="1" dirty="0">
                <a:latin typeface="Bahnschrift Light" panose="020B0502040204020203" pitchFamily="34" charset="0"/>
              </a:rPr>
              <a:t>ENUM</a:t>
            </a:r>
          </a:p>
          <a:p>
            <a:pPr marL="342900" indent="-342900">
              <a:buFont typeface="+mj-lt"/>
              <a:buAutoNum type="arabicPeriod"/>
            </a:pPr>
            <a:r>
              <a:rPr lang="es-GT" sz="1200" b="1" dirty="0">
                <a:latin typeface="Bahnschrift Light" panose="020B0502040204020203" pitchFamily="34" charset="0"/>
              </a:rPr>
              <a:t>SET</a:t>
            </a:r>
          </a:p>
          <a:p>
            <a:endParaRPr lang="es-GT" b="1" dirty="0">
              <a:latin typeface="Bahnschrift Light" panose="020B0502040204020203" pitchFamily="34" charset="0"/>
            </a:endParaRPr>
          </a:p>
          <a:p>
            <a:endParaRPr lang="es-GT" b="1" dirty="0">
              <a:latin typeface="Bahnschrift Light" panose="020B0502040204020203" pitchFamily="34" charset="0"/>
            </a:endParaRPr>
          </a:p>
          <a:p>
            <a:endParaRPr lang="es-GT" b="1" dirty="0">
              <a:latin typeface="Bahnschrift Light" panose="020B0502040204020203" pitchFamily="34" charset="0"/>
            </a:endParaRPr>
          </a:p>
          <a:p>
            <a:endParaRPr lang="es-GT" b="1" dirty="0">
              <a:latin typeface="Bahnschrift Light" panose="020B0502040204020203" pitchFamily="34" charset="0"/>
            </a:endParaRPr>
          </a:p>
          <a:p>
            <a:endParaRPr lang="es-GT" b="1" dirty="0">
              <a:latin typeface="Bahnschrift Light" panose="020B0502040204020203" pitchFamily="34" charset="0"/>
            </a:endParaRPr>
          </a:p>
          <a:p>
            <a:endParaRPr lang="es-GT" b="1" dirty="0">
              <a:latin typeface="Bahnschrift Light" panose="020B0502040204020203" pitchFamily="34" charset="0"/>
            </a:endParaRPr>
          </a:p>
        </p:txBody>
      </p:sp>
      <p:graphicFrame>
        <p:nvGraphicFramePr>
          <p:cNvPr id="10" name="Tabla 9">
            <a:extLst>
              <a:ext uri="{FF2B5EF4-FFF2-40B4-BE49-F238E27FC236}">
                <a16:creationId xmlns:a16="http://schemas.microsoft.com/office/drawing/2014/main" id="{4876B063-93DF-47C3-8FFA-AD628D616E23}"/>
              </a:ext>
            </a:extLst>
          </p:cNvPr>
          <p:cNvGraphicFramePr>
            <a:graphicFrameLocks noGrp="1"/>
          </p:cNvGraphicFramePr>
          <p:nvPr>
            <p:extLst>
              <p:ext uri="{D42A27DB-BD31-4B8C-83A1-F6EECF244321}">
                <p14:modId xmlns:p14="http://schemas.microsoft.com/office/powerpoint/2010/main" val="368305181"/>
              </p:ext>
            </p:extLst>
          </p:nvPr>
        </p:nvGraphicFramePr>
        <p:xfrm>
          <a:off x="3702834" y="923330"/>
          <a:ext cx="8489146" cy="5179475"/>
        </p:xfrm>
        <a:graphic>
          <a:graphicData uri="http://schemas.openxmlformats.org/drawingml/2006/table">
            <a:tbl>
              <a:tblPr firstRow="1" bandRow="1">
                <a:tableStyleId>{21E4AEA4-8DFA-4A89-87EB-49C32662AFE0}</a:tableStyleId>
              </a:tblPr>
              <a:tblGrid>
                <a:gridCol w="2883468">
                  <a:extLst>
                    <a:ext uri="{9D8B030D-6E8A-4147-A177-3AD203B41FA5}">
                      <a16:colId xmlns:a16="http://schemas.microsoft.com/office/drawing/2014/main" val="653326787"/>
                    </a:ext>
                  </a:extLst>
                </a:gridCol>
                <a:gridCol w="2802839">
                  <a:extLst>
                    <a:ext uri="{9D8B030D-6E8A-4147-A177-3AD203B41FA5}">
                      <a16:colId xmlns:a16="http://schemas.microsoft.com/office/drawing/2014/main" val="491513538"/>
                    </a:ext>
                  </a:extLst>
                </a:gridCol>
                <a:gridCol w="2802839">
                  <a:extLst>
                    <a:ext uri="{9D8B030D-6E8A-4147-A177-3AD203B41FA5}">
                      <a16:colId xmlns:a16="http://schemas.microsoft.com/office/drawing/2014/main" val="2371920876"/>
                    </a:ext>
                  </a:extLst>
                </a:gridCol>
              </a:tblGrid>
              <a:tr h="377772">
                <a:tc>
                  <a:txBody>
                    <a:bodyPr/>
                    <a:lstStyle/>
                    <a:p>
                      <a:r>
                        <a:rPr lang="es-GT" sz="1300" dirty="0">
                          <a:latin typeface="Bahnschrift Light" panose="020B0502040204020203" pitchFamily="34" charset="0"/>
                        </a:rPr>
                        <a:t>TIPO</a:t>
                      </a:r>
                    </a:p>
                  </a:txBody>
                  <a:tcPr/>
                </a:tc>
                <a:tc>
                  <a:txBody>
                    <a:bodyPr/>
                    <a:lstStyle/>
                    <a:p>
                      <a:r>
                        <a:rPr lang="es-GT" sz="1300" dirty="0">
                          <a:latin typeface="Bahnschrift Light" panose="020B0502040204020203" pitchFamily="34" charset="0"/>
                        </a:rPr>
                        <a:t>DESCRIPCION</a:t>
                      </a:r>
                    </a:p>
                  </a:txBody>
                  <a:tcPr/>
                </a:tc>
                <a:tc>
                  <a:txBody>
                    <a:bodyPr/>
                    <a:lstStyle/>
                    <a:p>
                      <a:r>
                        <a:rPr lang="es-GT" sz="1300" dirty="0">
                          <a:latin typeface="Bahnschrift Light" panose="020B0502040204020203" pitchFamily="34" charset="0"/>
                        </a:rPr>
                        <a:t>TERMINOS CLAVE</a:t>
                      </a:r>
                    </a:p>
                  </a:txBody>
                  <a:tcPr/>
                </a:tc>
                <a:extLst>
                  <a:ext uri="{0D108BD9-81ED-4DB2-BD59-A6C34878D82A}">
                    <a16:rowId xmlns:a16="http://schemas.microsoft.com/office/drawing/2014/main" val="954465353"/>
                  </a:ext>
                </a:extLst>
              </a:tr>
              <a:tr h="1329364">
                <a:tc>
                  <a:txBody>
                    <a:bodyPr/>
                    <a:lstStyle/>
                    <a:p>
                      <a:r>
                        <a:rPr lang="es-GT" sz="1300" dirty="0">
                          <a:latin typeface="Bahnschrift Light" panose="020B0502040204020203" pitchFamily="34" charset="0"/>
                        </a:rPr>
                        <a:t>CHAR-VARCHAR</a:t>
                      </a:r>
                    </a:p>
                  </a:txBody>
                  <a:tcPr/>
                </a:tc>
                <a:tc>
                  <a:txBody>
                    <a:bodyPr/>
                    <a:lstStyle/>
                    <a:p>
                      <a:pPr algn="just"/>
                      <a:r>
                        <a:rPr lang="es-GT" sz="1300" dirty="0">
                          <a:latin typeface="Bahnschrift Light" panose="020B0502040204020203" pitchFamily="34" charset="0"/>
                        </a:rPr>
                        <a:t>Contienen cadenas de caracteres; son muy similares, diferencian la forma en que se almacenan, recuperan sus valores y retienen espacios finales.</a:t>
                      </a:r>
                    </a:p>
                  </a:txBody>
                  <a:tcPr/>
                </a:tc>
                <a:tc>
                  <a:txBody>
                    <a:bodyPr/>
                    <a:lstStyle/>
                    <a:p>
                      <a:r>
                        <a:rPr lang="en-US" sz="1300" dirty="0">
                          <a:effectLst/>
                          <a:latin typeface="Bahnschrift Light" panose="020B0502040204020203" pitchFamily="34" charset="0"/>
                        </a:rPr>
                        <a:t>PAD CHAR TO FULL LENGTH</a:t>
                      </a:r>
                      <a:endParaRPr lang="es-GT" sz="1300" dirty="0">
                        <a:latin typeface="Bahnschrift Light" panose="020B0502040204020203" pitchFamily="34" charset="0"/>
                      </a:endParaRPr>
                    </a:p>
                  </a:txBody>
                  <a:tcPr/>
                </a:tc>
                <a:extLst>
                  <a:ext uri="{0D108BD9-81ED-4DB2-BD59-A6C34878D82A}">
                    <a16:rowId xmlns:a16="http://schemas.microsoft.com/office/drawing/2014/main" val="118230363"/>
                  </a:ext>
                </a:extLst>
              </a:tr>
              <a:tr h="927259">
                <a:tc>
                  <a:txBody>
                    <a:bodyPr/>
                    <a:lstStyle/>
                    <a:p>
                      <a:r>
                        <a:rPr lang="es-GT" sz="1300" dirty="0">
                          <a:latin typeface="Bahnschrift Light" panose="020B0502040204020203" pitchFamily="34" charset="0"/>
                        </a:rPr>
                        <a:t>BINARY-VARBINARY</a:t>
                      </a:r>
                    </a:p>
                  </a:txBody>
                  <a:tcPr/>
                </a:tc>
                <a:tc>
                  <a:txBody>
                    <a:bodyPr/>
                    <a:lstStyle/>
                    <a:p>
                      <a:pPr algn="just"/>
                      <a:r>
                        <a:rPr lang="es-GT" sz="1300" dirty="0">
                          <a:latin typeface="Bahnschrift Light" panose="020B0502040204020203" pitchFamily="34" charset="0"/>
                        </a:rPr>
                        <a:t>Estos son similares a los anteriores, contienen cadenas de bytes, lo que comparan y clasifican se basa en valores numéricos.</a:t>
                      </a:r>
                    </a:p>
                  </a:txBody>
                  <a:tcPr/>
                </a:tc>
                <a:tc>
                  <a:txBody>
                    <a:bodyPr/>
                    <a:lstStyle/>
                    <a:p>
                      <a:r>
                        <a:rPr lang="es-GT" sz="1300" dirty="0">
                          <a:latin typeface="Bahnschrift Light" panose="020B0502040204020203" pitchFamily="34" charset="0"/>
                        </a:rPr>
                        <a:t>CHAR</a:t>
                      </a:r>
                    </a:p>
                    <a:p>
                      <a:r>
                        <a:rPr lang="es-GT" sz="1300" dirty="0">
                          <a:latin typeface="Bahnschrift Light" panose="020B0502040204020203" pitchFamily="34" charset="0"/>
                        </a:rPr>
                        <a:t>BINARY</a:t>
                      </a:r>
                    </a:p>
                    <a:p>
                      <a:r>
                        <a:rPr lang="es-GT" sz="1300" dirty="0">
                          <a:latin typeface="Bahnschrift Light" panose="020B0502040204020203" pitchFamily="34" charset="0"/>
                        </a:rPr>
                        <a:t>VARBINARY</a:t>
                      </a:r>
                    </a:p>
                  </a:txBody>
                  <a:tcPr/>
                </a:tc>
                <a:extLst>
                  <a:ext uri="{0D108BD9-81ED-4DB2-BD59-A6C34878D82A}">
                    <a16:rowId xmlns:a16="http://schemas.microsoft.com/office/drawing/2014/main" val="2131115224"/>
                  </a:ext>
                </a:extLst>
              </a:tr>
              <a:tr h="417839">
                <a:tc>
                  <a:txBody>
                    <a:bodyPr/>
                    <a:lstStyle/>
                    <a:p>
                      <a:r>
                        <a:rPr lang="es-GT" sz="1300" dirty="0">
                          <a:latin typeface="Bahnschrift Light" panose="020B0502040204020203" pitchFamily="34" charset="0"/>
                        </a:rPr>
                        <a:t>BLOB</a:t>
                      </a:r>
                    </a:p>
                  </a:txBody>
                  <a:tcPr/>
                </a:tc>
                <a:tc>
                  <a:txBody>
                    <a:bodyPr/>
                    <a:lstStyle/>
                    <a:p>
                      <a:pPr algn="just"/>
                      <a:r>
                        <a:rPr lang="es-GT" sz="1300" dirty="0">
                          <a:effectLst/>
                          <a:latin typeface="Bahnschrift Light" panose="020B0502040204020203" pitchFamily="34" charset="0"/>
                        </a:rPr>
                        <a:t>Objeto binario que puede contener una cantidad variable de datos.</a:t>
                      </a:r>
                      <a:endParaRPr lang="es-GT" sz="1300" dirty="0">
                        <a:latin typeface="Bahnschrift Light" panose="020B0502040204020203" pitchFamily="34" charset="0"/>
                      </a:endParaRPr>
                    </a:p>
                  </a:txBody>
                  <a:tcPr/>
                </a:tc>
                <a:tc>
                  <a:txBody>
                    <a:bodyPr/>
                    <a:lstStyle/>
                    <a:p>
                      <a:r>
                        <a:rPr lang="es-GT" sz="1300" dirty="0">
                          <a:effectLst/>
                          <a:latin typeface="Bahnschrift Light" panose="020B0502040204020203" pitchFamily="34" charset="0"/>
                        </a:rPr>
                        <a:t>TIPOS: TINYBLOB , BLOB , MEDIUMBLOB y LONGBLOB</a:t>
                      </a:r>
                      <a:endParaRPr lang="es-GT" sz="1300" dirty="0">
                        <a:latin typeface="Bahnschrift Light" panose="020B0502040204020203" pitchFamily="34" charset="0"/>
                      </a:endParaRPr>
                    </a:p>
                  </a:txBody>
                  <a:tcPr/>
                </a:tc>
                <a:extLst>
                  <a:ext uri="{0D108BD9-81ED-4DB2-BD59-A6C34878D82A}">
                    <a16:rowId xmlns:a16="http://schemas.microsoft.com/office/drawing/2014/main" val="2726967683"/>
                  </a:ext>
                </a:extLst>
              </a:tr>
              <a:tr h="417839">
                <a:tc>
                  <a:txBody>
                    <a:bodyPr/>
                    <a:lstStyle/>
                    <a:p>
                      <a:r>
                        <a:rPr lang="es-GT" sz="1300" dirty="0">
                          <a:latin typeface="Bahnschrift Light" panose="020B0502040204020203" pitchFamily="34" charset="0"/>
                        </a:rPr>
                        <a:t>TEXT</a:t>
                      </a:r>
                    </a:p>
                  </a:txBody>
                  <a:tcPr/>
                </a:tc>
                <a:tc>
                  <a:txBody>
                    <a:bodyPr/>
                    <a:lstStyle/>
                    <a:p>
                      <a:pPr algn="just"/>
                      <a:r>
                        <a:rPr lang="es-GT" sz="1300" dirty="0">
                          <a:latin typeface="Bahnschrift Light" panose="020B0502040204020203" pitchFamily="34" charset="0"/>
                        </a:rPr>
                        <a:t>Se trata como cadenas no binarias es decir, cadenas de caracteres.</a:t>
                      </a:r>
                    </a:p>
                  </a:txBody>
                  <a:tcPr/>
                </a:tc>
                <a:tc>
                  <a:txBody>
                    <a:bodyPr/>
                    <a:lstStyle/>
                    <a:p>
                      <a:r>
                        <a:rPr lang="es-GT" sz="1300" dirty="0">
                          <a:latin typeface="Bahnschrift Light" panose="020B0502040204020203" pitchFamily="34" charset="0"/>
                        </a:rPr>
                        <a:t>TIPOS:</a:t>
                      </a:r>
                      <a:r>
                        <a:rPr lang="en-US" sz="1300" dirty="0">
                          <a:effectLst/>
                          <a:latin typeface="Bahnschrift Light" panose="020B0502040204020203" pitchFamily="34" charset="0"/>
                        </a:rPr>
                        <a:t>INYTEXT , TEXT , MEDIUMTEXT y LONGTEXT</a:t>
                      </a:r>
                      <a:endParaRPr lang="es-GT" sz="1300" dirty="0">
                        <a:latin typeface="Bahnschrift Light" panose="020B0502040204020203" pitchFamily="34" charset="0"/>
                      </a:endParaRPr>
                    </a:p>
                  </a:txBody>
                  <a:tcPr/>
                </a:tc>
                <a:extLst>
                  <a:ext uri="{0D108BD9-81ED-4DB2-BD59-A6C34878D82A}">
                    <a16:rowId xmlns:a16="http://schemas.microsoft.com/office/drawing/2014/main" val="1802794157"/>
                  </a:ext>
                </a:extLst>
              </a:tr>
              <a:tr h="417839">
                <a:tc>
                  <a:txBody>
                    <a:bodyPr/>
                    <a:lstStyle/>
                    <a:p>
                      <a:r>
                        <a:rPr lang="es-GT" sz="1300" dirty="0">
                          <a:latin typeface="Bahnschrift Light" panose="020B0502040204020203" pitchFamily="34" charset="0"/>
                        </a:rPr>
                        <a:t>ENUM</a:t>
                      </a:r>
                    </a:p>
                  </a:txBody>
                  <a:tcPr/>
                </a:tc>
                <a:tc>
                  <a:txBody>
                    <a:bodyPr/>
                    <a:lstStyle/>
                    <a:p>
                      <a:pPr algn="just"/>
                      <a:r>
                        <a:rPr lang="es-GT" sz="1300" dirty="0">
                          <a:effectLst/>
                          <a:latin typeface="Bahnschrift Light" panose="020B0502040204020203" pitchFamily="34" charset="0"/>
                        </a:rPr>
                        <a:t>Es un objeto con un valor elegido de una lista de valores que se enumeran en la especificación de la tabla</a:t>
                      </a:r>
                      <a:endParaRPr lang="es-GT" sz="1300" dirty="0">
                        <a:latin typeface="Bahnschrift Light" panose="020B0502040204020203" pitchFamily="34" charset="0"/>
                      </a:endParaRPr>
                    </a:p>
                  </a:txBody>
                  <a:tcPr/>
                </a:tc>
                <a:tc>
                  <a:txBody>
                    <a:bodyPr/>
                    <a:lstStyle/>
                    <a:p>
                      <a:r>
                        <a:rPr lang="es-GT" sz="1300" dirty="0">
                          <a:latin typeface="Bahnschrift Light" panose="020B0502040204020203" pitchFamily="34" charset="0"/>
                        </a:rPr>
                        <a:t>ENUM</a:t>
                      </a:r>
                    </a:p>
                  </a:txBody>
                  <a:tcPr/>
                </a:tc>
                <a:extLst>
                  <a:ext uri="{0D108BD9-81ED-4DB2-BD59-A6C34878D82A}">
                    <a16:rowId xmlns:a16="http://schemas.microsoft.com/office/drawing/2014/main" val="1636101441"/>
                  </a:ext>
                </a:extLst>
              </a:tr>
              <a:tr h="417839">
                <a:tc>
                  <a:txBody>
                    <a:bodyPr/>
                    <a:lstStyle/>
                    <a:p>
                      <a:r>
                        <a:rPr lang="es-GT" sz="1300" dirty="0">
                          <a:latin typeface="Bahnschrift Light" panose="020B0502040204020203" pitchFamily="34" charset="0"/>
                        </a:rPr>
                        <a:t>SET</a:t>
                      </a:r>
                    </a:p>
                  </a:txBody>
                  <a:tcPr/>
                </a:tc>
                <a:tc>
                  <a:txBody>
                    <a:bodyPr/>
                    <a:lstStyle/>
                    <a:p>
                      <a:r>
                        <a:rPr lang="es-GT" sz="1300" dirty="0">
                          <a:latin typeface="Bahnschrift Light" panose="020B0502040204020203" pitchFamily="34" charset="0"/>
                        </a:rPr>
                        <a:t>Se trata de varios miembros de un conjunto que se especifican con miembros separados por comas.</a:t>
                      </a:r>
                    </a:p>
                  </a:txBody>
                  <a:tcPr/>
                </a:tc>
                <a:tc>
                  <a:txBody>
                    <a:bodyPr/>
                    <a:lstStyle/>
                    <a:p>
                      <a:r>
                        <a:rPr lang="es-GT" sz="1300" dirty="0">
                          <a:latin typeface="Bahnschrift Light" panose="020B0502040204020203" pitchFamily="34" charset="0"/>
                        </a:rPr>
                        <a:t>,</a:t>
                      </a:r>
                    </a:p>
                    <a:p>
                      <a:r>
                        <a:rPr lang="es-GT" sz="1300" dirty="0">
                          <a:latin typeface="Bahnschrift Light" panose="020B0502040204020203" pitchFamily="34" charset="0"/>
                        </a:rPr>
                        <a:t>SET</a:t>
                      </a:r>
                    </a:p>
                  </a:txBody>
                  <a:tcPr/>
                </a:tc>
                <a:extLst>
                  <a:ext uri="{0D108BD9-81ED-4DB2-BD59-A6C34878D82A}">
                    <a16:rowId xmlns:a16="http://schemas.microsoft.com/office/drawing/2014/main" val="2154762866"/>
                  </a:ext>
                </a:extLst>
              </a:tr>
            </a:tbl>
          </a:graphicData>
        </a:graphic>
      </p:graphicFrame>
    </p:spTree>
    <p:extLst>
      <p:ext uri="{BB962C8B-B14F-4D97-AF65-F5344CB8AC3E}">
        <p14:creationId xmlns:p14="http://schemas.microsoft.com/office/powerpoint/2010/main" val="293993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191D7BE-EF52-4974-85A0-CDDF9E4EC402}"/>
              </a:ext>
            </a:extLst>
          </p:cNvPr>
          <p:cNvSpPr/>
          <p:nvPr/>
        </p:nvSpPr>
        <p:spPr>
          <a:xfrm>
            <a:off x="3155062" y="286765"/>
            <a:ext cx="6157456" cy="923330"/>
          </a:xfrm>
          <a:prstGeom prst="rect">
            <a:avLst/>
          </a:prstGeom>
          <a:noFill/>
        </p:spPr>
        <p:txBody>
          <a:bodyPr wrap="none" lIns="91440" tIns="45720" rIns="91440" bIns="45720">
            <a:spAutoFit/>
          </a:bodyPr>
          <a:lstStyle/>
          <a:p>
            <a:pPr algn="ctr"/>
            <a:r>
              <a:rPr lang="es-ES" sz="5400" b="0" cap="none" spc="0" dirty="0">
                <a:ln w="0"/>
                <a:gradFill>
                  <a:gsLst>
                    <a:gs pos="21000">
                      <a:srgbClr val="53575C"/>
                    </a:gs>
                    <a:gs pos="88000">
                      <a:srgbClr val="C5C7CA"/>
                    </a:gs>
                  </a:gsLst>
                  <a:lin ang="5400000"/>
                </a:gradFill>
                <a:effectLst/>
                <a:latin typeface="Bahnschrift Light" panose="020B0502040204020203" pitchFamily="34" charset="0"/>
              </a:rPr>
              <a:t>TIPOS ESPACIALES</a:t>
            </a:r>
          </a:p>
        </p:txBody>
      </p:sp>
      <p:sp>
        <p:nvSpPr>
          <p:cNvPr id="3" name="CuadroTexto 2">
            <a:extLst>
              <a:ext uri="{FF2B5EF4-FFF2-40B4-BE49-F238E27FC236}">
                <a16:creationId xmlns:a16="http://schemas.microsoft.com/office/drawing/2014/main" id="{A76A0045-5549-4EC1-A38F-E321B6EC855F}"/>
              </a:ext>
            </a:extLst>
          </p:cNvPr>
          <p:cNvSpPr txBox="1"/>
          <p:nvPr/>
        </p:nvSpPr>
        <p:spPr>
          <a:xfrm>
            <a:off x="275573" y="1210095"/>
            <a:ext cx="11536471" cy="1754326"/>
          </a:xfrm>
          <a:prstGeom prst="rect">
            <a:avLst/>
          </a:prstGeom>
          <a:noFill/>
        </p:spPr>
        <p:txBody>
          <a:bodyPr wrap="square" rtlCol="0">
            <a:spAutoFit/>
          </a:bodyPr>
          <a:lstStyle/>
          <a:p>
            <a:pPr algn="just"/>
            <a:r>
              <a:rPr lang="es-GT" b="1" dirty="0">
                <a:latin typeface="Bahnschrift Light" panose="020B0502040204020203" pitchFamily="34" charset="0"/>
              </a:rPr>
              <a:t>Los datos espaciales representan información sobre la ubicación física y la forma de objetos geométricos. Estos objetos pueden ser ubicaciones de punto u objetos más complejos como países, carreteras o lagos.</a:t>
            </a:r>
          </a:p>
          <a:p>
            <a:pPr algn="just"/>
            <a:r>
              <a:rPr lang="es-GT" b="1" dirty="0">
                <a:latin typeface="Bahnschrift Light" panose="020B0502040204020203" pitchFamily="34" charset="0"/>
              </a:rPr>
              <a:t>SQL Server admite dos tipos de datos espaciales: </a:t>
            </a:r>
          </a:p>
          <a:p>
            <a:pPr marL="342900" indent="-342900">
              <a:buFont typeface="+mj-lt"/>
              <a:buAutoNum type="arabicPeriod"/>
            </a:pPr>
            <a:r>
              <a:rPr lang="es-GT" b="1" dirty="0">
                <a:latin typeface="Bahnschrift Light" panose="020B0502040204020203" pitchFamily="34" charset="0"/>
              </a:rPr>
              <a:t>El tipo de datos GEOMETRY.</a:t>
            </a:r>
          </a:p>
          <a:p>
            <a:pPr marL="342900" indent="-342900">
              <a:buFont typeface="+mj-lt"/>
              <a:buAutoNum type="arabicPeriod"/>
            </a:pPr>
            <a:r>
              <a:rPr lang="es-GT" b="1" dirty="0">
                <a:latin typeface="Bahnschrift Light" panose="020B0502040204020203" pitchFamily="34" charset="0"/>
              </a:rPr>
              <a:t>El tipo de datos GEOGRAPHY.</a:t>
            </a:r>
          </a:p>
          <a:p>
            <a:pPr marL="342900" indent="-342900">
              <a:buFont typeface="+mj-lt"/>
              <a:buAutoNum type="arabicPeriod"/>
            </a:pPr>
            <a:endParaRPr lang="es-GT" dirty="0"/>
          </a:p>
        </p:txBody>
      </p:sp>
      <p:graphicFrame>
        <p:nvGraphicFramePr>
          <p:cNvPr id="5" name="Tabla 4">
            <a:extLst>
              <a:ext uri="{FF2B5EF4-FFF2-40B4-BE49-F238E27FC236}">
                <a16:creationId xmlns:a16="http://schemas.microsoft.com/office/drawing/2014/main" id="{3D043C55-EE36-4226-BE64-9A04387ED3CE}"/>
              </a:ext>
            </a:extLst>
          </p:cNvPr>
          <p:cNvGraphicFramePr>
            <a:graphicFrameLocks noGrp="1"/>
          </p:cNvGraphicFramePr>
          <p:nvPr>
            <p:extLst>
              <p:ext uri="{D42A27DB-BD31-4B8C-83A1-F6EECF244321}">
                <p14:modId xmlns:p14="http://schemas.microsoft.com/office/powerpoint/2010/main" val="2160527498"/>
              </p:ext>
            </p:extLst>
          </p:nvPr>
        </p:nvGraphicFramePr>
        <p:xfrm>
          <a:off x="1831584" y="3429000"/>
          <a:ext cx="8128000" cy="1925320"/>
        </p:xfrm>
        <a:graphic>
          <a:graphicData uri="http://schemas.openxmlformats.org/drawingml/2006/table">
            <a:tbl>
              <a:tblPr firstRow="1" bandRow="1">
                <a:tableStyleId>{616DA210-FB5B-4158-B5E0-FEB733F419BA}</a:tableStyleId>
              </a:tblPr>
              <a:tblGrid>
                <a:gridCol w="4064000">
                  <a:extLst>
                    <a:ext uri="{9D8B030D-6E8A-4147-A177-3AD203B41FA5}">
                      <a16:colId xmlns:a16="http://schemas.microsoft.com/office/drawing/2014/main" val="2842857460"/>
                    </a:ext>
                  </a:extLst>
                </a:gridCol>
                <a:gridCol w="4064000">
                  <a:extLst>
                    <a:ext uri="{9D8B030D-6E8A-4147-A177-3AD203B41FA5}">
                      <a16:colId xmlns:a16="http://schemas.microsoft.com/office/drawing/2014/main" val="4109889920"/>
                    </a:ext>
                  </a:extLst>
                </a:gridCol>
              </a:tblGrid>
              <a:tr h="370840">
                <a:tc>
                  <a:txBody>
                    <a:bodyPr/>
                    <a:lstStyle/>
                    <a:p>
                      <a:r>
                        <a:rPr lang="es-GT" dirty="0">
                          <a:latin typeface="Bahnschrift Light" panose="020B0502040204020203" pitchFamily="34" charset="0"/>
                        </a:rPr>
                        <a:t>TIPOS</a:t>
                      </a:r>
                    </a:p>
                  </a:txBody>
                  <a:tcPr/>
                </a:tc>
                <a:tc>
                  <a:txBody>
                    <a:bodyPr/>
                    <a:lstStyle/>
                    <a:p>
                      <a:r>
                        <a:rPr lang="es-GT" dirty="0">
                          <a:latin typeface="Bahnschrift Light" panose="020B0502040204020203" pitchFamily="34" charset="0"/>
                        </a:rPr>
                        <a:t>DESCRIPCION</a:t>
                      </a:r>
                    </a:p>
                  </a:txBody>
                  <a:tcPr/>
                </a:tc>
                <a:extLst>
                  <a:ext uri="{0D108BD9-81ED-4DB2-BD59-A6C34878D82A}">
                    <a16:rowId xmlns:a16="http://schemas.microsoft.com/office/drawing/2014/main" val="3376999098"/>
                  </a:ext>
                </a:extLst>
              </a:tr>
              <a:tr h="370840">
                <a:tc>
                  <a:txBody>
                    <a:bodyPr/>
                    <a:lstStyle/>
                    <a:p>
                      <a:r>
                        <a:rPr lang="es-GT" dirty="0">
                          <a:latin typeface="Bahnschrift Light" panose="020B0502040204020203" pitchFamily="34" charset="0"/>
                        </a:rPr>
                        <a:t>GEOMETRY</a:t>
                      </a:r>
                    </a:p>
                  </a:txBody>
                  <a:tcPr/>
                </a:tc>
                <a:tc>
                  <a:txBody>
                    <a:bodyPr/>
                    <a:lstStyle/>
                    <a:p>
                      <a:r>
                        <a:rPr lang="es-GT" dirty="0">
                          <a:latin typeface="Bahnschrift Light" panose="020B0502040204020203" pitchFamily="34" charset="0"/>
                        </a:rPr>
                        <a:t>representa los datos en un sistema de coordenadas euclidiano es decir, plano.</a:t>
                      </a:r>
                    </a:p>
                  </a:txBody>
                  <a:tcPr/>
                </a:tc>
                <a:extLst>
                  <a:ext uri="{0D108BD9-81ED-4DB2-BD59-A6C34878D82A}">
                    <a16:rowId xmlns:a16="http://schemas.microsoft.com/office/drawing/2014/main" val="9189019"/>
                  </a:ext>
                </a:extLst>
              </a:tr>
              <a:tr h="370840">
                <a:tc>
                  <a:txBody>
                    <a:bodyPr/>
                    <a:lstStyle/>
                    <a:p>
                      <a:r>
                        <a:rPr lang="es-GT" dirty="0">
                          <a:latin typeface="Bahnschrift Light" panose="020B0502040204020203" pitchFamily="34" charset="0"/>
                        </a:rPr>
                        <a:t>GEOGRAPHY</a:t>
                      </a:r>
                    </a:p>
                  </a:txBody>
                  <a:tcPr/>
                </a:tc>
                <a:tc>
                  <a:txBody>
                    <a:bodyPr/>
                    <a:lstStyle/>
                    <a:p>
                      <a:r>
                        <a:rPr lang="es-GT" dirty="0">
                          <a:latin typeface="Bahnschrift Light" panose="020B0502040204020203" pitchFamily="34" charset="0"/>
                        </a:rPr>
                        <a:t>representa los datos en un sistema de coordenadas de tierra redonda.</a:t>
                      </a:r>
                    </a:p>
                  </a:txBody>
                  <a:tcPr/>
                </a:tc>
                <a:extLst>
                  <a:ext uri="{0D108BD9-81ED-4DB2-BD59-A6C34878D82A}">
                    <a16:rowId xmlns:a16="http://schemas.microsoft.com/office/drawing/2014/main" val="2332830946"/>
                  </a:ext>
                </a:extLst>
              </a:tr>
            </a:tbl>
          </a:graphicData>
        </a:graphic>
      </p:graphicFrame>
    </p:spTree>
    <p:extLst>
      <p:ext uri="{BB962C8B-B14F-4D97-AF65-F5344CB8AC3E}">
        <p14:creationId xmlns:p14="http://schemas.microsoft.com/office/powerpoint/2010/main" val="33131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CFD4073-479C-424A-B3D8-A742D4AC0D0B}"/>
              </a:ext>
            </a:extLst>
          </p:cNvPr>
          <p:cNvSpPr/>
          <p:nvPr/>
        </p:nvSpPr>
        <p:spPr>
          <a:xfrm>
            <a:off x="4264463" y="598117"/>
            <a:ext cx="3187090" cy="923330"/>
          </a:xfrm>
          <a:prstGeom prst="rect">
            <a:avLst/>
          </a:prstGeom>
          <a:noFill/>
        </p:spPr>
        <p:txBody>
          <a:bodyPr wrap="none" lIns="91440" tIns="45720" rIns="91440" bIns="45720">
            <a:spAutoFit/>
          </a:bodyPr>
          <a:lstStyle/>
          <a:p>
            <a:pPr algn="ctr"/>
            <a:r>
              <a:rPr lang="es-ES" sz="5400" b="1" dirty="0">
                <a:ln w="6600">
                  <a:solidFill>
                    <a:schemeClr val="accent2"/>
                  </a:solidFill>
                  <a:prstDash val="solid"/>
                </a:ln>
                <a:solidFill>
                  <a:srgbClr val="FFFFFF"/>
                </a:solidFill>
                <a:effectLst>
                  <a:outerShdw dist="38100" dir="2700000" algn="tl" rotWithShape="0">
                    <a:schemeClr val="accent2"/>
                  </a:outerShdw>
                </a:effectLst>
              </a:rPr>
              <a:t>TIPO JSON</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0" name="Rectangle 15">
            <a:extLst>
              <a:ext uri="{FF2B5EF4-FFF2-40B4-BE49-F238E27FC236}">
                <a16:creationId xmlns:a16="http://schemas.microsoft.com/office/drawing/2014/main" id="{2AE252A4-D1E8-49B8-BD22-4BEA4E9223CA}"/>
              </a:ext>
            </a:extLst>
          </p:cNvPr>
          <p:cNvSpPr>
            <a:spLocks noChangeArrowheads="1"/>
          </p:cNvSpPr>
          <p:nvPr/>
        </p:nvSpPr>
        <p:spPr bwMode="auto">
          <a:xfrm>
            <a:off x="540707" y="2244061"/>
            <a:ext cx="1111058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GT" altLang="es-GT" sz="2400" b="0" i="0" u="none" strike="noStrike" cap="none" normalizeH="0" baseline="0" dirty="0">
                <a:ln>
                  <a:noFill/>
                </a:ln>
                <a:solidFill>
                  <a:schemeClr val="tx1"/>
                </a:solidFill>
                <a:effectLst/>
                <a:latin typeface="Bahnschrift Light" panose="020B0502040204020203" pitchFamily="34" charset="0"/>
              </a:rPr>
              <a:t>MySQL admite un tipo de datos JSON nativo definido por </a:t>
            </a:r>
            <a:r>
              <a:rPr lang="es-GT" altLang="es-GT" sz="2400" dirty="0">
                <a:latin typeface="Bahnschrift Light" panose="020B0502040204020203" pitchFamily="34" charset="0"/>
              </a:rPr>
              <a:t>RFC 7159</a:t>
            </a:r>
            <a:r>
              <a:rPr kumimoji="0" lang="es-GT" altLang="es-GT" sz="2400" b="0" i="0" u="none" strike="noStrike" cap="none" normalizeH="0" baseline="0" dirty="0">
                <a:ln>
                  <a:noFill/>
                </a:ln>
                <a:solidFill>
                  <a:schemeClr val="tx1"/>
                </a:solidFill>
                <a:effectLst/>
                <a:latin typeface="Bahnschrift Light" panose="020B0502040204020203" pitchFamily="34" charset="0"/>
              </a:rPr>
              <a:t> que permite un acceso eficiente a los datos en documentos JSON (JavaScript Object Notation). Este tipo de dato ofrece estas ventajas: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GT" altLang="es-GT" sz="2800" b="0" i="0" u="none" strike="noStrike" cap="none" normalizeH="0" baseline="0" dirty="0">
              <a:ln>
                <a:noFill/>
              </a:ln>
              <a:solidFill>
                <a:schemeClr val="tx1"/>
              </a:solidFill>
              <a:effectLst/>
              <a:latin typeface="Bahnschrift Light" panose="020B0502040204020203"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s-GT" altLang="es-GT" sz="2400" b="0" i="0" u="none" strike="noStrike" cap="none" normalizeH="0" baseline="0" dirty="0">
                <a:ln>
                  <a:noFill/>
                </a:ln>
                <a:solidFill>
                  <a:schemeClr val="tx1"/>
                </a:solidFill>
                <a:effectLst/>
                <a:latin typeface="Bahnschrift Light" panose="020B0502040204020203" pitchFamily="34" charset="0"/>
              </a:rPr>
              <a:t>Validan automática de documentos JSON en columnas JSON.</a:t>
            </a:r>
          </a:p>
          <a:p>
            <a:pPr marL="514350" lvl="0" indent="-514350" algn="just" defTabSz="914400" eaLnBrk="0" fontAlgn="base" hangingPunct="0">
              <a:spcBef>
                <a:spcPct val="0"/>
              </a:spcBef>
              <a:spcAft>
                <a:spcPct val="0"/>
              </a:spcAft>
              <a:buFont typeface="+mj-lt"/>
              <a:buAutoNum type="arabicPeriod"/>
            </a:pPr>
            <a:r>
              <a:rPr lang="es-GT" sz="2400" dirty="0">
                <a:latin typeface="Bahnschrift Light" panose="020B0502040204020203" pitchFamily="34" charset="0"/>
              </a:rPr>
              <a:t>Formato de almacenamiento optimizado</a:t>
            </a:r>
            <a:endParaRPr kumimoji="0" lang="es-GT" altLang="es-GT" sz="2400" b="0"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139351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D28D017-9A60-48B4-A087-288504F0560F}"/>
              </a:ext>
            </a:extLst>
          </p:cNvPr>
          <p:cNvSpPr/>
          <p:nvPr/>
        </p:nvSpPr>
        <p:spPr>
          <a:xfrm>
            <a:off x="3284339" y="224135"/>
            <a:ext cx="5272597" cy="923330"/>
          </a:xfrm>
          <a:prstGeom prst="rect">
            <a:avLst/>
          </a:prstGeom>
          <a:noFill/>
        </p:spPr>
        <p:txBody>
          <a:bodyPr wrap="non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latin typeface="Bahnschrift Light" panose="020B0502040204020203" pitchFamily="34" charset="0"/>
              </a:rPr>
              <a:t>RESTRICCIONES</a:t>
            </a:r>
          </a:p>
        </p:txBody>
      </p:sp>
      <p:sp>
        <p:nvSpPr>
          <p:cNvPr id="5" name="CuadroTexto 4">
            <a:extLst>
              <a:ext uri="{FF2B5EF4-FFF2-40B4-BE49-F238E27FC236}">
                <a16:creationId xmlns:a16="http://schemas.microsoft.com/office/drawing/2014/main" id="{2FD70178-374E-49C1-B390-076B691C6178}"/>
              </a:ext>
            </a:extLst>
          </p:cNvPr>
          <p:cNvSpPr txBox="1"/>
          <p:nvPr/>
        </p:nvSpPr>
        <p:spPr>
          <a:xfrm>
            <a:off x="127348" y="1918569"/>
            <a:ext cx="11937304" cy="4524315"/>
          </a:xfrm>
          <a:prstGeom prst="rect">
            <a:avLst/>
          </a:prstGeom>
          <a:noFill/>
        </p:spPr>
        <p:txBody>
          <a:bodyPr wrap="square" rtlCol="0">
            <a:spAutoFit/>
          </a:bodyPr>
          <a:lstStyle/>
          <a:p>
            <a:pPr marL="342900" indent="-342900" algn="just">
              <a:buFont typeface="+mj-lt"/>
              <a:buAutoNum type="arabicPeriod"/>
            </a:pPr>
            <a:r>
              <a:rPr lang="es-GT" b="1" i="1" dirty="0">
                <a:solidFill>
                  <a:schemeClr val="bg1"/>
                </a:solidFill>
                <a:latin typeface="Bahnschrift Light" panose="020B0502040204020203" pitchFamily="34" charset="0"/>
              </a:rPr>
              <a:t>EN PROGRAMAS ALMACENADOS: </a:t>
            </a:r>
            <a:r>
              <a:rPr lang="es-GT" dirty="0">
                <a:latin typeface="Bahnschrift Light" panose="020B0502040204020203" pitchFamily="34" charset="0"/>
              </a:rPr>
              <a:t>Se trata tanto para procedimientos almacenados como para funciones almacenadas. </a:t>
            </a:r>
          </a:p>
          <a:p>
            <a:pPr marL="342900" indent="-342900" algn="just">
              <a:buFont typeface="+mj-lt"/>
              <a:buAutoNum type="arabicPeriod"/>
            </a:pPr>
            <a:r>
              <a:rPr lang="es-GT" b="1" i="1" dirty="0">
                <a:solidFill>
                  <a:schemeClr val="bg1"/>
                </a:solidFill>
                <a:latin typeface="Bahnschrift Light" panose="020B0502040204020203" pitchFamily="34" charset="0"/>
              </a:rPr>
              <a:t>EN EL MANEJO DE CONDICIONES:  </a:t>
            </a:r>
            <a:r>
              <a:rPr lang="es-GT" dirty="0">
                <a:latin typeface="Bahnschrift Light" panose="020B0502040204020203" pitchFamily="34" charset="0"/>
              </a:rPr>
              <a:t>No se permiten en declaraciones preparadas.</a:t>
            </a:r>
          </a:p>
          <a:p>
            <a:pPr marL="342900" indent="-342900" algn="just">
              <a:buFont typeface="+mj-lt"/>
              <a:buAutoNum type="arabicPeriod"/>
            </a:pPr>
            <a:r>
              <a:rPr lang="es-GT" b="1" i="1" dirty="0">
                <a:solidFill>
                  <a:schemeClr val="bg1"/>
                </a:solidFill>
                <a:latin typeface="Bahnschrift Light" panose="020B0502040204020203" pitchFamily="34" charset="0"/>
              </a:rPr>
              <a:t>EN CURSORES DEL DATO DEL SERVIDOR: </a:t>
            </a:r>
            <a:r>
              <a:rPr lang="es-GT" dirty="0">
                <a:latin typeface="Bahnschrift Light" panose="020B0502040204020203" pitchFamily="34" charset="0"/>
              </a:rPr>
              <a:t>Se usa para cursores en rutinas almacenadas.</a:t>
            </a:r>
          </a:p>
          <a:p>
            <a:pPr marL="342900" indent="-342900" algn="just">
              <a:buFont typeface="+mj-lt"/>
              <a:buAutoNum type="arabicPeriod"/>
            </a:pPr>
            <a:r>
              <a:rPr lang="es-GT" b="1" i="1" dirty="0">
                <a:solidFill>
                  <a:schemeClr val="bg1"/>
                </a:solidFill>
                <a:latin typeface="Bahnschrift Light" panose="020B0502040204020203" pitchFamily="34" charset="0"/>
              </a:rPr>
              <a:t>A LAS SUBCONSULTAS:  </a:t>
            </a:r>
            <a:r>
              <a:rPr lang="es-GT" dirty="0">
                <a:latin typeface="Bahnschrift Light" panose="020B0502040204020203" pitchFamily="34" charset="0"/>
              </a:rPr>
              <a:t>No se puede modificar una tabla y seleccionarla en subconsulta.</a:t>
            </a:r>
          </a:p>
          <a:p>
            <a:pPr marL="342900" indent="-342900" algn="just">
              <a:buFont typeface="+mj-lt"/>
              <a:buAutoNum type="arabicPeriod"/>
            </a:pPr>
            <a:r>
              <a:rPr lang="es-GT" b="1" i="1" dirty="0">
                <a:solidFill>
                  <a:schemeClr val="bg1"/>
                </a:solidFill>
                <a:latin typeface="Bahnschrift Light" panose="020B0502040204020203" pitchFamily="34" charset="0"/>
              </a:rPr>
              <a:t>EN VISTAS:  </a:t>
            </a:r>
            <a:r>
              <a:rPr lang="es-GT" dirty="0">
                <a:latin typeface="Bahnschrift Light" panose="020B0502040204020203" pitchFamily="34" charset="0"/>
              </a:rPr>
              <a:t>No es posible crear un índice en una vista, Los índices pueden usarse para vistas procesadas usando el algoritmo de fusión.</a:t>
            </a:r>
          </a:p>
          <a:p>
            <a:pPr marL="342900" indent="-342900" algn="just">
              <a:buFont typeface="+mj-lt"/>
              <a:buAutoNum type="arabicPeriod"/>
            </a:pPr>
            <a:r>
              <a:rPr lang="es-GT" b="1" i="1" dirty="0">
                <a:solidFill>
                  <a:schemeClr val="bg1"/>
                </a:solidFill>
                <a:latin typeface="Bahnschrift Light" panose="020B0502040204020203" pitchFamily="34" charset="0"/>
              </a:rPr>
              <a:t>EN TRANSACCIONES XA:  </a:t>
            </a:r>
            <a:r>
              <a:rPr lang="es-GT" dirty="0">
                <a:latin typeface="Bahnschrift Light" panose="020B0502040204020203" pitchFamily="34" charset="0"/>
              </a:rPr>
              <a:t>El soporte de transacciones XA se limita al almacenamiento InnoDB.</a:t>
            </a:r>
          </a:p>
          <a:p>
            <a:pPr marL="342900" indent="-342900" algn="just">
              <a:buFont typeface="+mj-lt"/>
              <a:buAutoNum type="arabicPeriod"/>
            </a:pPr>
            <a:r>
              <a:rPr lang="es-GT" b="1" i="1" dirty="0">
                <a:solidFill>
                  <a:schemeClr val="bg1"/>
                </a:solidFill>
                <a:latin typeface="Bahnschrift Light" panose="020B0502040204020203" pitchFamily="34" charset="0"/>
              </a:rPr>
              <a:t>EN JUEGOS DE CARACTERES: </a:t>
            </a:r>
            <a:r>
              <a:rPr lang="es-GT" dirty="0">
                <a:solidFill>
                  <a:schemeClr val="bg1"/>
                </a:solidFill>
                <a:latin typeface="Bahnschrift Light" panose="020B0502040204020203" pitchFamily="34" charset="0"/>
              </a:rPr>
              <a:t> </a:t>
            </a:r>
            <a:r>
              <a:rPr lang="es-GT" dirty="0">
                <a:latin typeface="Bahnschrift Light" panose="020B0502040204020203" pitchFamily="34" charset="0"/>
              </a:rPr>
              <a:t>Los identificadores pueden contener caracteres solo en el plano multilingüe, ninguno de ellos se puede usar como juego de carácter cliente, no se pueden crear sin caracteres.</a:t>
            </a:r>
          </a:p>
          <a:p>
            <a:pPr marL="342900" indent="-342900" algn="just">
              <a:buFont typeface="+mj-lt"/>
              <a:buAutoNum type="arabicPeriod"/>
            </a:pPr>
            <a:r>
              <a:rPr lang="es-GT" b="1" i="1" dirty="0">
                <a:solidFill>
                  <a:schemeClr val="bg1"/>
                </a:solidFill>
                <a:latin typeface="Bahnschrift Light" panose="020B0502040204020203" pitchFamily="34" charset="0"/>
              </a:rPr>
              <a:t>EN ESQUEMA DE RENDIMIENTO:  </a:t>
            </a:r>
            <a:r>
              <a:rPr lang="es-GT" dirty="0">
                <a:latin typeface="Bahnschrift Light" panose="020B0502040204020203" pitchFamily="34" charset="0"/>
              </a:rPr>
              <a:t>Evita el uso de mutexes para recopilar o producir datos, por lo que no hay garantías de coherencia y los resultados a veces pueden ser incorrectos.</a:t>
            </a:r>
            <a:endParaRPr lang="es-GT" b="1" i="1" dirty="0">
              <a:solidFill>
                <a:schemeClr val="bg1"/>
              </a:solidFill>
              <a:latin typeface="Bahnschrift Light" panose="020B0502040204020203" pitchFamily="34" charset="0"/>
            </a:endParaRPr>
          </a:p>
          <a:p>
            <a:pPr marL="342900" indent="-342900" algn="just">
              <a:buFont typeface="+mj-lt"/>
              <a:buAutoNum type="arabicPeriod"/>
            </a:pPr>
            <a:r>
              <a:rPr lang="es-GT" b="1" i="1" dirty="0">
                <a:solidFill>
                  <a:schemeClr val="bg1"/>
                </a:solidFill>
                <a:latin typeface="Bahnschrift Light" panose="020B0502040204020203" pitchFamily="34" charset="0"/>
              </a:rPr>
              <a:t>A LA AUTENTIFICACION ENCHUFABLE: </a:t>
            </a:r>
            <a:r>
              <a:rPr lang="es-GT" dirty="0">
                <a:latin typeface="Bahnschrift Light" panose="020B0502040204020203" pitchFamily="34" charset="0"/>
              </a:rPr>
              <a:t>Un conector admite autenticación conectable si se creó para vincular</a:t>
            </a:r>
            <a:r>
              <a:rPr lang="es-GT" b="1" i="1" dirty="0">
                <a:solidFill>
                  <a:schemeClr val="bg1"/>
                </a:solidFill>
                <a:latin typeface="Bahnschrift Light" panose="020B0502040204020203" pitchFamily="34" charset="0"/>
              </a:rPr>
              <a:t> </a:t>
            </a:r>
            <a:r>
              <a:rPr lang="es-GT" dirty="0">
                <a:latin typeface="Bahnschrift Light" panose="020B0502040204020203" pitchFamily="34" charset="0"/>
              </a:rPr>
              <a:t>dinámicamente a libmysqlclient (en lugar de estáticamente)</a:t>
            </a:r>
          </a:p>
          <a:p>
            <a:pPr algn="just"/>
            <a:r>
              <a:rPr lang="es-GT" dirty="0">
                <a:latin typeface="Bahnschrift Light" panose="020B0502040204020203" pitchFamily="34" charset="0"/>
              </a:rPr>
              <a:t>Un conector existente al que no se han realizado cambios usa autenticación nativa y los clientes que usan el conector pueden conectarse al servidor solo a través de cuentas que usan autenticación nativa.</a:t>
            </a:r>
          </a:p>
        </p:txBody>
      </p:sp>
    </p:spTree>
    <p:extLst>
      <p:ext uri="{BB962C8B-B14F-4D97-AF65-F5344CB8AC3E}">
        <p14:creationId xmlns:p14="http://schemas.microsoft.com/office/powerpoint/2010/main" val="1811377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92F47F-9C63-4236-B2B9-133C9CA02144}"/>
              </a:ext>
            </a:extLst>
          </p:cNvPr>
          <p:cNvSpPr/>
          <p:nvPr/>
        </p:nvSpPr>
        <p:spPr>
          <a:xfrm>
            <a:off x="3684698" y="39838"/>
            <a:ext cx="4572085" cy="923330"/>
          </a:xfrm>
          <a:prstGeom prst="rect">
            <a:avLst/>
          </a:prstGeom>
          <a:noFill/>
        </p:spPr>
        <p:txBody>
          <a:bodyPr wrap="non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latin typeface="Bahnschrift Light" panose="020B0502040204020203" pitchFamily="34" charset="0"/>
              </a:rPr>
              <a:t>OPERADORES</a:t>
            </a:r>
          </a:p>
        </p:txBody>
      </p:sp>
      <p:graphicFrame>
        <p:nvGraphicFramePr>
          <p:cNvPr id="4" name="Diagrama 3">
            <a:extLst>
              <a:ext uri="{FF2B5EF4-FFF2-40B4-BE49-F238E27FC236}">
                <a16:creationId xmlns:a16="http://schemas.microsoft.com/office/drawing/2014/main" id="{55D302A8-D99F-45B3-866B-90DF7F6F2DD1}"/>
              </a:ext>
            </a:extLst>
          </p:cNvPr>
          <p:cNvGraphicFramePr/>
          <p:nvPr>
            <p:extLst>
              <p:ext uri="{D42A27DB-BD31-4B8C-83A1-F6EECF244321}">
                <p14:modId xmlns:p14="http://schemas.microsoft.com/office/powerpoint/2010/main" val="3660825669"/>
              </p:ext>
            </p:extLst>
          </p:nvPr>
        </p:nvGraphicFramePr>
        <p:xfrm>
          <a:off x="1014609" y="1002082"/>
          <a:ext cx="9619988" cy="5656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20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graphicEl>
                                              <a:dgm id="{361B0DCB-9D1F-4F54-96F7-72C596E93404}"/>
                                            </p:graphicEl>
                                          </p:spTgt>
                                        </p:tgtEl>
                                        <p:attrNameLst>
                                          <p:attrName>style.visibility</p:attrName>
                                        </p:attrNameLst>
                                      </p:cBhvr>
                                      <p:to>
                                        <p:strVal val="visible"/>
                                      </p:to>
                                    </p:set>
                                    <p:animEffect transition="in" filter="wipe(down)">
                                      <p:cBhvr>
                                        <p:cTn id="7" dur="580">
                                          <p:stCondLst>
                                            <p:cond delay="0"/>
                                          </p:stCondLst>
                                        </p:cTn>
                                        <p:tgtEl>
                                          <p:spTgt spid="4">
                                            <p:graphicEl>
                                              <a:dgm id="{361B0DCB-9D1F-4F54-96F7-72C596E93404}"/>
                                            </p:graphicEl>
                                          </p:spTgt>
                                        </p:tgtEl>
                                      </p:cBhvr>
                                    </p:animEffect>
                                    <p:anim calcmode="lin" valueType="num">
                                      <p:cBhvr>
                                        <p:cTn id="8" dur="1822" tmFilter="0,0; 0.14,0.36; 0.43,0.73; 0.71,0.91; 1.0,1.0">
                                          <p:stCondLst>
                                            <p:cond delay="0"/>
                                          </p:stCondLst>
                                        </p:cTn>
                                        <p:tgtEl>
                                          <p:spTgt spid="4">
                                            <p:graphicEl>
                                              <a:dgm id="{361B0DCB-9D1F-4F54-96F7-72C596E93404}"/>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graphicEl>
                                              <a:dgm id="{361B0DCB-9D1F-4F54-96F7-72C596E93404}"/>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graphicEl>
                                              <a:dgm id="{361B0DCB-9D1F-4F54-96F7-72C596E93404}"/>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graphicEl>
                                              <a:dgm id="{361B0DCB-9D1F-4F54-96F7-72C596E93404}"/>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graphicEl>
                                              <a:dgm id="{361B0DCB-9D1F-4F54-96F7-72C596E93404}"/>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graphicEl>
                                              <a:dgm id="{361B0DCB-9D1F-4F54-96F7-72C596E93404}"/>
                                            </p:graphicEl>
                                          </p:spTgt>
                                        </p:tgtEl>
                                      </p:cBhvr>
                                      <p:to x="100000" y="60000"/>
                                    </p:animScale>
                                    <p:animScale>
                                      <p:cBhvr>
                                        <p:cTn id="14" dur="166" decel="50000">
                                          <p:stCondLst>
                                            <p:cond delay="676"/>
                                          </p:stCondLst>
                                        </p:cTn>
                                        <p:tgtEl>
                                          <p:spTgt spid="4">
                                            <p:graphicEl>
                                              <a:dgm id="{361B0DCB-9D1F-4F54-96F7-72C596E93404}"/>
                                            </p:graphicEl>
                                          </p:spTgt>
                                        </p:tgtEl>
                                      </p:cBhvr>
                                      <p:to x="100000" y="100000"/>
                                    </p:animScale>
                                    <p:animScale>
                                      <p:cBhvr>
                                        <p:cTn id="15" dur="26">
                                          <p:stCondLst>
                                            <p:cond delay="1312"/>
                                          </p:stCondLst>
                                        </p:cTn>
                                        <p:tgtEl>
                                          <p:spTgt spid="4">
                                            <p:graphicEl>
                                              <a:dgm id="{361B0DCB-9D1F-4F54-96F7-72C596E93404}"/>
                                            </p:graphicEl>
                                          </p:spTgt>
                                        </p:tgtEl>
                                      </p:cBhvr>
                                      <p:to x="100000" y="80000"/>
                                    </p:animScale>
                                    <p:animScale>
                                      <p:cBhvr>
                                        <p:cTn id="16" dur="166" decel="50000">
                                          <p:stCondLst>
                                            <p:cond delay="1338"/>
                                          </p:stCondLst>
                                        </p:cTn>
                                        <p:tgtEl>
                                          <p:spTgt spid="4">
                                            <p:graphicEl>
                                              <a:dgm id="{361B0DCB-9D1F-4F54-96F7-72C596E93404}"/>
                                            </p:graphicEl>
                                          </p:spTgt>
                                        </p:tgtEl>
                                      </p:cBhvr>
                                      <p:to x="100000" y="100000"/>
                                    </p:animScale>
                                    <p:animScale>
                                      <p:cBhvr>
                                        <p:cTn id="17" dur="26">
                                          <p:stCondLst>
                                            <p:cond delay="1642"/>
                                          </p:stCondLst>
                                        </p:cTn>
                                        <p:tgtEl>
                                          <p:spTgt spid="4">
                                            <p:graphicEl>
                                              <a:dgm id="{361B0DCB-9D1F-4F54-96F7-72C596E93404}"/>
                                            </p:graphicEl>
                                          </p:spTgt>
                                        </p:tgtEl>
                                      </p:cBhvr>
                                      <p:to x="100000" y="90000"/>
                                    </p:animScale>
                                    <p:animScale>
                                      <p:cBhvr>
                                        <p:cTn id="18" dur="166" decel="50000">
                                          <p:stCondLst>
                                            <p:cond delay="1668"/>
                                          </p:stCondLst>
                                        </p:cTn>
                                        <p:tgtEl>
                                          <p:spTgt spid="4">
                                            <p:graphicEl>
                                              <a:dgm id="{361B0DCB-9D1F-4F54-96F7-72C596E93404}"/>
                                            </p:graphicEl>
                                          </p:spTgt>
                                        </p:tgtEl>
                                      </p:cBhvr>
                                      <p:to x="100000" y="100000"/>
                                    </p:animScale>
                                    <p:animScale>
                                      <p:cBhvr>
                                        <p:cTn id="19" dur="26">
                                          <p:stCondLst>
                                            <p:cond delay="1808"/>
                                          </p:stCondLst>
                                        </p:cTn>
                                        <p:tgtEl>
                                          <p:spTgt spid="4">
                                            <p:graphicEl>
                                              <a:dgm id="{361B0DCB-9D1F-4F54-96F7-72C596E93404}"/>
                                            </p:graphicEl>
                                          </p:spTgt>
                                        </p:tgtEl>
                                      </p:cBhvr>
                                      <p:to x="100000" y="95000"/>
                                    </p:animScale>
                                    <p:animScale>
                                      <p:cBhvr>
                                        <p:cTn id="20" dur="166" decel="50000">
                                          <p:stCondLst>
                                            <p:cond delay="1834"/>
                                          </p:stCondLst>
                                        </p:cTn>
                                        <p:tgtEl>
                                          <p:spTgt spid="4">
                                            <p:graphicEl>
                                              <a:dgm id="{361B0DCB-9D1F-4F54-96F7-72C596E93404}"/>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graphicEl>
                                              <a:dgm id="{7661CA1A-7D04-4381-9E70-29C5A272FCC6}"/>
                                            </p:graphicEl>
                                          </p:spTgt>
                                        </p:tgtEl>
                                        <p:attrNameLst>
                                          <p:attrName>style.visibility</p:attrName>
                                        </p:attrNameLst>
                                      </p:cBhvr>
                                      <p:to>
                                        <p:strVal val="visible"/>
                                      </p:to>
                                    </p:set>
                                    <p:animEffect transition="in" filter="wipe(down)">
                                      <p:cBhvr>
                                        <p:cTn id="25" dur="580">
                                          <p:stCondLst>
                                            <p:cond delay="0"/>
                                          </p:stCondLst>
                                        </p:cTn>
                                        <p:tgtEl>
                                          <p:spTgt spid="4">
                                            <p:graphicEl>
                                              <a:dgm id="{7661CA1A-7D04-4381-9E70-29C5A272FCC6}"/>
                                            </p:graphicEl>
                                          </p:spTgt>
                                        </p:tgtEl>
                                      </p:cBhvr>
                                    </p:animEffect>
                                    <p:anim calcmode="lin" valueType="num">
                                      <p:cBhvr>
                                        <p:cTn id="26" dur="1822" tmFilter="0,0; 0.14,0.36; 0.43,0.73; 0.71,0.91; 1.0,1.0">
                                          <p:stCondLst>
                                            <p:cond delay="0"/>
                                          </p:stCondLst>
                                        </p:cTn>
                                        <p:tgtEl>
                                          <p:spTgt spid="4">
                                            <p:graphicEl>
                                              <a:dgm id="{7661CA1A-7D04-4381-9E70-29C5A272FCC6}"/>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graphicEl>
                                              <a:dgm id="{7661CA1A-7D04-4381-9E70-29C5A272FCC6}"/>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graphicEl>
                                              <a:dgm id="{7661CA1A-7D04-4381-9E70-29C5A272FCC6}"/>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graphicEl>
                                              <a:dgm id="{7661CA1A-7D04-4381-9E70-29C5A272FCC6}"/>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graphicEl>
                                              <a:dgm id="{7661CA1A-7D04-4381-9E70-29C5A272FCC6}"/>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graphicEl>
                                              <a:dgm id="{7661CA1A-7D04-4381-9E70-29C5A272FCC6}"/>
                                            </p:graphicEl>
                                          </p:spTgt>
                                        </p:tgtEl>
                                      </p:cBhvr>
                                      <p:to x="100000" y="60000"/>
                                    </p:animScale>
                                    <p:animScale>
                                      <p:cBhvr>
                                        <p:cTn id="32" dur="166" decel="50000">
                                          <p:stCondLst>
                                            <p:cond delay="676"/>
                                          </p:stCondLst>
                                        </p:cTn>
                                        <p:tgtEl>
                                          <p:spTgt spid="4">
                                            <p:graphicEl>
                                              <a:dgm id="{7661CA1A-7D04-4381-9E70-29C5A272FCC6}"/>
                                            </p:graphicEl>
                                          </p:spTgt>
                                        </p:tgtEl>
                                      </p:cBhvr>
                                      <p:to x="100000" y="100000"/>
                                    </p:animScale>
                                    <p:animScale>
                                      <p:cBhvr>
                                        <p:cTn id="33" dur="26">
                                          <p:stCondLst>
                                            <p:cond delay="1312"/>
                                          </p:stCondLst>
                                        </p:cTn>
                                        <p:tgtEl>
                                          <p:spTgt spid="4">
                                            <p:graphicEl>
                                              <a:dgm id="{7661CA1A-7D04-4381-9E70-29C5A272FCC6}"/>
                                            </p:graphicEl>
                                          </p:spTgt>
                                        </p:tgtEl>
                                      </p:cBhvr>
                                      <p:to x="100000" y="80000"/>
                                    </p:animScale>
                                    <p:animScale>
                                      <p:cBhvr>
                                        <p:cTn id="34" dur="166" decel="50000">
                                          <p:stCondLst>
                                            <p:cond delay="1338"/>
                                          </p:stCondLst>
                                        </p:cTn>
                                        <p:tgtEl>
                                          <p:spTgt spid="4">
                                            <p:graphicEl>
                                              <a:dgm id="{7661CA1A-7D04-4381-9E70-29C5A272FCC6}"/>
                                            </p:graphicEl>
                                          </p:spTgt>
                                        </p:tgtEl>
                                      </p:cBhvr>
                                      <p:to x="100000" y="100000"/>
                                    </p:animScale>
                                    <p:animScale>
                                      <p:cBhvr>
                                        <p:cTn id="35" dur="26">
                                          <p:stCondLst>
                                            <p:cond delay="1642"/>
                                          </p:stCondLst>
                                        </p:cTn>
                                        <p:tgtEl>
                                          <p:spTgt spid="4">
                                            <p:graphicEl>
                                              <a:dgm id="{7661CA1A-7D04-4381-9E70-29C5A272FCC6}"/>
                                            </p:graphicEl>
                                          </p:spTgt>
                                        </p:tgtEl>
                                      </p:cBhvr>
                                      <p:to x="100000" y="90000"/>
                                    </p:animScale>
                                    <p:animScale>
                                      <p:cBhvr>
                                        <p:cTn id="36" dur="166" decel="50000">
                                          <p:stCondLst>
                                            <p:cond delay="1668"/>
                                          </p:stCondLst>
                                        </p:cTn>
                                        <p:tgtEl>
                                          <p:spTgt spid="4">
                                            <p:graphicEl>
                                              <a:dgm id="{7661CA1A-7D04-4381-9E70-29C5A272FCC6}"/>
                                            </p:graphicEl>
                                          </p:spTgt>
                                        </p:tgtEl>
                                      </p:cBhvr>
                                      <p:to x="100000" y="100000"/>
                                    </p:animScale>
                                    <p:animScale>
                                      <p:cBhvr>
                                        <p:cTn id="37" dur="26">
                                          <p:stCondLst>
                                            <p:cond delay="1808"/>
                                          </p:stCondLst>
                                        </p:cTn>
                                        <p:tgtEl>
                                          <p:spTgt spid="4">
                                            <p:graphicEl>
                                              <a:dgm id="{7661CA1A-7D04-4381-9E70-29C5A272FCC6}"/>
                                            </p:graphicEl>
                                          </p:spTgt>
                                        </p:tgtEl>
                                      </p:cBhvr>
                                      <p:to x="100000" y="95000"/>
                                    </p:animScale>
                                    <p:animScale>
                                      <p:cBhvr>
                                        <p:cTn id="38" dur="166" decel="50000">
                                          <p:stCondLst>
                                            <p:cond delay="1834"/>
                                          </p:stCondLst>
                                        </p:cTn>
                                        <p:tgtEl>
                                          <p:spTgt spid="4">
                                            <p:graphicEl>
                                              <a:dgm id="{7661CA1A-7D04-4381-9E70-29C5A272FCC6}"/>
                                            </p:graphic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graphicEl>
                                              <a:dgm id="{B2EADC02-565C-4265-BB5B-57281FF50C6D}"/>
                                            </p:graphicEl>
                                          </p:spTgt>
                                        </p:tgtEl>
                                        <p:attrNameLst>
                                          <p:attrName>style.visibility</p:attrName>
                                        </p:attrNameLst>
                                      </p:cBhvr>
                                      <p:to>
                                        <p:strVal val="visible"/>
                                      </p:to>
                                    </p:set>
                                    <p:animEffect transition="in" filter="wipe(down)">
                                      <p:cBhvr>
                                        <p:cTn id="43" dur="580">
                                          <p:stCondLst>
                                            <p:cond delay="0"/>
                                          </p:stCondLst>
                                        </p:cTn>
                                        <p:tgtEl>
                                          <p:spTgt spid="4">
                                            <p:graphicEl>
                                              <a:dgm id="{B2EADC02-565C-4265-BB5B-57281FF50C6D}"/>
                                            </p:graphicEl>
                                          </p:spTgt>
                                        </p:tgtEl>
                                      </p:cBhvr>
                                    </p:animEffect>
                                    <p:anim calcmode="lin" valueType="num">
                                      <p:cBhvr>
                                        <p:cTn id="44" dur="1822" tmFilter="0,0; 0.14,0.36; 0.43,0.73; 0.71,0.91; 1.0,1.0">
                                          <p:stCondLst>
                                            <p:cond delay="0"/>
                                          </p:stCondLst>
                                        </p:cTn>
                                        <p:tgtEl>
                                          <p:spTgt spid="4">
                                            <p:graphicEl>
                                              <a:dgm id="{B2EADC02-565C-4265-BB5B-57281FF50C6D}"/>
                                            </p:graphic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graphicEl>
                                              <a:dgm id="{B2EADC02-565C-4265-BB5B-57281FF50C6D}"/>
                                            </p:graphic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graphicEl>
                                              <a:dgm id="{B2EADC02-565C-4265-BB5B-57281FF50C6D}"/>
                                            </p:graphic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graphicEl>
                                              <a:dgm id="{B2EADC02-565C-4265-BB5B-57281FF50C6D}"/>
                                            </p:graphic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graphicEl>
                                              <a:dgm id="{B2EADC02-565C-4265-BB5B-57281FF50C6D}"/>
                                            </p:graphic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graphicEl>
                                              <a:dgm id="{B2EADC02-565C-4265-BB5B-57281FF50C6D}"/>
                                            </p:graphicEl>
                                          </p:spTgt>
                                        </p:tgtEl>
                                      </p:cBhvr>
                                      <p:to x="100000" y="60000"/>
                                    </p:animScale>
                                    <p:animScale>
                                      <p:cBhvr>
                                        <p:cTn id="50" dur="166" decel="50000">
                                          <p:stCondLst>
                                            <p:cond delay="676"/>
                                          </p:stCondLst>
                                        </p:cTn>
                                        <p:tgtEl>
                                          <p:spTgt spid="4">
                                            <p:graphicEl>
                                              <a:dgm id="{B2EADC02-565C-4265-BB5B-57281FF50C6D}"/>
                                            </p:graphicEl>
                                          </p:spTgt>
                                        </p:tgtEl>
                                      </p:cBhvr>
                                      <p:to x="100000" y="100000"/>
                                    </p:animScale>
                                    <p:animScale>
                                      <p:cBhvr>
                                        <p:cTn id="51" dur="26">
                                          <p:stCondLst>
                                            <p:cond delay="1312"/>
                                          </p:stCondLst>
                                        </p:cTn>
                                        <p:tgtEl>
                                          <p:spTgt spid="4">
                                            <p:graphicEl>
                                              <a:dgm id="{B2EADC02-565C-4265-BB5B-57281FF50C6D}"/>
                                            </p:graphicEl>
                                          </p:spTgt>
                                        </p:tgtEl>
                                      </p:cBhvr>
                                      <p:to x="100000" y="80000"/>
                                    </p:animScale>
                                    <p:animScale>
                                      <p:cBhvr>
                                        <p:cTn id="52" dur="166" decel="50000">
                                          <p:stCondLst>
                                            <p:cond delay="1338"/>
                                          </p:stCondLst>
                                        </p:cTn>
                                        <p:tgtEl>
                                          <p:spTgt spid="4">
                                            <p:graphicEl>
                                              <a:dgm id="{B2EADC02-565C-4265-BB5B-57281FF50C6D}"/>
                                            </p:graphicEl>
                                          </p:spTgt>
                                        </p:tgtEl>
                                      </p:cBhvr>
                                      <p:to x="100000" y="100000"/>
                                    </p:animScale>
                                    <p:animScale>
                                      <p:cBhvr>
                                        <p:cTn id="53" dur="26">
                                          <p:stCondLst>
                                            <p:cond delay="1642"/>
                                          </p:stCondLst>
                                        </p:cTn>
                                        <p:tgtEl>
                                          <p:spTgt spid="4">
                                            <p:graphicEl>
                                              <a:dgm id="{B2EADC02-565C-4265-BB5B-57281FF50C6D}"/>
                                            </p:graphicEl>
                                          </p:spTgt>
                                        </p:tgtEl>
                                      </p:cBhvr>
                                      <p:to x="100000" y="90000"/>
                                    </p:animScale>
                                    <p:animScale>
                                      <p:cBhvr>
                                        <p:cTn id="54" dur="166" decel="50000">
                                          <p:stCondLst>
                                            <p:cond delay="1668"/>
                                          </p:stCondLst>
                                        </p:cTn>
                                        <p:tgtEl>
                                          <p:spTgt spid="4">
                                            <p:graphicEl>
                                              <a:dgm id="{B2EADC02-565C-4265-BB5B-57281FF50C6D}"/>
                                            </p:graphicEl>
                                          </p:spTgt>
                                        </p:tgtEl>
                                      </p:cBhvr>
                                      <p:to x="100000" y="100000"/>
                                    </p:animScale>
                                    <p:animScale>
                                      <p:cBhvr>
                                        <p:cTn id="55" dur="26">
                                          <p:stCondLst>
                                            <p:cond delay="1808"/>
                                          </p:stCondLst>
                                        </p:cTn>
                                        <p:tgtEl>
                                          <p:spTgt spid="4">
                                            <p:graphicEl>
                                              <a:dgm id="{B2EADC02-565C-4265-BB5B-57281FF50C6D}"/>
                                            </p:graphicEl>
                                          </p:spTgt>
                                        </p:tgtEl>
                                      </p:cBhvr>
                                      <p:to x="100000" y="95000"/>
                                    </p:animScale>
                                    <p:animScale>
                                      <p:cBhvr>
                                        <p:cTn id="56" dur="166" decel="50000">
                                          <p:stCondLst>
                                            <p:cond delay="1834"/>
                                          </p:stCondLst>
                                        </p:cTn>
                                        <p:tgtEl>
                                          <p:spTgt spid="4">
                                            <p:graphicEl>
                                              <a:dgm id="{B2EADC02-565C-4265-BB5B-57281FF50C6D}"/>
                                            </p:graphicEl>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4">
                                            <p:graphicEl>
                                              <a:dgm id="{1B60FAB4-AF87-4DEC-B741-D0B568686080}"/>
                                            </p:graphicEl>
                                          </p:spTgt>
                                        </p:tgtEl>
                                        <p:attrNameLst>
                                          <p:attrName>style.visibility</p:attrName>
                                        </p:attrNameLst>
                                      </p:cBhvr>
                                      <p:to>
                                        <p:strVal val="visible"/>
                                      </p:to>
                                    </p:set>
                                    <p:animEffect transition="in" filter="wipe(down)">
                                      <p:cBhvr>
                                        <p:cTn id="59" dur="580">
                                          <p:stCondLst>
                                            <p:cond delay="0"/>
                                          </p:stCondLst>
                                        </p:cTn>
                                        <p:tgtEl>
                                          <p:spTgt spid="4">
                                            <p:graphicEl>
                                              <a:dgm id="{1B60FAB4-AF87-4DEC-B741-D0B568686080}"/>
                                            </p:graphicEl>
                                          </p:spTgt>
                                        </p:tgtEl>
                                      </p:cBhvr>
                                    </p:animEffect>
                                    <p:anim calcmode="lin" valueType="num">
                                      <p:cBhvr>
                                        <p:cTn id="60" dur="1822" tmFilter="0,0; 0.14,0.36; 0.43,0.73; 0.71,0.91; 1.0,1.0">
                                          <p:stCondLst>
                                            <p:cond delay="0"/>
                                          </p:stCondLst>
                                        </p:cTn>
                                        <p:tgtEl>
                                          <p:spTgt spid="4">
                                            <p:graphicEl>
                                              <a:dgm id="{1B60FAB4-AF87-4DEC-B741-D0B568686080}"/>
                                            </p:graphic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4">
                                            <p:graphicEl>
                                              <a:dgm id="{1B60FAB4-AF87-4DEC-B741-D0B568686080}"/>
                                            </p:graphic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4">
                                            <p:graphicEl>
                                              <a:dgm id="{1B60FAB4-AF87-4DEC-B741-D0B568686080}"/>
                                            </p:graphic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4">
                                            <p:graphicEl>
                                              <a:dgm id="{1B60FAB4-AF87-4DEC-B741-D0B568686080}"/>
                                            </p:graphic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4">
                                            <p:graphicEl>
                                              <a:dgm id="{1B60FAB4-AF87-4DEC-B741-D0B568686080}"/>
                                            </p:graphic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4">
                                            <p:graphicEl>
                                              <a:dgm id="{1B60FAB4-AF87-4DEC-B741-D0B568686080}"/>
                                            </p:graphicEl>
                                          </p:spTgt>
                                        </p:tgtEl>
                                      </p:cBhvr>
                                      <p:to x="100000" y="60000"/>
                                    </p:animScale>
                                    <p:animScale>
                                      <p:cBhvr>
                                        <p:cTn id="66" dur="166" decel="50000">
                                          <p:stCondLst>
                                            <p:cond delay="676"/>
                                          </p:stCondLst>
                                        </p:cTn>
                                        <p:tgtEl>
                                          <p:spTgt spid="4">
                                            <p:graphicEl>
                                              <a:dgm id="{1B60FAB4-AF87-4DEC-B741-D0B568686080}"/>
                                            </p:graphicEl>
                                          </p:spTgt>
                                        </p:tgtEl>
                                      </p:cBhvr>
                                      <p:to x="100000" y="100000"/>
                                    </p:animScale>
                                    <p:animScale>
                                      <p:cBhvr>
                                        <p:cTn id="67" dur="26">
                                          <p:stCondLst>
                                            <p:cond delay="1312"/>
                                          </p:stCondLst>
                                        </p:cTn>
                                        <p:tgtEl>
                                          <p:spTgt spid="4">
                                            <p:graphicEl>
                                              <a:dgm id="{1B60FAB4-AF87-4DEC-B741-D0B568686080}"/>
                                            </p:graphicEl>
                                          </p:spTgt>
                                        </p:tgtEl>
                                      </p:cBhvr>
                                      <p:to x="100000" y="80000"/>
                                    </p:animScale>
                                    <p:animScale>
                                      <p:cBhvr>
                                        <p:cTn id="68" dur="166" decel="50000">
                                          <p:stCondLst>
                                            <p:cond delay="1338"/>
                                          </p:stCondLst>
                                        </p:cTn>
                                        <p:tgtEl>
                                          <p:spTgt spid="4">
                                            <p:graphicEl>
                                              <a:dgm id="{1B60FAB4-AF87-4DEC-B741-D0B568686080}"/>
                                            </p:graphicEl>
                                          </p:spTgt>
                                        </p:tgtEl>
                                      </p:cBhvr>
                                      <p:to x="100000" y="100000"/>
                                    </p:animScale>
                                    <p:animScale>
                                      <p:cBhvr>
                                        <p:cTn id="69" dur="26">
                                          <p:stCondLst>
                                            <p:cond delay="1642"/>
                                          </p:stCondLst>
                                        </p:cTn>
                                        <p:tgtEl>
                                          <p:spTgt spid="4">
                                            <p:graphicEl>
                                              <a:dgm id="{1B60FAB4-AF87-4DEC-B741-D0B568686080}"/>
                                            </p:graphicEl>
                                          </p:spTgt>
                                        </p:tgtEl>
                                      </p:cBhvr>
                                      <p:to x="100000" y="90000"/>
                                    </p:animScale>
                                    <p:animScale>
                                      <p:cBhvr>
                                        <p:cTn id="70" dur="166" decel="50000">
                                          <p:stCondLst>
                                            <p:cond delay="1668"/>
                                          </p:stCondLst>
                                        </p:cTn>
                                        <p:tgtEl>
                                          <p:spTgt spid="4">
                                            <p:graphicEl>
                                              <a:dgm id="{1B60FAB4-AF87-4DEC-B741-D0B568686080}"/>
                                            </p:graphicEl>
                                          </p:spTgt>
                                        </p:tgtEl>
                                      </p:cBhvr>
                                      <p:to x="100000" y="100000"/>
                                    </p:animScale>
                                    <p:animScale>
                                      <p:cBhvr>
                                        <p:cTn id="71" dur="26">
                                          <p:stCondLst>
                                            <p:cond delay="1808"/>
                                          </p:stCondLst>
                                        </p:cTn>
                                        <p:tgtEl>
                                          <p:spTgt spid="4">
                                            <p:graphicEl>
                                              <a:dgm id="{1B60FAB4-AF87-4DEC-B741-D0B568686080}"/>
                                            </p:graphicEl>
                                          </p:spTgt>
                                        </p:tgtEl>
                                      </p:cBhvr>
                                      <p:to x="100000" y="95000"/>
                                    </p:animScale>
                                    <p:animScale>
                                      <p:cBhvr>
                                        <p:cTn id="72" dur="166" decel="50000">
                                          <p:stCondLst>
                                            <p:cond delay="1834"/>
                                          </p:stCondLst>
                                        </p:cTn>
                                        <p:tgtEl>
                                          <p:spTgt spid="4">
                                            <p:graphicEl>
                                              <a:dgm id="{1B60FAB4-AF87-4DEC-B741-D0B568686080}"/>
                                            </p:graphic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4">
                                            <p:graphicEl>
                                              <a:dgm id="{E98E29F0-84A1-42A7-B08A-DF9222B4C125}"/>
                                            </p:graphicEl>
                                          </p:spTgt>
                                        </p:tgtEl>
                                        <p:attrNameLst>
                                          <p:attrName>style.visibility</p:attrName>
                                        </p:attrNameLst>
                                      </p:cBhvr>
                                      <p:to>
                                        <p:strVal val="visible"/>
                                      </p:to>
                                    </p:set>
                                    <p:animEffect transition="in" filter="wipe(down)">
                                      <p:cBhvr>
                                        <p:cTn id="77" dur="580">
                                          <p:stCondLst>
                                            <p:cond delay="0"/>
                                          </p:stCondLst>
                                        </p:cTn>
                                        <p:tgtEl>
                                          <p:spTgt spid="4">
                                            <p:graphicEl>
                                              <a:dgm id="{E98E29F0-84A1-42A7-B08A-DF9222B4C125}"/>
                                            </p:graphicEl>
                                          </p:spTgt>
                                        </p:tgtEl>
                                      </p:cBhvr>
                                    </p:animEffect>
                                    <p:anim calcmode="lin" valueType="num">
                                      <p:cBhvr>
                                        <p:cTn id="78" dur="1822" tmFilter="0,0; 0.14,0.36; 0.43,0.73; 0.71,0.91; 1.0,1.0">
                                          <p:stCondLst>
                                            <p:cond delay="0"/>
                                          </p:stCondLst>
                                        </p:cTn>
                                        <p:tgtEl>
                                          <p:spTgt spid="4">
                                            <p:graphicEl>
                                              <a:dgm id="{E98E29F0-84A1-42A7-B08A-DF9222B4C125}"/>
                                            </p:graphic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4">
                                            <p:graphicEl>
                                              <a:dgm id="{E98E29F0-84A1-42A7-B08A-DF9222B4C125}"/>
                                            </p:graphic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4">
                                            <p:graphicEl>
                                              <a:dgm id="{E98E29F0-84A1-42A7-B08A-DF9222B4C125}"/>
                                            </p:graphic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4">
                                            <p:graphicEl>
                                              <a:dgm id="{E98E29F0-84A1-42A7-B08A-DF9222B4C125}"/>
                                            </p:graphic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4">
                                            <p:graphicEl>
                                              <a:dgm id="{E98E29F0-84A1-42A7-B08A-DF9222B4C125}"/>
                                            </p:graphic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4">
                                            <p:graphicEl>
                                              <a:dgm id="{E98E29F0-84A1-42A7-B08A-DF9222B4C125}"/>
                                            </p:graphicEl>
                                          </p:spTgt>
                                        </p:tgtEl>
                                      </p:cBhvr>
                                      <p:to x="100000" y="60000"/>
                                    </p:animScale>
                                    <p:animScale>
                                      <p:cBhvr>
                                        <p:cTn id="84" dur="166" decel="50000">
                                          <p:stCondLst>
                                            <p:cond delay="676"/>
                                          </p:stCondLst>
                                        </p:cTn>
                                        <p:tgtEl>
                                          <p:spTgt spid="4">
                                            <p:graphicEl>
                                              <a:dgm id="{E98E29F0-84A1-42A7-B08A-DF9222B4C125}"/>
                                            </p:graphicEl>
                                          </p:spTgt>
                                        </p:tgtEl>
                                      </p:cBhvr>
                                      <p:to x="100000" y="100000"/>
                                    </p:animScale>
                                    <p:animScale>
                                      <p:cBhvr>
                                        <p:cTn id="85" dur="26">
                                          <p:stCondLst>
                                            <p:cond delay="1312"/>
                                          </p:stCondLst>
                                        </p:cTn>
                                        <p:tgtEl>
                                          <p:spTgt spid="4">
                                            <p:graphicEl>
                                              <a:dgm id="{E98E29F0-84A1-42A7-B08A-DF9222B4C125}"/>
                                            </p:graphicEl>
                                          </p:spTgt>
                                        </p:tgtEl>
                                      </p:cBhvr>
                                      <p:to x="100000" y="80000"/>
                                    </p:animScale>
                                    <p:animScale>
                                      <p:cBhvr>
                                        <p:cTn id="86" dur="166" decel="50000">
                                          <p:stCondLst>
                                            <p:cond delay="1338"/>
                                          </p:stCondLst>
                                        </p:cTn>
                                        <p:tgtEl>
                                          <p:spTgt spid="4">
                                            <p:graphicEl>
                                              <a:dgm id="{E98E29F0-84A1-42A7-B08A-DF9222B4C125}"/>
                                            </p:graphicEl>
                                          </p:spTgt>
                                        </p:tgtEl>
                                      </p:cBhvr>
                                      <p:to x="100000" y="100000"/>
                                    </p:animScale>
                                    <p:animScale>
                                      <p:cBhvr>
                                        <p:cTn id="87" dur="26">
                                          <p:stCondLst>
                                            <p:cond delay="1642"/>
                                          </p:stCondLst>
                                        </p:cTn>
                                        <p:tgtEl>
                                          <p:spTgt spid="4">
                                            <p:graphicEl>
                                              <a:dgm id="{E98E29F0-84A1-42A7-B08A-DF9222B4C125}"/>
                                            </p:graphicEl>
                                          </p:spTgt>
                                        </p:tgtEl>
                                      </p:cBhvr>
                                      <p:to x="100000" y="90000"/>
                                    </p:animScale>
                                    <p:animScale>
                                      <p:cBhvr>
                                        <p:cTn id="88" dur="166" decel="50000">
                                          <p:stCondLst>
                                            <p:cond delay="1668"/>
                                          </p:stCondLst>
                                        </p:cTn>
                                        <p:tgtEl>
                                          <p:spTgt spid="4">
                                            <p:graphicEl>
                                              <a:dgm id="{E98E29F0-84A1-42A7-B08A-DF9222B4C125}"/>
                                            </p:graphicEl>
                                          </p:spTgt>
                                        </p:tgtEl>
                                      </p:cBhvr>
                                      <p:to x="100000" y="100000"/>
                                    </p:animScale>
                                    <p:animScale>
                                      <p:cBhvr>
                                        <p:cTn id="89" dur="26">
                                          <p:stCondLst>
                                            <p:cond delay="1808"/>
                                          </p:stCondLst>
                                        </p:cTn>
                                        <p:tgtEl>
                                          <p:spTgt spid="4">
                                            <p:graphicEl>
                                              <a:dgm id="{E98E29F0-84A1-42A7-B08A-DF9222B4C125}"/>
                                            </p:graphicEl>
                                          </p:spTgt>
                                        </p:tgtEl>
                                      </p:cBhvr>
                                      <p:to x="100000" y="95000"/>
                                    </p:animScale>
                                    <p:animScale>
                                      <p:cBhvr>
                                        <p:cTn id="90" dur="166" decel="50000">
                                          <p:stCondLst>
                                            <p:cond delay="1834"/>
                                          </p:stCondLst>
                                        </p:cTn>
                                        <p:tgtEl>
                                          <p:spTgt spid="4">
                                            <p:graphicEl>
                                              <a:dgm id="{E98E29F0-84A1-42A7-B08A-DF9222B4C125}"/>
                                            </p:graphicEl>
                                          </p:spTgt>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4">
                                            <p:graphicEl>
                                              <a:dgm id="{D5C9C68E-D92E-4C9C-A700-F03D46528D5A}"/>
                                            </p:graphicEl>
                                          </p:spTgt>
                                        </p:tgtEl>
                                        <p:attrNameLst>
                                          <p:attrName>style.visibility</p:attrName>
                                        </p:attrNameLst>
                                      </p:cBhvr>
                                      <p:to>
                                        <p:strVal val="visible"/>
                                      </p:to>
                                    </p:set>
                                    <p:animEffect transition="in" filter="wipe(down)">
                                      <p:cBhvr>
                                        <p:cTn id="93" dur="580">
                                          <p:stCondLst>
                                            <p:cond delay="0"/>
                                          </p:stCondLst>
                                        </p:cTn>
                                        <p:tgtEl>
                                          <p:spTgt spid="4">
                                            <p:graphicEl>
                                              <a:dgm id="{D5C9C68E-D92E-4C9C-A700-F03D46528D5A}"/>
                                            </p:graphicEl>
                                          </p:spTgt>
                                        </p:tgtEl>
                                      </p:cBhvr>
                                    </p:animEffect>
                                    <p:anim calcmode="lin" valueType="num">
                                      <p:cBhvr>
                                        <p:cTn id="94" dur="1822" tmFilter="0,0; 0.14,0.36; 0.43,0.73; 0.71,0.91; 1.0,1.0">
                                          <p:stCondLst>
                                            <p:cond delay="0"/>
                                          </p:stCondLst>
                                        </p:cTn>
                                        <p:tgtEl>
                                          <p:spTgt spid="4">
                                            <p:graphicEl>
                                              <a:dgm id="{D5C9C68E-D92E-4C9C-A700-F03D46528D5A}"/>
                                            </p:graphic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4">
                                            <p:graphicEl>
                                              <a:dgm id="{D5C9C68E-D92E-4C9C-A700-F03D46528D5A}"/>
                                            </p:graphic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4">
                                            <p:graphicEl>
                                              <a:dgm id="{D5C9C68E-D92E-4C9C-A700-F03D46528D5A}"/>
                                            </p:graphic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4">
                                            <p:graphicEl>
                                              <a:dgm id="{D5C9C68E-D92E-4C9C-A700-F03D46528D5A}"/>
                                            </p:graphic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4">
                                            <p:graphicEl>
                                              <a:dgm id="{D5C9C68E-D92E-4C9C-A700-F03D46528D5A}"/>
                                            </p:graphic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4">
                                            <p:graphicEl>
                                              <a:dgm id="{D5C9C68E-D92E-4C9C-A700-F03D46528D5A}"/>
                                            </p:graphicEl>
                                          </p:spTgt>
                                        </p:tgtEl>
                                      </p:cBhvr>
                                      <p:to x="100000" y="60000"/>
                                    </p:animScale>
                                    <p:animScale>
                                      <p:cBhvr>
                                        <p:cTn id="100" dur="166" decel="50000">
                                          <p:stCondLst>
                                            <p:cond delay="676"/>
                                          </p:stCondLst>
                                        </p:cTn>
                                        <p:tgtEl>
                                          <p:spTgt spid="4">
                                            <p:graphicEl>
                                              <a:dgm id="{D5C9C68E-D92E-4C9C-A700-F03D46528D5A}"/>
                                            </p:graphicEl>
                                          </p:spTgt>
                                        </p:tgtEl>
                                      </p:cBhvr>
                                      <p:to x="100000" y="100000"/>
                                    </p:animScale>
                                    <p:animScale>
                                      <p:cBhvr>
                                        <p:cTn id="101" dur="26">
                                          <p:stCondLst>
                                            <p:cond delay="1312"/>
                                          </p:stCondLst>
                                        </p:cTn>
                                        <p:tgtEl>
                                          <p:spTgt spid="4">
                                            <p:graphicEl>
                                              <a:dgm id="{D5C9C68E-D92E-4C9C-A700-F03D46528D5A}"/>
                                            </p:graphicEl>
                                          </p:spTgt>
                                        </p:tgtEl>
                                      </p:cBhvr>
                                      <p:to x="100000" y="80000"/>
                                    </p:animScale>
                                    <p:animScale>
                                      <p:cBhvr>
                                        <p:cTn id="102" dur="166" decel="50000">
                                          <p:stCondLst>
                                            <p:cond delay="1338"/>
                                          </p:stCondLst>
                                        </p:cTn>
                                        <p:tgtEl>
                                          <p:spTgt spid="4">
                                            <p:graphicEl>
                                              <a:dgm id="{D5C9C68E-D92E-4C9C-A700-F03D46528D5A}"/>
                                            </p:graphicEl>
                                          </p:spTgt>
                                        </p:tgtEl>
                                      </p:cBhvr>
                                      <p:to x="100000" y="100000"/>
                                    </p:animScale>
                                    <p:animScale>
                                      <p:cBhvr>
                                        <p:cTn id="103" dur="26">
                                          <p:stCondLst>
                                            <p:cond delay="1642"/>
                                          </p:stCondLst>
                                        </p:cTn>
                                        <p:tgtEl>
                                          <p:spTgt spid="4">
                                            <p:graphicEl>
                                              <a:dgm id="{D5C9C68E-D92E-4C9C-A700-F03D46528D5A}"/>
                                            </p:graphicEl>
                                          </p:spTgt>
                                        </p:tgtEl>
                                      </p:cBhvr>
                                      <p:to x="100000" y="90000"/>
                                    </p:animScale>
                                    <p:animScale>
                                      <p:cBhvr>
                                        <p:cTn id="104" dur="166" decel="50000">
                                          <p:stCondLst>
                                            <p:cond delay="1668"/>
                                          </p:stCondLst>
                                        </p:cTn>
                                        <p:tgtEl>
                                          <p:spTgt spid="4">
                                            <p:graphicEl>
                                              <a:dgm id="{D5C9C68E-D92E-4C9C-A700-F03D46528D5A}"/>
                                            </p:graphicEl>
                                          </p:spTgt>
                                        </p:tgtEl>
                                      </p:cBhvr>
                                      <p:to x="100000" y="100000"/>
                                    </p:animScale>
                                    <p:animScale>
                                      <p:cBhvr>
                                        <p:cTn id="105" dur="26">
                                          <p:stCondLst>
                                            <p:cond delay="1808"/>
                                          </p:stCondLst>
                                        </p:cTn>
                                        <p:tgtEl>
                                          <p:spTgt spid="4">
                                            <p:graphicEl>
                                              <a:dgm id="{D5C9C68E-D92E-4C9C-A700-F03D46528D5A}"/>
                                            </p:graphicEl>
                                          </p:spTgt>
                                        </p:tgtEl>
                                      </p:cBhvr>
                                      <p:to x="100000" y="95000"/>
                                    </p:animScale>
                                    <p:animScale>
                                      <p:cBhvr>
                                        <p:cTn id="106" dur="166" decel="50000">
                                          <p:stCondLst>
                                            <p:cond delay="1834"/>
                                          </p:stCondLst>
                                        </p:cTn>
                                        <p:tgtEl>
                                          <p:spTgt spid="4">
                                            <p:graphicEl>
                                              <a:dgm id="{D5C9C68E-D92E-4C9C-A700-F03D46528D5A}"/>
                                            </p:graphicEl>
                                          </p:spTgt>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4">
                                            <p:graphicEl>
                                              <a:dgm id="{68B767BA-7C91-4071-A838-E50D3169357C}"/>
                                            </p:graphicEl>
                                          </p:spTgt>
                                        </p:tgtEl>
                                        <p:attrNameLst>
                                          <p:attrName>style.visibility</p:attrName>
                                        </p:attrNameLst>
                                      </p:cBhvr>
                                      <p:to>
                                        <p:strVal val="visible"/>
                                      </p:to>
                                    </p:set>
                                    <p:animEffect transition="in" filter="wipe(down)">
                                      <p:cBhvr>
                                        <p:cTn id="111" dur="580">
                                          <p:stCondLst>
                                            <p:cond delay="0"/>
                                          </p:stCondLst>
                                        </p:cTn>
                                        <p:tgtEl>
                                          <p:spTgt spid="4">
                                            <p:graphicEl>
                                              <a:dgm id="{68B767BA-7C91-4071-A838-E50D3169357C}"/>
                                            </p:graphicEl>
                                          </p:spTgt>
                                        </p:tgtEl>
                                      </p:cBhvr>
                                    </p:animEffect>
                                    <p:anim calcmode="lin" valueType="num">
                                      <p:cBhvr>
                                        <p:cTn id="112" dur="1822" tmFilter="0,0; 0.14,0.36; 0.43,0.73; 0.71,0.91; 1.0,1.0">
                                          <p:stCondLst>
                                            <p:cond delay="0"/>
                                          </p:stCondLst>
                                        </p:cTn>
                                        <p:tgtEl>
                                          <p:spTgt spid="4">
                                            <p:graphicEl>
                                              <a:dgm id="{68B767BA-7C91-4071-A838-E50D3169357C}"/>
                                            </p:graphic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4">
                                            <p:graphicEl>
                                              <a:dgm id="{68B767BA-7C91-4071-A838-E50D3169357C}"/>
                                            </p:graphic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4">
                                            <p:graphicEl>
                                              <a:dgm id="{68B767BA-7C91-4071-A838-E50D3169357C}"/>
                                            </p:graphic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4">
                                            <p:graphicEl>
                                              <a:dgm id="{68B767BA-7C91-4071-A838-E50D3169357C}"/>
                                            </p:graphic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4">
                                            <p:graphicEl>
                                              <a:dgm id="{68B767BA-7C91-4071-A838-E50D3169357C}"/>
                                            </p:graphic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4">
                                            <p:graphicEl>
                                              <a:dgm id="{68B767BA-7C91-4071-A838-E50D3169357C}"/>
                                            </p:graphicEl>
                                          </p:spTgt>
                                        </p:tgtEl>
                                      </p:cBhvr>
                                      <p:to x="100000" y="60000"/>
                                    </p:animScale>
                                    <p:animScale>
                                      <p:cBhvr>
                                        <p:cTn id="118" dur="166" decel="50000">
                                          <p:stCondLst>
                                            <p:cond delay="676"/>
                                          </p:stCondLst>
                                        </p:cTn>
                                        <p:tgtEl>
                                          <p:spTgt spid="4">
                                            <p:graphicEl>
                                              <a:dgm id="{68B767BA-7C91-4071-A838-E50D3169357C}"/>
                                            </p:graphicEl>
                                          </p:spTgt>
                                        </p:tgtEl>
                                      </p:cBhvr>
                                      <p:to x="100000" y="100000"/>
                                    </p:animScale>
                                    <p:animScale>
                                      <p:cBhvr>
                                        <p:cTn id="119" dur="26">
                                          <p:stCondLst>
                                            <p:cond delay="1312"/>
                                          </p:stCondLst>
                                        </p:cTn>
                                        <p:tgtEl>
                                          <p:spTgt spid="4">
                                            <p:graphicEl>
                                              <a:dgm id="{68B767BA-7C91-4071-A838-E50D3169357C}"/>
                                            </p:graphicEl>
                                          </p:spTgt>
                                        </p:tgtEl>
                                      </p:cBhvr>
                                      <p:to x="100000" y="80000"/>
                                    </p:animScale>
                                    <p:animScale>
                                      <p:cBhvr>
                                        <p:cTn id="120" dur="166" decel="50000">
                                          <p:stCondLst>
                                            <p:cond delay="1338"/>
                                          </p:stCondLst>
                                        </p:cTn>
                                        <p:tgtEl>
                                          <p:spTgt spid="4">
                                            <p:graphicEl>
                                              <a:dgm id="{68B767BA-7C91-4071-A838-E50D3169357C}"/>
                                            </p:graphicEl>
                                          </p:spTgt>
                                        </p:tgtEl>
                                      </p:cBhvr>
                                      <p:to x="100000" y="100000"/>
                                    </p:animScale>
                                    <p:animScale>
                                      <p:cBhvr>
                                        <p:cTn id="121" dur="26">
                                          <p:stCondLst>
                                            <p:cond delay="1642"/>
                                          </p:stCondLst>
                                        </p:cTn>
                                        <p:tgtEl>
                                          <p:spTgt spid="4">
                                            <p:graphicEl>
                                              <a:dgm id="{68B767BA-7C91-4071-A838-E50D3169357C}"/>
                                            </p:graphicEl>
                                          </p:spTgt>
                                        </p:tgtEl>
                                      </p:cBhvr>
                                      <p:to x="100000" y="90000"/>
                                    </p:animScale>
                                    <p:animScale>
                                      <p:cBhvr>
                                        <p:cTn id="122" dur="166" decel="50000">
                                          <p:stCondLst>
                                            <p:cond delay="1668"/>
                                          </p:stCondLst>
                                        </p:cTn>
                                        <p:tgtEl>
                                          <p:spTgt spid="4">
                                            <p:graphicEl>
                                              <a:dgm id="{68B767BA-7C91-4071-A838-E50D3169357C}"/>
                                            </p:graphicEl>
                                          </p:spTgt>
                                        </p:tgtEl>
                                      </p:cBhvr>
                                      <p:to x="100000" y="100000"/>
                                    </p:animScale>
                                    <p:animScale>
                                      <p:cBhvr>
                                        <p:cTn id="123" dur="26">
                                          <p:stCondLst>
                                            <p:cond delay="1808"/>
                                          </p:stCondLst>
                                        </p:cTn>
                                        <p:tgtEl>
                                          <p:spTgt spid="4">
                                            <p:graphicEl>
                                              <a:dgm id="{68B767BA-7C91-4071-A838-E50D3169357C}"/>
                                            </p:graphicEl>
                                          </p:spTgt>
                                        </p:tgtEl>
                                      </p:cBhvr>
                                      <p:to x="100000" y="95000"/>
                                    </p:animScale>
                                    <p:animScale>
                                      <p:cBhvr>
                                        <p:cTn id="124" dur="166" decel="50000">
                                          <p:stCondLst>
                                            <p:cond delay="1834"/>
                                          </p:stCondLst>
                                        </p:cTn>
                                        <p:tgtEl>
                                          <p:spTgt spid="4">
                                            <p:graphicEl>
                                              <a:dgm id="{68B767BA-7C91-4071-A838-E50D3169357C}"/>
                                            </p:graphicEl>
                                          </p:spTgt>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4">
                                            <p:graphicEl>
                                              <a:dgm id="{48CD2AF9-0682-4B46-A209-F19D525B16F4}"/>
                                            </p:graphicEl>
                                          </p:spTgt>
                                        </p:tgtEl>
                                        <p:attrNameLst>
                                          <p:attrName>style.visibility</p:attrName>
                                        </p:attrNameLst>
                                      </p:cBhvr>
                                      <p:to>
                                        <p:strVal val="visible"/>
                                      </p:to>
                                    </p:set>
                                    <p:animEffect transition="in" filter="wipe(down)">
                                      <p:cBhvr>
                                        <p:cTn id="127" dur="580">
                                          <p:stCondLst>
                                            <p:cond delay="0"/>
                                          </p:stCondLst>
                                        </p:cTn>
                                        <p:tgtEl>
                                          <p:spTgt spid="4">
                                            <p:graphicEl>
                                              <a:dgm id="{48CD2AF9-0682-4B46-A209-F19D525B16F4}"/>
                                            </p:graphicEl>
                                          </p:spTgt>
                                        </p:tgtEl>
                                      </p:cBhvr>
                                    </p:animEffect>
                                    <p:anim calcmode="lin" valueType="num">
                                      <p:cBhvr>
                                        <p:cTn id="128" dur="1822" tmFilter="0,0; 0.14,0.36; 0.43,0.73; 0.71,0.91; 1.0,1.0">
                                          <p:stCondLst>
                                            <p:cond delay="0"/>
                                          </p:stCondLst>
                                        </p:cTn>
                                        <p:tgtEl>
                                          <p:spTgt spid="4">
                                            <p:graphicEl>
                                              <a:dgm id="{48CD2AF9-0682-4B46-A209-F19D525B16F4}"/>
                                            </p:graphicEl>
                                          </p:spTgt>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4">
                                            <p:graphicEl>
                                              <a:dgm id="{48CD2AF9-0682-4B46-A209-F19D525B16F4}"/>
                                            </p:graphicEl>
                                          </p:spTgt>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4">
                                            <p:graphicEl>
                                              <a:dgm id="{48CD2AF9-0682-4B46-A209-F19D525B16F4}"/>
                                            </p:graphicEl>
                                          </p:spTgt>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4">
                                            <p:graphicEl>
                                              <a:dgm id="{48CD2AF9-0682-4B46-A209-F19D525B16F4}"/>
                                            </p:graphicEl>
                                          </p:spTgt>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4">
                                            <p:graphicEl>
                                              <a:dgm id="{48CD2AF9-0682-4B46-A209-F19D525B16F4}"/>
                                            </p:graphicEl>
                                          </p:spTgt>
                                        </p:tgtEl>
                                        <p:attrNameLst>
                                          <p:attrName>ppt_y</p:attrName>
                                        </p:attrNameLst>
                                      </p:cBhvr>
                                      <p:tavLst>
                                        <p:tav tm="0" fmla="#ppt_y-sin(pi*$)/81">
                                          <p:val>
                                            <p:fltVal val="0"/>
                                          </p:val>
                                        </p:tav>
                                        <p:tav tm="100000">
                                          <p:val>
                                            <p:fltVal val="1"/>
                                          </p:val>
                                        </p:tav>
                                      </p:tavLst>
                                    </p:anim>
                                    <p:animScale>
                                      <p:cBhvr>
                                        <p:cTn id="133" dur="26">
                                          <p:stCondLst>
                                            <p:cond delay="650"/>
                                          </p:stCondLst>
                                        </p:cTn>
                                        <p:tgtEl>
                                          <p:spTgt spid="4">
                                            <p:graphicEl>
                                              <a:dgm id="{48CD2AF9-0682-4B46-A209-F19D525B16F4}"/>
                                            </p:graphicEl>
                                          </p:spTgt>
                                        </p:tgtEl>
                                      </p:cBhvr>
                                      <p:to x="100000" y="60000"/>
                                    </p:animScale>
                                    <p:animScale>
                                      <p:cBhvr>
                                        <p:cTn id="134" dur="166" decel="50000">
                                          <p:stCondLst>
                                            <p:cond delay="676"/>
                                          </p:stCondLst>
                                        </p:cTn>
                                        <p:tgtEl>
                                          <p:spTgt spid="4">
                                            <p:graphicEl>
                                              <a:dgm id="{48CD2AF9-0682-4B46-A209-F19D525B16F4}"/>
                                            </p:graphicEl>
                                          </p:spTgt>
                                        </p:tgtEl>
                                      </p:cBhvr>
                                      <p:to x="100000" y="100000"/>
                                    </p:animScale>
                                    <p:animScale>
                                      <p:cBhvr>
                                        <p:cTn id="135" dur="26">
                                          <p:stCondLst>
                                            <p:cond delay="1312"/>
                                          </p:stCondLst>
                                        </p:cTn>
                                        <p:tgtEl>
                                          <p:spTgt spid="4">
                                            <p:graphicEl>
                                              <a:dgm id="{48CD2AF9-0682-4B46-A209-F19D525B16F4}"/>
                                            </p:graphicEl>
                                          </p:spTgt>
                                        </p:tgtEl>
                                      </p:cBhvr>
                                      <p:to x="100000" y="80000"/>
                                    </p:animScale>
                                    <p:animScale>
                                      <p:cBhvr>
                                        <p:cTn id="136" dur="166" decel="50000">
                                          <p:stCondLst>
                                            <p:cond delay="1338"/>
                                          </p:stCondLst>
                                        </p:cTn>
                                        <p:tgtEl>
                                          <p:spTgt spid="4">
                                            <p:graphicEl>
                                              <a:dgm id="{48CD2AF9-0682-4B46-A209-F19D525B16F4}"/>
                                            </p:graphicEl>
                                          </p:spTgt>
                                        </p:tgtEl>
                                      </p:cBhvr>
                                      <p:to x="100000" y="100000"/>
                                    </p:animScale>
                                    <p:animScale>
                                      <p:cBhvr>
                                        <p:cTn id="137" dur="26">
                                          <p:stCondLst>
                                            <p:cond delay="1642"/>
                                          </p:stCondLst>
                                        </p:cTn>
                                        <p:tgtEl>
                                          <p:spTgt spid="4">
                                            <p:graphicEl>
                                              <a:dgm id="{48CD2AF9-0682-4B46-A209-F19D525B16F4}"/>
                                            </p:graphicEl>
                                          </p:spTgt>
                                        </p:tgtEl>
                                      </p:cBhvr>
                                      <p:to x="100000" y="90000"/>
                                    </p:animScale>
                                    <p:animScale>
                                      <p:cBhvr>
                                        <p:cTn id="138" dur="166" decel="50000">
                                          <p:stCondLst>
                                            <p:cond delay="1668"/>
                                          </p:stCondLst>
                                        </p:cTn>
                                        <p:tgtEl>
                                          <p:spTgt spid="4">
                                            <p:graphicEl>
                                              <a:dgm id="{48CD2AF9-0682-4B46-A209-F19D525B16F4}"/>
                                            </p:graphicEl>
                                          </p:spTgt>
                                        </p:tgtEl>
                                      </p:cBhvr>
                                      <p:to x="100000" y="100000"/>
                                    </p:animScale>
                                    <p:animScale>
                                      <p:cBhvr>
                                        <p:cTn id="139" dur="26">
                                          <p:stCondLst>
                                            <p:cond delay="1808"/>
                                          </p:stCondLst>
                                        </p:cTn>
                                        <p:tgtEl>
                                          <p:spTgt spid="4">
                                            <p:graphicEl>
                                              <a:dgm id="{48CD2AF9-0682-4B46-A209-F19D525B16F4}"/>
                                            </p:graphicEl>
                                          </p:spTgt>
                                        </p:tgtEl>
                                      </p:cBhvr>
                                      <p:to x="100000" y="95000"/>
                                    </p:animScale>
                                    <p:animScale>
                                      <p:cBhvr>
                                        <p:cTn id="140" dur="166" decel="50000">
                                          <p:stCondLst>
                                            <p:cond delay="1834"/>
                                          </p:stCondLst>
                                        </p:cTn>
                                        <p:tgtEl>
                                          <p:spTgt spid="4">
                                            <p:graphicEl>
                                              <a:dgm id="{48CD2AF9-0682-4B46-A209-F19D525B16F4}"/>
                                            </p:graphicEl>
                                          </p:spTgt>
                                        </p:tgtEl>
                                      </p:cBhvr>
                                      <p:to x="100000" y="100000"/>
                                    </p:animScale>
                                  </p:childTnLst>
                                </p:cTn>
                              </p:par>
                              <p:par>
                                <p:cTn id="141" presetID="26" presetClass="entr" presetSubtype="0" fill="hold" grpId="0" nodeType="withEffect">
                                  <p:stCondLst>
                                    <p:cond delay="0"/>
                                  </p:stCondLst>
                                  <p:childTnLst>
                                    <p:set>
                                      <p:cBhvr>
                                        <p:cTn id="142" dur="1" fill="hold">
                                          <p:stCondLst>
                                            <p:cond delay="0"/>
                                          </p:stCondLst>
                                        </p:cTn>
                                        <p:tgtEl>
                                          <p:spTgt spid="4">
                                            <p:graphicEl>
                                              <a:dgm id="{1BBA3293-CF09-4490-AA57-DEBE82351F7D}"/>
                                            </p:graphicEl>
                                          </p:spTgt>
                                        </p:tgtEl>
                                        <p:attrNameLst>
                                          <p:attrName>style.visibility</p:attrName>
                                        </p:attrNameLst>
                                      </p:cBhvr>
                                      <p:to>
                                        <p:strVal val="visible"/>
                                      </p:to>
                                    </p:set>
                                    <p:animEffect transition="in" filter="wipe(down)">
                                      <p:cBhvr>
                                        <p:cTn id="143" dur="580">
                                          <p:stCondLst>
                                            <p:cond delay="0"/>
                                          </p:stCondLst>
                                        </p:cTn>
                                        <p:tgtEl>
                                          <p:spTgt spid="4">
                                            <p:graphicEl>
                                              <a:dgm id="{1BBA3293-CF09-4490-AA57-DEBE82351F7D}"/>
                                            </p:graphicEl>
                                          </p:spTgt>
                                        </p:tgtEl>
                                      </p:cBhvr>
                                    </p:animEffect>
                                    <p:anim calcmode="lin" valueType="num">
                                      <p:cBhvr>
                                        <p:cTn id="144" dur="1822" tmFilter="0,0; 0.14,0.36; 0.43,0.73; 0.71,0.91; 1.0,1.0">
                                          <p:stCondLst>
                                            <p:cond delay="0"/>
                                          </p:stCondLst>
                                        </p:cTn>
                                        <p:tgtEl>
                                          <p:spTgt spid="4">
                                            <p:graphicEl>
                                              <a:dgm id="{1BBA3293-CF09-4490-AA57-DEBE82351F7D}"/>
                                            </p:graphic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4">
                                            <p:graphicEl>
                                              <a:dgm id="{1BBA3293-CF09-4490-AA57-DEBE82351F7D}"/>
                                            </p:graphic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4">
                                            <p:graphicEl>
                                              <a:dgm id="{1BBA3293-CF09-4490-AA57-DEBE82351F7D}"/>
                                            </p:graphic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4">
                                            <p:graphicEl>
                                              <a:dgm id="{1BBA3293-CF09-4490-AA57-DEBE82351F7D}"/>
                                            </p:graphic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4">
                                            <p:graphicEl>
                                              <a:dgm id="{1BBA3293-CF09-4490-AA57-DEBE82351F7D}"/>
                                            </p:graphic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4">
                                            <p:graphicEl>
                                              <a:dgm id="{1BBA3293-CF09-4490-AA57-DEBE82351F7D}"/>
                                            </p:graphicEl>
                                          </p:spTgt>
                                        </p:tgtEl>
                                      </p:cBhvr>
                                      <p:to x="100000" y="60000"/>
                                    </p:animScale>
                                    <p:animScale>
                                      <p:cBhvr>
                                        <p:cTn id="150" dur="166" decel="50000">
                                          <p:stCondLst>
                                            <p:cond delay="676"/>
                                          </p:stCondLst>
                                        </p:cTn>
                                        <p:tgtEl>
                                          <p:spTgt spid="4">
                                            <p:graphicEl>
                                              <a:dgm id="{1BBA3293-CF09-4490-AA57-DEBE82351F7D}"/>
                                            </p:graphicEl>
                                          </p:spTgt>
                                        </p:tgtEl>
                                      </p:cBhvr>
                                      <p:to x="100000" y="100000"/>
                                    </p:animScale>
                                    <p:animScale>
                                      <p:cBhvr>
                                        <p:cTn id="151" dur="26">
                                          <p:stCondLst>
                                            <p:cond delay="1312"/>
                                          </p:stCondLst>
                                        </p:cTn>
                                        <p:tgtEl>
                                          <p:spTgt spid="4">
                                            <p:graphicEl>
                                              <a:dgm id="{1BBA3293-CF09-4490-AA57-DEBE82351F7D}"/>
                                            </p:graphicEl>
                                          </p:spTgt>
                                        </p:tgtEl>
                                      </p:cBhvr>
                                      <p:to x="100000" y="80000"/>
                                    </p:animScale>
                                    <p:animScale>
                                      <p:cBhvr>
                                        <p:cTn id="152" dur="166" decel="50000">
                                          <p:stCondLst>
                                            <p:cond delay="1338"/>
                                          </p:stCondLst>
                                        </p:cTn>
                                        <p:tgtEl>
                                          <p:spTgt spid="4">
                                            <p:graphicEl>
                                              <a:dgm id="{1BBA3293-CF09-4490-AA57-DEBE82351F7D}"/>
                                            </p:graphicEl>
                                          </p:spTgt>
                                        </p:tgtEl>
                                      </p:cBhvr>
                                      <p:to x="100000" y="100000"/>
                                    </p:animScale>
                                    <p:animScale>
                                      <p:cBhvr>
                                        <p:cTn id="153" dur="26">
                                          <p:stCondLst>
                                            <p:cond delay="1642"/>
                                          </p:stCondLst>
                                        </p:cTn>
                                        <p:tgtEl>
                                          <p:spTgt spid="4">
                                            <p:graphicEl>
                                              <a:dgm id="{1BBA3293-CF09-4490-AA57-DEBE82351F7D}"/>
                                            </p:graphicEl>
                                          </p:spTgt>
                                        </p:tgtEl>
                                      </p:cBhvr>
                                      <p:to x="100000" y="90000"/>
                                    </p:animScale>
                                    <p:animScale>
                                      <p:cBhvr>
                                        <p:cTn id="154" dur="166" decel="50000">
                                          <p:stCondLst>
                                            <p:cond delay="1668"/>
                                          </p:stCondLst>
                                        </p:cTn>
                                        <p:tgtEl>
                                          <p:spTgt spid="4">
                                            <p:graphicEl>
                                              <a:dgm id="{1BBA3293-CF09-4490-AA57-DEBE82351F7D}"/>
                                            </p:graphicEl>
                                          </p:spTgt>
                                        </p:tgtEl>
                                      </p:cBhvr>
                                      <p:to x="100000" y="100000"/>
                                    </p:animScale>
                                    <p:animScale>
                                      <p:cBhvr>
                                        <p:cTn id="155" dur="26">
                                          <p:stCondLst>
                                            <p:cond delay="1808"/>
                                          </p:stCondLst>
                                        </p:cTn>
                                        <p:tgtEl>
                                          <p:spTgt spid="4">
                                            <p:graphicEl>
                                              <a:dgm id="{1BBA3293-CF09-4490-AA57-DEBE82351F7D}"/>
                                            </p:graphicEl>
                                          </p:spTgt>
                                        </p:tgtEl>
                                      </p:cBhvr>
                                      <p:to x="100000" y="95000"/>
                                    </p:animScale>
                                    <p:animScale>
                                      <p:cBhvr>
                                        <p:cTn id="156" dur="166" decel="50000">
                                          <p:stCondLst>
                                            <p:cond delay="1834"/>
                                          </p:stCondLst>
                                        </p:cTn>
                                        <p:tgtEl>
                                          <p:spTgt spid="4">
                                            <p:graphicEl>
                                              <a:dgm id="{1BBA3293-CF09-4490-AA57-DEBE82351F7D}"/>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29751844_TF22566005" id="{80212831-F4EA-4C99-9968-B3433CBDC81C}" vid="{6295953B-19A2-44E8-BAE7-B9BD1276CA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Panorámica</PresentationFormat>
  <Paragraphs>176</Paragraphs>
  <Slides>12</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Bahnschrift Light</vt:lpstr>
      <vt:lpstr>Bahnschrift SemiLight</vt:lpstr>
      <vt:lpstr>Calibri</vt:lpstr>
      <vt:lpstr>Calibri Light</vt:lpstr>
      <vt:lpstr>Celestial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2019-08-22T05:33:13Z</dcterms:modified>
</cp:coreProperties>
</file>