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Anaheim" panose="020B0604020202020204" charset="0"/>
      <p:regular r:id="rId23"/>
      <p:bold r:id="rId24"/>
    </p:embeddedFont>
    <p:embeddedFont>
      <p:font typeface="PT Sans" panose="020B0503020203020204"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Varela"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365004-7A74-42EB-85DD-BE762AC4A305}">
  <a:tblStyle styleId="{29365004-7A74-42EB-85DD-BE762AC4A3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9CC0DA-F5B6-47E3-91EF-DA60E74327F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05" autoAdjust="0"/>
  </p:normalViewPr>
  <p:slideViewPr>
    <p:cSldViewPr snapToGrid="0">
      <p:cViewPr varScale="1">
        <p:scale>
          <a:sx n="116" d="100"/>
          <a:sy n="116" d="100"/>
        </p:scale>
        <p:origin x="9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1ac17e5fc7_0_12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1ac17e5fc7_0_12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1ac17e5fc7_0_25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1ac17e5fc7_0_25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0" dirty="0">
              <a:solidFill>
                <a:srgbClr val="595959"/>
              </a:solidFill>
              <a:latin typeface="Anaheim"/>
              <a:ea typeface="Anaheim"/>
              <a:cs typeface="Anaheim"/>
              <a:sym typeface="Anaheim"/>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31b429c9e9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31b429c9e9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1b8c9fc715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1b8c9fc715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1b429c9e95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31b429c9e9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31ac17e5fc7_0_25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31ac17e5fc7_0_25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0" dirty="0">
              <a:solidFill>
                <a:srgbClr val="595959"/>
              </a:solidFill>
              <a:latin typeface="Anaheim"/>
              <a:ea typeface="Anaheim"/>
              <a:cs typeface="Anaheim"/>
              <a:sym typeface="Anaheim"/>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31b8c9fc715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31b8c9fc715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1b429c9e9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31b429c9e9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31b8c9fc715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31b8c9fc715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31ac855e0af_3_1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31ac855e0af_3_1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31ac855e0a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31ac855e0a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1ac17e5fc7_0_250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31ac17e5fc7_0_250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0" dirty="0">
              <a:solidFill>
                <a:srgbClr val="595959"/>
              </a:solidFill>
              <a:latin typeface="Anaheim"/>
              <a:ea typeface="Anaheim"/>
              <a:cs typeface="Anaheim"/>
              <a:sym typeface="Anaheim"/>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31ac855e0af_3_1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31ac855e0af_3_1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1ac855e0af_4_1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1ac855e0af_4_1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0" dirty="0">
              <a:solidFill>
                <a:srgbClr val="595959"/>
              </a:solidFill>
              <a:latin typeface="Anaheim"/>
              <a:ea typeface="Anaheim"/>
              <a:cs typeface="Anaheim"/>
              <a:sym typeface="Anaheim"/>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31ac855e0af_4_1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31ac855e0af_4_1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1ac855e0af_3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1ac855e0af_3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31ac17e5fc7_0_25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31ac17e5fc7_0_25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0" dirty="0">
              <a:solidFill>
                <a:srgbClr val="595959"/>
              </a:solidFill>
              <a:latin typeface="Anaheim"/>
              <a:ea typeface="Anaheim"/>
              <a:cs typeface="Anaheim"/>
              <a:sym typeface="Anaheim"/>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1b162635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1b162635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31b162635e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31b162635e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1132475" y="1140575"/>
            <a:ext cx="4320900" cy="2029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1132563" y="3218538"/>
            <a:ext cx="3981600" cy="417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6" name="Google Shape;56;p14"/>
          <p:cNvSpPr>
            <a:spLocks noGrp="1"/>
          </p:cNvSpPr>
          <p:nvPr>
            <p:ph type="pic" idx="2"/>
          </p:nvPr>
        </p:nvSpPr>
        <p:spPr>
          <a:xfrm>
            <a:off x="5750875" y="884925"/>
            <a:ext cx="3393300" cy="4085400"/>
          </a:xfrm>
          <a:prstGeom prst="rect">
            <a:avLst/>
          </a:prstGeom>
          <a:noFill/>
          <a:ln>
            <a:noFill/>
          </a:ln>
        </p:spPr>
      </p:sp>
      <p:sp>
        <p:nvSpPr>
          <p:cNvPr id="57" name="Google Shape;57;p14"/>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58" name="Google Shape;58;p14"/>
          <p:cNvGrpSpPr/>
          <p:nvPr/>
        </p:nvGrpSpPr>
        <p:grpSpPr>
          <a:xfrm>
            <a:off x="205192" y="4714353"/>
            <a:ext cx="843798" cy="75480"/>
            <a:chOff x="1592275" y="131175"/>
            <a:chExt cx="2297300" cy="205500"/>
          </a:xfrm>
        </p:grpSpPr>
        <p:sp>
          <p:nvSpPr>
            <p:cNvPr id="59" name="Google Shape;59;p14"/>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0" name="Google Shape;60;p14"/>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1" name="Google Shape;61;p14"/>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2" name="Google Shape;62;p14"/>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3" name="Google Shape;63;p14"/>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64" name="Google Shape;64;p14"/>
          <p:cNvSpPr/>
          <p:nvPr/>
        </p:nvSpPr>
        <p:spPr>
          <a:xfrm>
            <a:off x="0" y="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74700" y="3019475"/>
            <a:ext cx="3560100" cy="141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7" name="Google Shape;67;p15"/>
          <p:cNvSpPr txBox="1">
            <a:spLocks noGrp="1"/>
          </p:cNvSpPr>
          <p:nvPr>
            <p:ph type="title" idx="2" hasCustomPrompt="1"/>
          </p:nvPr>
        </p:nvSpPr>
        <p:spPr>
          <a:xfrm>
            <a:off x="2536900" y="3087525"/>
            <a:ext cx="1474500" cy="8418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5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8" name="Google Shape;68;p15"/>
          <p:cNvSpPr>
            <a:spLocks noGrp="1"/>
          </p:cNvSpPr>
          <p:nvPr>
            <p:ph type="pic" idx="3"/>
          </p:nvPr>
        </p:nvSpPr>
        <p:spPr>
          <a:xfrm>
            <a:off x="0" y="0"/>
            <a:ext cx="5809500" cy="2509500"/>
          </a:xfrm>
          <a:prstGeom prst="rect">
            <a:avLst/>
          </a:prstGeom>
          <a:noFill/>
          <a:ln>
            <a:noFill/>
          </a:ln>
        </p:spPr>
      </p:sp>
      <p:sp>
        <p:nvSpPr>
          <p:cNvPr id="69" name="Google Shape;69;p15"/>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0" name="Google Shape;70;p15"/>
          <p:cNvSpPr/>
          <p:nvPr/>
        </p:nvSpPr>
        <p:spPr>
          <a:xfrm>
            <a:off x="8670325" y="2977152"/>
            <a:ext cx="473700" cy="198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71" name="Google Shape;71;p15"/>
          <p:cNvGrpSpPr/>
          <p:nvPr/>
        </p:nvGrpSpPr>
        <p:grpSpPr>
          <a:xfrm>
            <a:off x="205192" y="4714353"/>
            <a:ext cx="843798" cy="75480"/>
            <a:chOff x="1592275" y="131175"/>
            <a:chExt cx="2297300" cy="205500"/>
          </a:xfrm>
        </p:grpSpPr>
        <p:sp>
          <p:nvSpPr>
            <p:cNvPr id="72" name="Google Shape;72;p1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3" name="Google Shape;73;p1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4" name="Google Shape;74;p1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5" name="Google Shape;75;p1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6" name="Google Shape;76;p1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77" name="Google Shape;77;p15"/>
          <p:cNvGrpSpPr/>
          <p:nvPr/>
        </p:nvGrpSpPr>
        <p:grpSpPr>
          <a:xfrm rot="5400000">
            <a:off x="8286167" y="2275653"/>
            <a:ext cx="843798" cy="75480"/>
            <a:chOff x="1592275" y="131175"/>
            <a:chExt cx="2297300" cy="205500"/>
          </a:xfrm>
        </p:grpSpPr>
        <p:sp>
          <p:nvSpPr>
            <p:cNvPr id="78" name="Google Shape;78;p1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79" name="Google Shape;79;p1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80" name="Google Shape;80;p1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81" name="Google Shape;81;p1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82" name="Google Shape;82;p1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03" name="Google Shape;103;p17"/>
          <p:cNvSpPr txBox="1">
            <a:spLocks noGrp="1"/>
          </p:cNvSpPr>
          <p:nvPr>
            <p:ph type="subTitle" idx="1"/>
          </p:nvPr>
        </p:nvSpPr>
        <p:spPr>
          <a:xfrm>
            <a:off x="3927874" y="2574150"/>
            <a:ext cx="2505600" cy="165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4" name="Google Shape;104;p17"/>
          <p:cNvSpPr txBox="1">
            <a:spLocks noGrp="1"/>
          </p:cNvSpPr>
          <p:nvPr>
            <p:ph type="subTitle" idx="2"/>
          </p:nvPr>
        </p:nvSpPr>
        <p:spPr>
          <a:xfrm>
            <a:off x="720000" y="2574150"/>
            <a:ext cx="2505600" cy="165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5" name="Google Shape;105;p17"/>
          <p:cNvSpPr txBox="1">
            <a:spLocks noGrp="1"/>
          </p:cNvSpPr>
          <p:nvPr>
            <p:ph type="subTitle" idx="3"/>
          </p:nvPr>
        </p:nvSpPr>
        <p:spPr>
          <a:xfrm>
            <a:off x="720000" y="1948077"/>
            <a:ext cx="2505600" cy="495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6" name="Google Shape;106;p17"/>
          <p:cNvSpPr txBox="1">
            <a:spLocks noGrp="1"/>
          </p:cNvSpPr>
          <p:nvPr>
            <p:ph type="subTitle" idx="4"/>
          </p:nvPr>
        </p:nvSpPr>
        <p:spPr>
          <a:xfrm>
            <a:off x="3927875" y="1948077"/>
            <a:ext cx="2505600" cy="495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gn="ctr">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7" name="Google Shape;107;p17"/>
          <p:cNvSpPr/>
          <p:nvPr/>
        </p:nvSpPr>
        <p:spPr>
          <a:xfrm>
            <a:off x="0" y="0"/>
            <a:ext cx="65442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08" name="Google Shape;108;p17"/>
          <p:cNvSpPr/>
          <p:nvPr/>
        </p:nvSpPr>
        <p:spPr>
          <a:xfrm>
            <a:off x="8384725" y="1646150"/>
            <a:ext cx="759300" cy="3497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09" name="Google Shape;109;p17"/>
          <p:cNvSpPr/>
          <p:nvPr/>
        </p:nvSpPr>
        <p:spPr>
          <a:xfrm>
            <a:off x="8825100" y="1053650"/>
            <a:ext cx="3810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10" name="Google Shape;110;p17"/>
          <p:cNvGrpSpPr/>
          <p:nvPr/>
        </p:nvGrpSpPr>
        <p:grpSpPr>
          <a:xfrm>
            <a:off x="7540917" y="137054"/>
            <a:ext cx="843798" cy="75480"/>
            <a:chOff x="1592275" y="131175"/>
            <a:chExt cx="2297300" cy="205500"/>
          </a:xfrm>
        </p:grpSpPr>
        <p:sp>
          <p:nvSpPr>
            <p:cNvPr id="111" name="Google Shape;111;p17"/>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2" name="Google Shape;112;p17"/>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3" name="Google Shape;113;p17"/>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4" name="Google Shape;114;p17"/>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5" name="Google Shape;115;p17"/>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116" name="Google Shape;116;p17"/>
          <p:cNvSpPr/>
          <p:nvPr/>
        </p:nvSpPr>
        <p:spPr>
          <a:xfrm>
            <a:off x="0" y="0"/>
            <a:ext cx="3189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17" name="Google Shape;117;p17"/>
          <p:cNvGrpSpPr/>
          <p:nvPr/>
        </p:nvGrpSpPr>
        <p:grpSpPr>
          <a:xfrm rot="5400000">
            <a:off x="-101583" y="4466903"/>
            <a:ext cx="843798" cy="75480"/>
            <a:chOff x="1592275" y="131175"/>
            <a:chExt cx="2297300" cy="205500"/>
          </a:xfrm>
        </p:grpSpPr>
        <p:sp>
          <p:nvSpPr>
            <p:cNvPr id="118" name="Google Shape;118;p17"/>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19" name="Google Shape;119;p17"/>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0" name="Google Shape;120;p17"/>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1" name="Google Shape;121;p17"/>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2" name="Google Shape;122;p17"/>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5" name="Google Shape;125;p18"/>
          <p:cNvSpPr/>
          <p:nvPr/>
        </p:nvSpPr>
        <p:spPr>
          <a:xfrm>
            <a:off x="5829850" y="4754600"/>
            <a:ext cx="33141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6" name="Google Shape;126;p18"/>
          <p:cNvSpPr/>
          <p:nvPr/>
        </p:nvSpPr>
        <p:spPr>
          <a:xfrm>
            <a:off x="0" y="159942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27" name="Google Shape;127;p18"/>
          <p:cNvSpPr/>
          <p:nvPr/>
        </p:nvSpPr>
        <p:spPr>
          <a:xfrm>
            <a:off x="0" y="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28" name="Google Shape;128;p18"/>
          <p:cNvGrpSpPr/>
          <p:nvPr/>
        </p:nvGrpSpPr>
        <p:grpSpPr>
          <a:xfrm>
            <a:off x="8097342" y="369553"/>
            <a:ext cx="843798" cy="75480"/>
            <a:chOff x="1592275" y="131175"/>
            <a:chExt cx="2297300" cy="205500"/>
          </a:xfrm>
        </p:grpSpPr>
        <p:sp>
          <p:nvSpPr>
            <p:cNvPr id="129" name="Google Shape;129;p1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0" name="Google Shape;130;p1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1" name="Google Shape;131;p1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2" name="Google Shape;132;p1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3" name="Google Shape;133;p1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134" name="Google Shape;134;p18"/>
          <p:cNvGrpSpPr/>
          <p:nvPr/>
        </p:nvGrpSpPr>
        <p:grpSpPr>
          <a:xfrm rot="5400000">
            <a:off x="8481517" y="4135728"/>
            <a:ext cx="843798" cy="75480"/>
            <a:chOff x="1592275" y="131175"/>
            <a:chExt cx="2297300" cy="205500"/>
          </a:xfrm>
        </p:grpSpPr>
        <p:sp>
          <p:nvSpPr>
            <p:cNvPr id="135" name="Google Shape;135;p1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6" name="Google Shape;136;p1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7" name="Google Shape;137;p1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8" name="Google Shape;138;p1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39" name="Google Shape;139;p1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4" name="Google Shape;154;p20"/>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55" name="Google Shape;155;p20"/>
          <p:cNvSpPr/>
          <p:nvPr/>
        </p:nvSpPr>
        <p:spPr>
          <a:xfrm>
            <a:off x="8259775" y="1172712"/>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56" name="Google Shape;156;p20"/>
          <p:cNvGrpSpPr/>
          <p:nvPr/>
        </p:nvGrpSpPr>
        <p:grpSpPr>
          <a:xfrm>
            <a:off x="205192" y="4714353"/>
            <a:ext cx="843798" cy="75480"/>
            <a:chOff x="1592275" y="131175"/>
            <a:chExt cx="2297300" cy="205500"/>
          </a:xfrm>
        </p:grpSpPr>
        <p:sp>
          <p:nvSpPr>
            <p:cNvPr id="157" name="Google Shape;157;p20"/>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58" name="Google Shape;158;p20"/>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59" name="Google Shape;159;p20"/>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0" name="Google Shape;160;p20"/>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1" name="Google Shape;161;p20"/>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162" name="Google Shape;162;p20"/>
          <p:cNvSpPr/>
          <p:nvPr/>
        </p:nvSpPr>
        <p:spPr>
          <a:xfrm>
            <a:off x="0" y="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63" name="Google Shape;163;p20"/>
          <p:cNvGrpSpPr/>
          <p:nvPr/>
        </p:nvGrpSpPr>
        <p:grpSpPr>
          <a:xfrm rot="5400000">
            <a:off x="8470942" y="571878"/>
            <a:ext cx="843798" cy="75480"/>
            <a:chOff x="1592275" y="131175"/>
            <a:chExt cx="2297300" cy="205500"/>
          </a:xfrm>
        </p:grpSpPr>
        <p:sp>
          <p:nvSpPr>
            <p:cNvPr id="164" name="Google Shape;164;p20"/>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5" name="Google Shape;165;p20"/>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6" name="Google Shape;166;p20"/>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7" name="Google Shape;167;p20"/>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68" name="Google Shape;168;p20"/>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171" name="Google Shape;171;p21"/>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72" name="Google Shape;172;p21"/>
          <p:cNvSpPr/>
          <p:nvPr/>
        </p:nvSpPr>
        <p:spPr>
          <a:xfrm flipH="1">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3" name="Google Shape;173;p21"/>
          <p:cNvSpPr/>
          <p:nvPr/>
        </p:nvSpPr>
        <p:spPr>
          <a:xfrm flipH="1">
            <a:off x="-25" y="8"/>
            <a:ext cx="3656700" cy="1002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74" name="Google Shape;174;p21"/>
          <p:cNvGrpSpPr/>
          <p:nvPr/>
        </p:nvGrpSpPr>
        <p:grpSpPr>
          <a:xfrm flipH="1">
            <a:off x="8095010" y="4714353"/>
            <a:ext cx="843798" cy="75480"/>
            <a:chOff x="1592275" y="131175"/>
            <a:chExt cx="2297300" cy="205500"/>
          </a:xfrm>
        </p:grpSpPr>
        <p:sp>
          <p:nvSpPr>
            <p:cNvPr id="175" name="Google Shape;175;p21"/>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6" name="Google Shape;176;p21"/>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7" name="Google Shape;177;p21"/>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8" name="Google Shape;178;p21"/>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79" name="Google Shape;179;p21"/>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180" name="Google Shape;180;p21"/>
          <p:cNvSpPr/>
          <p:nvPr/>
        </p:nvSpPr>
        <p:spPr>
          <a:xfrm flipH="1">
            <a:off x="8359800" y="738325"/>
            <a:ext cx="784200" cy="3436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81" name="Google Shape;181;p21"/>
          <p:cNvGrpSpPr/>
          <p:nvPr/>
        </p:nvGrpSpPr>
        <p:grpSpPr>
          <a:xfrm rot="-5400000" flipH="1">
            <a:off x="-170740" y="1573253"/>
            <a:ext cx="843798" cy="75480"/>
            <a:chOff x="1592275" y="131175"/>
            <a:chExt cx="2297300" cy="205500"/>
          </a:xfrm>
        </p:grpSpPr>
        <p:sp>
          <p:nvSpPr>
            <p:cNvPr id="182" name="Google Shape;182;p21"/>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83" name="Google Shape;183;p21"/>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84" name="Google Shape;184;p21"/>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85" name="Google Shape;185;p21"/>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86" name="Google Shape;186;p21"/>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7"/>
        <p:cNvGrpSpPr/>
        <p:nvPr/>
      </p:nvGrpSpPr>
      <p:grpSpPr>
        <a:xfrm>
          <a:off x="0" y="0"/>
          <a:ext cx="0" cy="0"/>
          <a:chOff x="0" y="0"/>
          <a:chExt cx="0" cy="0"/>
        </a:xfrm>
      </p:grpSpPr>
      <p:sp>
        <p:nvSpPr>
          <p:cNvPr id="188" name="Google Shape;188;p22"/>
          <p:cNvSpPr>
            <a:spLocks noGrp="1"/>
          </p:cNvSpPr>
          <p:nvPr>
            <p:ph type="pic" idx="2"/>
          </p:nvPr>
        </p:nvSpPr>
        <p:spPr>
          <a:xfrm>
            <a:off x="0" y="0"/>
            <a:ext cx="9144000" cy="5143500"/>
          </a:xfrm>
          <a:prstGeom prst="rect">
            <a:avLst/>
          </a:prstGeom>
          <a:noFill/>
          <a:ln>
            <a:noFill/>
          </a:ln>
        </p:spPr>
      </p:sp>
      <p:sp>
        <p:nvSpPr>
          <p:cNvPr id="189" name="Google Shape;189;p22"/>
          <p:cNvSpPr txBox="1">
            <a:spLocks noGrp="1"/>
          </p:cNvSpPr>
          <p:nvPr>
            <p:ph type="title"/>
          </p:nvPr>
        </p:nvSpPr>
        <p:spPr>
          <a:xfrm>
            <a:off x="1948800" y="4014450"/>
            <a:ext cx="5246400" cy="441600"/>
          </a:xfrm>
          <a:prstGeom prst="rect">
            <a:avLst/>
          </a:prstGeom>
          <a:solidFill>
            <a:schemeClr val="lt1"/>
          </a:solidFill>
        </p:spPr>
        <p:txBody>
          <a:bodyPr spcFirstLastPara="1" wrap="square" lIns="91425" tIns="91425" rIns="91425" bIns="91425" anchor="t"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0"/>
        <p:cNvGrpSpPr/>
        <p:nvPr/>
      </p:nvGrpSpPr>
      <p:grpSpPr>
        <a:xfrm>
          <a:off x="0" y="0"/>
          <a:ext cx="0" cy="0"/>
          <a:chOff x="0" y="0"/>
          <a:chExt cx="0" cy="0"/>
        </a:xfrm>
      </p:grpSpPr>
      <p:sp>
        <p:nvSpPr>
          <p:cNvPr id="191" name="Google Shape;191;p23"/>
          <p:cNvSpPr txBox="1">
            <a:spLocks noGrp="1"/>
          </p:cNvSpPr>
          <p:nvPr>
            <p:ph type="title" hasCustomPrompt="1"/>
          </p:nvPr>
        </p:nvSpPr>
        <p:spPr>
          <a:xfrm>
            <a:off x="4020850" y="1847550"/>
            <a:ext cx="3882300" cy="1040400"/>
          </a:xfrm>
          <a:prstGeom prst="rect">
            <a:avLst/>
          </a:prstGeom>
          <a:solidFill>
            <a:schemeClr val="dk2"/>
          </a:solidFill>
        </p:spPr>
        <p:txBody>
          <a:bodyPr spcFirstLastPara="1" wrap="square" lIns="91425" tIns="91425" rIns="91425" bIns="91425" anchor="b"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92" name="Google Shape;192;p23"/>
          <p:cNvSpPr txBox="1">
            <a:spLocks noGrp="1"/>
          </p:cNvSpPr>
          <p:nvPr>
            <p:ph type="subTitle" idx="1"/>
          </p:nvPr>
        </p:nvSpPr>
        <p:spPr>
          <a:xfrm>
            <a:off x="4020850" y="3003625"/>
            <a:ext cx="3882300" cy="40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93" name="Google Shape;193;p23"/>
          <p:cNvSpPr/>
          <p:nvPr/>
        </p:nvSpPr>
        <p:spPr>
          <a:xfrm flipH="1">
            <a:off x="8723100" y="159942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94" name="Google Shape;194;p23"/>
          <p:cNvSpPr/>
          <p:nvPr/>
        </p:nvSpPr>
        <p:spPr>
          <a:xfrm flipH="1">
            <a:off x="0" y="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195" name="Google Shape;195;p23"/>
          <p:cNvGrpSpPr/>
          <p:nvPr/>
        </p:nvGrpSpPr>
        <p:grpSpPr>
          <a:xfrm flipH="1">
            <a:off x="202860" y="369553"/>
            <a:ext cx="843798" cy="75480"/>
            <a:chOff x="1592275" y="131175"/>
            <a:chExt cx="2297300" cy="205500"/>
          </a:xfrm>
        </p:grpSpPr>
        <p:sp>
          <p:nvSpPr>
            <p:cNvPr id="196" name="Google Shape;196;p23"/>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97" name="Google Shape;197;p23"/>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98" name="Google Shape;198;p23"/>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199" name="Google Shape;199;p23"/>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00" name="Google Shape;200;p23"/>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201" name="Google Shape;201;p23"/>
          <p:cNvSpPr>
            <a:spLocks noGrp="1"/>
          </p:cNvSpPr>
          <p:nvPr>
            <p:ph type="pic" idx="2"/>
          </p:nvPr>
        </p:nvSpPr>
        <p:spPr>
          <a:xfrm>
            <a:off x="0" y="1022850"/>
            <a:ext cx="3176400" cy="41382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0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5" name="Google Shape;205;p25"/>
          <p:cNvSpPr txBox="1">
            <a:spLocks noGrp="1"/>
          </p:cNvSpPr>
          <p:nvPr>
            <p:ph type="title" idx="2" hasCustomPrompt="1"/>
          </p:nvPr>
        </p:nvSpPr>
        <p:spPr>
          <a:xfrm>
            <a:off x="796200" y="1752845"/>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6" name="Google Shape;206;p25"/>
          <p:cNvSpPr txBox="1">
            <a:spLocks noGrp="1"/>
          </p:cNvSpPr>
          <p:nvPr>
            <p:ph type="title" idx="3" hasCustomPrompt="1"/>
          </p:nvPr>
        </p:nvSpPr>
        <p:spPr>
          <a:xfrm>
            <a:off x="796200" y="303800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7" name="Google Shape;207;p25"/>
          <p:cNvSpPr txBox="1">
            <a:spLocks noGrp="1"/>
          </p:cNvSpPr>
          <p:nvPr>
            <p:ph type="title" idx="4" hasCustomPrompt="1"/>
          </p:nvPr>
        </p:nvSpPr>
        <p:spPr>
          <a:xfrm>
            <a:off x="3382200" y="1752845"/>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8" name="Google Shape;208;p25"/>
          <p:cNvSpPr txBox="1">
            <a:spLocks noGrp="1"/>
          </p:cNvSpPr>
          <p:nvPr>
            <p:ph type="title" idx="5" hasCustomPrompt="1"/>
          </p:nvPr>
        </p:nvSpPr>
        <p:spPr>
          <a:xfrm>
            <a:off x="3382200" y="303800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9" name="Google Shape;209;p25"/>
          <p:cNvSpPr txBox="1">
            <a:spLocks noGrp="1"/>
          </p:cNvSpPr>
          <p:nvPr>
            <p:ph type="title" idx="6" hasCustomPrompt="1"/>
          </p:nvPr>
        </p:nvSpPr>
        <p:spPr>
          <a:xfrm>
            <a:off x="5968200" y="1752845"/>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0" name="Google Shape;210;p25"/>
          <p:cNvSpPr txBox="1">
            <a:spLocks noGrp="1"/>
          </p:cNvSpPr>
          <p:nvPr>
            <p:ph type="title" idx="7" hasCustomPrompt="1"/>
          </p:nvPr>
        </p:nvSpPr>
        <p:spPr>
          <a:xfrm>
            <a:off x="5968200" y="3038003"/>
            <a:ext cx="734700" cy="4476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30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1" name="Google Shape;211;p25"/>
          <p:cNvSpPr txBox="1">
            <a:spLocks noGrp="1"/>
          </p:cNvSpPr>
          <p:nvPr>
            <p:ph type="subTitle" idx="1"/>
          </p:nvPr>
        </p:nvSpPr>
        <p:spPr>
          <a:xfrm>
            <a:off x="720000" y="2275550"/>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2" name="Google Shape;212;p25"/>
          <p:cNvSpPr txBox="1">
            <a:spLocks noGrp="1"/>
          </p:cNvSpPr>
          <p:nvPr>
            <p:ph type="subTitle" idx="8"/>
          </p:nvPr>
        </p:nvSpPr>
        <p:spPr>
          <a:xfrm>
            <a:off x="3306000" y="2275550"/>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3" name="Google Shape;213;p25"/>
          <p:cNvSpPr txBox="1">
            <a:spLocks noGrp="1"/>
          </p:cNvSpPr>
          <p:nvPr>
            <p:ph type="subTitle" idx="9"/>
          </p:nvPr>
        </p:nvSpPr>
        <p:spPr>
          <a:xfrm>
            <a:off x="5892000" y="2275550"/>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4" name="Google Shape;214;p25"/>
          <p:cNvSpPr txBox="1">
            <a:spLocks noGrp="1"/>
          </p:cNvSpPr>
          <p:nvPr>
            <p:ph type="subTitle" idx="13"/>
          </p:nvPr>
        </p:nvSpPr>
        <p:spPr>
          <a:xfrm>
            <a:off x="720000" y="3560775"/>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5" name="Google Shape;215;p25"/>
          <p:cNvSpPr txBox="1">
            <a:spLocks noGrp="1"/>
          </p:cNvSpPr>
          <p:nvPr>
            <p:ph type="subTitle" idx="14"/>
          </p:nvPr>
        </p:nvSpPr>
        <p:spPr>
          <a:xfrm>
            <a:off x="3306000" y="3560775"/>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6" name="Google Shape;216;p25"/>
          <p:cNvSpPr txBox="1">
            <a:spLocks noGrp="1"/>
          </p:cNvSpPr>
          <p:nvPr>
            <p:ph type="subTitle" idx="15"/>
          </p:nvPr>
        </p:nvSpPr>
        <p:spPr>
          <a:xfrm>
            <a:off x="5892000" y="3560775"/>
            <a:ext cx="2532000" cy="44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Raleway"/>
              <a:buNone/>
              <a:defRPr sz="1800" b="1">
                <a:solidFill>
                  <a:schemeClr val="dk1"/>
                </a:solidFill>
              </a:defRPr>
            </a:lvl1pPr>
            <a:lvl2pPr lvl="1">
              <a:lnSpc>
                <a:spcPct val="100000"/>
              </a:lnSpc>
              <a:spcBef>
                <a:spcPts val="0"/>
              </a:spcBef>
              <a:spcAft>
                <a:spcPts val="0"/>
              </a:spcAft>
              <a:buSzPts val="2400"/>
              <a:buFont typeface="Raleway"/>
              <a:buNone/>
              <a:defRPr sz="2400" b="1">
                <a:latin typeface="Raleway"/>
                <a:ea typeface="Raleway"/>
                <a:cs typeface="Raleway"/>
                <a:sym typeface="Raleway"/>
              </a:defRPr>
            </a:lvl2pPr>
            <a:lvl3pPr lvl="2">
              <a:lnSpc>
                <a:spcPct val="100000"/>
              </a:lnSpc>
              <a:spcBef>
                <a:spcPts val="0"/>
              </a:spcBef>
              <a:spcAft>
                <a:spcPts val="0"/>
              </a:spcAft>
              <a:buSzPts val="2400"/>
              <a:buFont typeface="Raleway"/>
              <a:buNone/>
              <a:defRPr sz="2400" b="1">
                <a:latin typeface="Raleway"/>
                <a:ea typeface="Raleway"/>
                <a:cs typeface="Raleway"/>
                <a:sym typeface="Raleway"/>
              </a:defRPr>
            </a:lvl3pPr>
            <a:lvl4pPr lvl="3">
              <a:lnSpc>
                <a:spcPct val="100000"/>
              </a:lnSpc>
              <a:spcBef>
                <a:spcPts val="0"/>
              </a:spcBef>
              <a:spcAft>
                <a:spcPts val="0"/>
              </a:spcAft>
              <a:buSzPts val="2400"/>
              <a:buFont typeface="Raleway"/>
              <a:buNone/>
              <a:defRPr sz="2400" b="1">
                <a:latin typeface="Raleway"/>
                <a:ea typeface="Raleway"/>
                <a:cs typeface="Raleway"/>
                <a:sym typeface="Raleway"/>
              </a:defRPr>
            </a:lvl4pPr>
            <a:lvl5pPr lvl="4">
              <a:lnSpc>
                <a:spcPct val="100000"/>
              </a:lnSpc>
              <a:spcBef>
                <a:spcPts val="0"/>
              </a:spcBef>
              <a:spcAft>
                <a:spcPts val="0"/>
              </a:spcAft>
              <a:buSzPts val="2400"/>
              <a:buFont typeface="Raleway"/>
              <a:buNone/>
              <a:defRPr sz="2400" b="1">
                <a:latin typeface="Raleway"/>
                <a:ea typeface="Raleway"/>
                <a:cs typeface="Raleway"/>
                <a:sym typeface="Raleway"/>
              </a:defRPr>
            </a:lvl5pPr>
            <a:lvl6pPr lvl="5">
              <a:lnSpc>
                <a:spcPct val="100000"/>
              </a:lnSpc>
              <a:spcBef>
                <a:spcPts val="0"/>
              </a:spcBef>
              <a:spcAft>
                <a:spcPts val="0"/>
              </a:spcAft>
              <a:buSzPts val="2400"/>
              <a:buFont typeface="Raleway"/>
              <a:buNone/>
              <a:defRPr sz="2400" b="1">
                <a:latin typeface="Raleway"/>
                <a:ea typeface="Raleway"/>
                <a:cs typeface="Raleway"/>
                <a:sym typeface="Raleway"/>
              </a:defRPr>
            </a:lvl6pPr>
            <a:lvl7pPr lvl="6">
              <a:lnSpc>
                <a:spcPct val="100000"/>
              </a:lnSpc>
              <a:spcBef>
                <a:spcPts val="0"/>
              </a:spcBef>
              <a:spcAft>
                <a:spcPts val="0"/>
              </a:spcAft>
              <a:buSzPts val="2400"/>
              <a:buFont typeface="Raleway"/>
              <a:buNone/>
              <a:defRPr sz="2400" b="1">
                <a:latin typeface="Raleway"/>
                <a:ea typeface="Raleway"/>
                <a:cs typeface="Raleway"/>
                <a:sym typeface="Raleway"/>
              </a:defRPr>
            </a:lvl7pPr>
            <a:lvl8pPr lvl="7">
              <a:lnSpc>
                <a:spcPct val="100000"/>
              </a:lnSpc>
              <a:spcBef>
                <a:spcPts val="0"/>
              </a:spcBef>
              <a:spcAft>
                <a:spcPts val="0"/>
              </a:spcAft>
              <a:buSzPts val="2400"/>
              <a:buFont typeface="Raleway"/>
              <a:buNone/>
              <a:defRPr sz="2400" b="1">
                <a:latin typeface="Raleway"/>
                <a:ea typeface="Raleway"/>
                <a:cs typeface="Raleway"/>
                <a:sym typeface="Raleway"/>
              </a:defRPr>
            </a:lvl8pPr>
            <a:lvl9pPr lvl="8">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7" name="Google Shape;217;p25"/>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18" name="Google Shape;218;p25"/>
          <p:cNvSpPr/>
          <p:nvPr/>
        </p:nvSpPr>
        <p:spPr>
          <a:xfrm>
            <a:off x="7998500" y="-5"/>
            <a:ext cx="11796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19" name="Google Shape;219;p25"/>
          <p:cNvSpPr/>
          <p:nvPr/>
        </p:nvSpPr>
        <p:spPr>
          <a:xfrm>
            <a:off x="8639600" y="839912"/>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20" name="Google Shape;220;p25"/>
          <p:cNvGrpSpPr/>
          <p:nvPr/>
        </p:nvGrpSpPr>
        <p:grpSpPr>
          <a:xfrm>
            <a:off x="6949242" y="241003"/>
            <a:ext cx="843798" cy="75480"/>
            <a:chOff x="1592275" y="131175"/>
            <a:chExt cx="2297300" cy="205500"/>
          </a:xfrm>
        </p:grpSpPr>
        <p:sp>
          <p:nvSpPr>
            <p:cNvPr id="221" name="Google Shape;221;p2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2" name="Google Shape;222;p2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3" name="Google Shape;223;p2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4" name="Google Shape;224;p2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5" name="Google Shape;225;p2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226" name="Google Shape;226;p25"/>
          <p:cNvSpPr/>
          <p:nvPr/>
        </p:nvSpPr>
        <p:spPr>
          <a:xfrm>
            <a:off x="0" y="0"/>
            <a:ext cx="205200" cy="212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27" name="Google Shape;227;p25"/>
          <p:cNvGrpSpPr/>
          <p:nvPr/>
        </p:nvGrpSpPr>
        <p:grpSpPr>
          <a:xfrm rot="5400000">
            <a:off x="8470942" y="4330178"/>
            <a:ext cx="843798" cy="75480"/>
            <a:chOff x="1592275" y="131175"/>
            <a:chExt cx="2297300" cy="205500"/>
          </a:xfrm>
        </p:grpSpPr>
        <p:sp>
          <p:nvSpPr>
            <p:cNvPr id="228" name="Google Shape;228;p2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29" name="Google Shape;229;p2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30" name="Google Shape;230;p2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31" name="Google Shape;231;p2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32" name="Google Shape;232;p2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233" name="Google Shape;233;p25"/>
          <p:cNvSpPr/>
          <p:nvPr/>
        </p:nvSpPr>
        <p:spPr>
          <a:xfrm>
            <a:off x="0" y="4644025"/>
            <a:ext cx="2895900" cy="29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1334375" y="942600"/>
            <a:ext cx="4027200" cy="1055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5" name="Google Shape;265;p28"/>
          <p:cNvSpPr txBox="1">
            <a:spLocks noGrp="1"/>
          </p:cNvSpPr>
          <p:nvPr>
            <p:ph type="subTitle" idx="1"/>
          </p:nvPr>
        </p:nvSpPr>
        <p:spPr>
          <a:xfrm>
            <a:off x="878575" y="1998000"/>
            <a:ext cx="4027200" cy="220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a:endParaRPr/>
          </a:p>
        </p:txBody>
      </p:sp>
      <p:sp>
        <p:nvSpPr>
          <p:cNvPr id="266" name="Google Shape;266;p28"/>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67" name="Google Shape;267;p28"/>
          <p:cNvSpPr/>
          <p:nvPr/>
        </p:nvSpPr>
        <p:spPr>
          <a:xfrm>
            <a:off x="8753050" y="2163437"/>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68" name="Google Shape;268;p28"/>
          <p:cNvGrpSpPr/>
          <p:nvPr/>
        </p:nvGrpSpPr>
        <p:grpSpPr>
          <a:xfrm>
            <a:off x="7586967" y="4714353"/>
            <a:ext cx="843798" cy="75480"/>
            <a:chOff x="1592275" y="131175"/>
            <a:chExt cx="2297300" cy="205500"/>
          </a:xfrm>
        </p:grpSpPr>
        <p:sp>
          <p:nvSpPr>
            <p:cNvPr id="269" name="Google Shape;269;p2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0" name="Google Shape;270;p2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1" name="Google Shape;271;p2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2" name="Google Shape;272;p2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3" name="Google Shape;273;p2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274" name="Google Shape;274;p28"/>
          <p:cNvSpPr/>
          <p:nvPr/>
        </p:nvSpPr>
        <p:spPr>
          <a:xfrm>
            <a:off x="0" y="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75" name="Google Shape;275;p28"/>
          <p:cNvGrpSpPr/>
          <p:nvPr/>
        </p:nvGrpSpPr>
        <p:grpSpPr>
          <a:xfrm rot="5400000">
            <a:off x="-254433" y="1881553"/>
            <a:ext cx="843798" cy="75480"/>
            <a:chOff x="1592275" y="131175"/>
            <a:chExt cx="2297300" cy="205500"/>
          </a:xfrm>
        </p:grpSpPr>
        <p:sp>
          <p:nvSpPr>
            <p:cNvPr id="276" name="Google Shape;276;p2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7" name="Google Shape;277;p2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8" name="Google Shape;278;p2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79" name="Google Shape;279;p2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80" name="Google Shape;280;p2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713224" y="604750"/>
            <a:ext cx="2532000" cy="11466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3" name="Google Shape;283;p29"/>
          <p:cNvSpPr txBox="1">
            <a:spLocks noGrp="1"/>
          </p:cNvSpPr>
          <p:nvPr>
            <p:ph type="subTitle" idx="1"/>
          </p:nvPr>
        </p:nvSpPr>
        <p:spPr>
          <a:xfrm>
            <a:off x="713224" y="1656850"/>
            <a:ext cx="2532000" cy="110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84" name="Google Shape;284;p29"/>
          <p:cNvSpPr>
            <a:spLocks noGrp="1"/>
          </p:cNvSpPr>
          <p:nvPr>
            <p:ph type="pic" idx="2"/>
          </p:nvPr>
        </p:nvSpPr>
        <p:spPr>
          <a:xfrm>
            <a:off x="5629674" y="2953703"/>
            <a:ext cx="2801100" cy="1650300"/>
          </a:xfrm>
          <a:prstGeom prst="rect">
            <a:avLst/>
          </a:prstGeom>
          <a:noFill/>
          <a:ln>
            <a:noFill/>
          </a:ln>
        </p:spPr>
      </p:sp>
      <p:sp>
        <p:nvSpPr>
          <p:cNvPr id="285" name="Google Shape;285;p29"/>
          <p:cNvSpPr>
            <a:spLocks noGrp="1"/>
          </p:cNvSpPr>
          <p:nvPr>
            <p:ph type="pic" idx="3"/>
          </p:nvPr>
        </p:nvSpPr>
        <p:spPr>
          <a:xfrm>
            <a:off x="3285299" y="539500"/>
            <a:ext cx="5145600" cy="2285700"/>
          </a:xfrm>
          <a:prstGeom prst="rect">
            <a:avLst/>
          </a:prstGeom>
          <a:noFill/>
          <a:ln>
            <a:noFill/>
          </a:ln>
        </p:spPr>
      </p:sp>
      <p:sp>
        <p:nvSpPr>
          <p:cNvPr id="286" name="Google Shape;286;p29"/>
          <p:cNvSpPr>
            <a:spLocks noGrp="1"/>
          </p:cNvSpPr>
          <p:nvPr>
            <p:ph type="pic" idx="4"/>
          </p:nvPr>
        </p:nvSpPr>
        <p:spPr>
          <a:xfrm>
            <a:off x="713224" y="2953700"/>
            <a:ext cx="4740300" cy="1650300"/>
          </a:xfrm>
          <a:prstGeom prst="rect">
            <a:avLst/>
          </a:prstGeom>
          <a:noFill/>
          <a:ln>
            <a:noFill/>
          </a:ln>
        </p:spPr>
      </p:sp>
      <p:sp>
        <p:nvSpPr>
          <p:cNvPr id="287" name="Google Shape;287;p29"/>
          <p:cNvSpPr/>
          <p:nvPr/>
        </p:nvSpPr>
        <p:spPr>
          <a:xfrm rot="10800000" flipH="1">
            <a:off x="5829850" y="0"/>
            <a:ext cx="33141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88" name="Google Shape;288;p29"/>
          <p:cNvSpPr/>
          <p:nvPr/>
        </p:nvSpPr>
        <p:spPr>
          <a:xfrm rot="10800000" flipH="1">
            <a:off x="0" y="7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89" name="Google Shape;289;p29"/>
          <p:cNvSpPr/>
          <p:nvPr/>
        </p:nvSpPr>
        <p:spPr>
          <a:xfrm rot="10800000" flipH="1">
            <a:off x="0" y="496160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290" name="Google Shape;290;p29"/>
          <p:cNvGrpSpPr/>
          <p:nvPr/>
        </p:nvGrpSpPr>
        <p:grpSpPr>
          <a:xfrm rot="10800000" flipH="1">
            <a:off x="4150092" y="4745092"/>
            <a:ext cx="843798" cy="75480"/>
            <a:chOff x="1592275" y="131175"/>
            <a:chExt cx="2297300" cy="205500"/>
          </a:xfrm>
        </p:grpSpPr>
        <p:sp>
          <p:nvSpPr>
            <p:cNvPr id="291" name="Google Shape;291;p29"/>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2" name="Google Shape;292;p29"/>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3" name="Google Shape;293;p29"/>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4" name="Google Shape;294;p29"/>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5" name="Google Shape;295;p29"/>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296" name="Google Shape;296;p29"/>
          <p:cNvGrpSpPr/>
          <p:nvPr/>
        </p:nvGrpSpPr>
        <p:grpSpPr>
          <a:xfrm rot="5400000" flipH="1">
            <a:off x="8481517" y="932192"/>
            <a:ext cx="843798" cy="75480"/>
            <a:chOff x="1592275" y="131175"/>
            <a:chExt cx="2297300" cy="205500"/>
          </a:xfrm>
        </p:grpSpPr>
        <p:sp>
          <p:nvSpPr>
            <p:cNvPr id="297" name="Google Shape;297;p29"/>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8" name="Google Shape;298;p29"/>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299" name="Google Shape;299;p29"/>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00" name="Google Shape;300;p29"/>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01" name="Google Shape;301;p29"/>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_AND_BODY_1">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4" name="Google Shape;304;p30"/>
          <p:cNvSpPr txBox="1">
            <a:spLocks noGrp="1"/>
          </p:cNvSpPr>
          <p:nvPr>
            <p:ph type="body" idx="1"/>
          </p:nvPr>
        </p:nvSpPr>
        <p:spPr>
          <a:xfrm>
            <a:off x="720000" y="1215751"/>
            <a:ext cx="7704000" cy="221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endParaRPr/>
          </a:p>
        </p:txBody>
      </p:sp>
      <p:sp>
        <p:nvSpPr>
          <p:cNvPr id="305" name="Google Shape;305;p30"/>
          <p:cNvSpPr/>
          <p:nvPr/>
        </p:nvSpPr>
        <p:spPr>
          <a:xfrm>
            <a:off x="2700200" y="4961525"/>
            <a:ext cx="64437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06" name="Google Shape;306;p30"/>
          <p:cNvSpPr/>
          <p:nvPr/>
        </p:nvSpPr>
        <p:spPr>
          <a:xfrm>
            <a:off x="5055925" y="10"/>
            <a:ext cx="3921300" cy="444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07" name="Google Shape;307;p30"/>
          <p:cNvGrpSpPr/>
          <p:nvPr/>
        </p:nvGrpSpPr>
        <p:grpSpPr>
          <a:xfrm>
            <a:off x="928067" y="4961528"/>
            <a:ext cx="843798" cy="75480"/>
            <a:chOff x="1592275" y="131175"/>
            <a:chExt cx="2297300" cy="205500"/>
          </a:xfrm>
        </p:grpSpPr>
        <p:sp>
          <p:nvSpPr>
            <p:cNvPr id="308" name="Google Shape;308;p30"/>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09" name="Google Shape;309;p30"/>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0" name="Google Shape;310;p30"/>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1" name="Google Shape;311;p30"/>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2" name="Google Shape;312;p30"/>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313" name="Google Shape;313;p30"/>
          <p:cNvSpPr/>
          <p:nvPr/>
        </p:nvSpPr>
        <p:spPr>
          <a:xfrm>
            <a:off x="0" y="377190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14" name="Google Shape;314;p30"/>
          <p:cNvGrpSpPr/>
          <p:nvPr/>
        </p:nvGrpSpPr>
        <p:grpSpPr>
          <a:xfrm rot="5400000">
            <a:off x="8517592" y="963078"/>
            <a:ext cx="843798" cy="75480"/>
            <a:chOff x="1592275" y="131175"/>
            <a:chExt cx="2297300" cy="205500"/>
          </a:xfrm>
        </p:grpSpPr>
        <p:sp>
          <p:nvSpPr>
            <p:cNvPr id="315" name="Google Shape;315;p30"/>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6" name="Google Shape;316;p30"/>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7" name="Google Shape;317;p30"/>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8" name="Google Shape;318;p30"/>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19" name="Google Shape;319;p30"/>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_AND_BODY_1_1">
    <p:spTree>
      <p:nvGrpSpPr>
        <p:cNvPr id="1" name="Shape 320"/>
        <p:cNvGrpSpPr/>
        <p:nvPr/>
      </p:nvGrpSpPr>
      <p:grpSpPr>
        <a:xfrm>
          <a:off x="0" y="0"/>
          <a:ext cx="0" cy="0"/>
          <a:chOff x="0" y="0"/>
          <a:chExt cx="0" cy="0"/>
        </a:xfrm>
      </p:grpSpPr>
      <p:sp>
        <p:nvSpPr>
          <p:cNvPr id="321" name="Google Shape;32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2" name="Google Shape;322;p31"/>
          <p:cNvSpPr txBox="1">
            <a:spLocks noGrp="1"/>
          </p:cNvSpPr>
          <p:nvPr>
            <p:ph type="body" idx="1"/>
          </p:nvPr>
        </p:nvSpPr>
        <p:spPr>
          <a:xfrm>
            <a:off x="720000" y="1215751"/>
            <a:ext cx="7704000" cy="223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endParaRPr/>
          </a:p>
        </p:txBody>
      </p:sp>
      <p:sp>
        <p:nvSpPr>
          <p:cNvPr id="323" name="Google Shape;323;p31"/>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24" name="Google Shape;324;p31"/>
          <p:cNvGrpSpPr/>
          <p:nvPr/>
        </p:nvGrpSpPr>
        <p:grpSpPr>
          <a:xfrm>
            <a:off x="8118642" y="4707428"/>
            <a:ext cx="843798" cy="75480"/>
            <a:chOff x="1592275" y="131175"/>
            <a:chExt cx="2297300" cy="205500"/>
          </a:xfrm>
        </p:grpSpPr>
        <p:sp>
          <p:nvSpPr>
            <p:cNvPr id="325" name="Google Shape;325;p31"/>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26" name="Google Shape;326;p31"/>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27" name="Google Shape;327;p31"/>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28" name="Google Shape;328;p31"/>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29" name="Google Shape;329;p31"/>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330" name="Google Shape;330;p31"/>
          <p:cNvSpPr/>
          <p:nvPr/>
        </p:nvSpPr>
        <p:spPr>
          <a:xfrm>
            <a:off x="0" y="0"/>
            <a:ext cx="205200" cy="212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31" name="Google Shape;331;p31"/>
          <p:cNvSpPr/>
          <p:nvPr/>
        </p:nvSpPr>
        <p:spPr>
          <a:xfrm rot="5400000">
            <a:off x="7547100" y="2630050"/>
            <a:ext cx="2895900" cy="297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4" name="Google Shape;334;p32"/>
          <p:cNvSpPr txBox="1">
            <a:spLocks noGrp="1"/>
          </p:cNvSpPr>
          <p:nvPr>
            <p:ph type="subTitle" idx="1"/>
          </p:nvPr>
        </p:nvSpPr>
        <p:spPr>
          <a:xfrm>
            <a:off x="937625" y="2321226"/>
            <a:ext cx="2175300" cy="202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35" name="Google Shape;335;p32"/>
          <p:cNvSpPr txBox="1">
            <a:spLocks noGrp="1"/>
          </p:cNvSpPr>
          <p:nvPr>
            <p:ph type="subTitle" idx="2"/>
          </p:nvPr>
        </p:nvSpPr>
        <p:spPr>
          <a:xfrm>
            <a:off x="3484347" y="2321226"/>
            <a:ext cx="2175300" cy="202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36" name="Google Shape;336;p32"/>
          <p:cNvSpPr txBox="1">
            <a:spLocks noGrp="1"/>
          </p:cNvSpPr>
          <p:nvPr>
            <p:ph type="subTitle" idx="3"/>
          </p:nvPr>
        </p:nvSpPr>
        <p:spPr>
          <a:xfrm>
            <a:off x="6031075" y="2321226"/>
            <a:ext cx="2175300" cy="202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37" name="Google Shape;337;p32"/>
          <p:cNvSpPr txBox="1">
            <a:spLocks noGrp="1"/>
          </p:cNvSpPr>
          <p:nvPr>
            <p:ph type="subTitle" idx="4"/>
          </p:nvPr>
        </p:nvSpPr>
        <p:spPr>
          <a:xfrm>
            <a:off x="937625" y="1473600"/>
            <a:ext cx="21753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38" name="Google Shape;338;p32"/>
          <p:cNvSpPr txBox="1">
            <a:spLocks noGrp="1"/>
          </p:cNvSpPr>
          <p:nvPr>
            <p:ph type="subTitle" idx="5"/>
          </p:nvPr>
        </p:nvSpPr>
        <p:spPr>
          <a:xfrm>
            <a:off x="3484350" y="1473600"/>
            <a:ext cx="21753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39" name="Google Shape;339;p32"/>
          <p:cNvSpPr txBox="1">
            <a:spLocks noGrp="1"/>
          </p:cNvSpPr>
          <p:nvPr>
            <p:ph type="subTitle" idx="6"/>
          </p:nvPr>
        </p:nvSpPr>
        <p:spPr>
          <a:xfrm>
            <a:off x="6031075" y="1473600"/>
            <a:ext cx="2175300" cy="70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40" name="Google Shape;340;p32"/>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1" name="Google Shape;341;p32"/>
          <p:cNvSpPr/>
          <p:nvPr/>
        </p:nvSpPr>
        <p:spPr>
          <a:xfrm>
            <a:off x="8577800" y="1843362"/>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42" name="Google Shape;342;p32"/>
          <p:cNvGrpSpPr/>
          <p:nvPr/>
        </p:nvGrpSpPr>
        <p:grpSpPr>
          <a:xfrm>
            <a:off x="205192" y="4714353"/>
            <a:ext cx="843798" cy="75480"/>
            <a:chOff x="1592275" y="131175"/>
            <a:chExt cx="2297300" cy="205500"/>
          </a:xfrm>
        </p:grpSpPr>
        <p:sp>
          <p:nvSpPr>
            <p:cNvPr id="343" name="Google Shape;343;p32"/>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4" name="Google Shape;344;p32"/>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5" name="Google Shape;345;p32"/>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6" name="Google Shape;346;p32"/>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47" name="Google Shape;347;p32"/>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348" name="Google Shape;348;p32"/>
          <p:cNvSpPr/>
          <p:nvPr/>
        </p:nvSpPr>
        <p:spPr>
          <a:xfrm>
            <a:off x="0" y="0"/>
            <a:ext cx="3938700" cy="217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49" name="Google Shape;349;p32"/>
          <p:cNvGrpSpPr/>
          <p:nvPr/>
        </p:nvGrpSpPr>
        <p:grpSpPr>
          <a:xfrm rot="5400000">
            <a:off x="8496442" y="558078"/>
            <a:ext cx="843798" cy="75480"/>
            <a:chOff x="1592275" y="131175"/>
            <a:chExt cx="2297300" cy="205500"/>
          </a:xfrm>
        </p:grpSpPr>
        <p:sp>
          <p:nvSpPr>
            <p:cNvPr id="350" name="Google Shape;350;p32"/>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51" name="Google Shape;351;p32"/>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52" name="Google Shape;352;p32"/>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53" name="Google Shape;353;p32"/>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54" name="Google Shape;354;p32"/>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5"/>
        <p:cNvGrpSpPr/>
        <p:nvPr/>
      </p:nvGrpSpPr>
      <p:grpSpPr>
        <a:xfrm>
          <a:off x="0" y="0"/>
          <a:ext cx="0" cy="0"/>
          <a:chOff x="0" y="0"/>
          <a:chExt cx="0" cy="0"/>
        </a:xfrm>
      </p:grpSpPr>
      <p:sp>
        <p:nvSpPr>
          <p:cNvPr id="356" name="Google Shape;35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7" name="Google Shape;357;p33"/>
          <p:cNvSpPr txBox="1">
            <a:spLocks noGrp="1"/>
          </p:cNvSpPr>
          <p:nvPr>
            <p:ph type="subTitle" idx="1"/>
          </p:nvPr>
        </p:nvSpPr>
        <p:spPr>
          <a:xfrm>
            <a:off x="720000" y="1608550"/>
            <a:ext cx="3575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58" name="Google Shape;358;p33"/>
          <p:cNvSpPr txBox="1">
            <a:spLocks noGrp="1"/>
          </p:cNvSpPr>
          <p:nvPr>
            <p:ph type="subTitle" idx="2"/>
          </p:nvPr>
        </p:nvSpPr>
        <p:spPr>
          <a:xfrm>
            <a:off x="4848217" y="1608550"/>
            <a:ext cx="3575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59" name="Google Shape;359;p33"/>
          <p:cNvSpPr txBox="1">
            <a:spLocks noGrp="1"/>
          </p:cNvSpPr>
          <p:nvPr>
            <p:ph type="subTitle" idx="3"/>
          </p:nvPr>
        </p:nvSpPr>
        <p:spPr>
          <a:xfrm>
            <a:off x="720000" y="3269125"/>
            <a:ext cx="3575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60" name="Google Shape;360;p33"/>
          <p:cNvSpPr txBox="1">
            <a:spLocks noGrp="1"/>
          </p:cNvSpPr>
          <p:nvPr>
            <p:ph type="subTitle" idx="4"/>
          </p:nvPr>
        </p:nvSpPr>
        <p:spPr>
          <a:xfrm>
            <a:off x="4848217" y="3269125"/>
            <a:ext cx="3575700" cy="120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61" name="Google Shape;361;p33"/>
          <p:cNvSpPr txBox="1">
            <a:spLocks noGrp="1"/>
          </p:cNvSpPr>
          <p:nvPr>
            <p:ph type="subTitle" idx="5"/>
          </p:nvPr>
        </p:nvSpPr>
        <p:spPr>
          <a:xfrm>
            <a:off x="720001" y="1155600"/>
            <a:ext cx="3575700" cy="460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62" name="Google Shape;362;p33"/>
          <p:cNvSpPr txBox="1">
            <a:spLocks noGrp="1"/>
          </p:cNvSpPr>
          <p:nvPr>
            <p:ph type="subTitle" idx="6"/>
          </p:nvPr>
        </p:nvSpPr>
        <p:spPr>
          <a:xfrm>
            <a:off x="720001" y="2816350"/>
            <a:ext cx="3575700" cy="460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63" name="Google Shape;363;p33"/>
          <p:cNvSpPr txBox="1">
            <a:spLocks noGrp="1"/>
          </p:cNvSpPr>
          <p:nvPr>
            <p:ph type="subTitle" idx="7"/>
          </p:nvPr>
        </p:nvSpPr>
        <p:spPr>
          <a:xfrm>
            <a:off x="4848188" y="1155600"/>
            <a:ext cx="3575700" cy="460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64" name="Google Shape;364;p33"/>
          <p:cNvSpPr txBox="1">
            <a:spLocks noGrp="1"/>
          </p:cNvSpPr>
          <p:nvPr>
            <p:ph type="subTitle" idx="8"/>
          </p:nvPr>
        </p:nvSpPr>
        <p:spPr>
          <a:xfrm>
            <a:off x="4848188" y="2816350"/>
            <a:ext cx="3575700" cy="460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65" name="Google Shape;365;p33"/>
          <p:cNvSpPr/>
          <p:nvPr/>
        </p:nvSpPr>
        <p:spPr>
          <a:xfrm>
            <a:off x="5829850" y="4754600"/>
            <a:ext cx="33141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66" name="Google Shape;366;p33"/>
          <p:cNvSpPr/>
          <p:nvPr/>
        </p:nvSpPr>
        <p:spPr>
          <a:xfrm>
            <a:off x="0" y="159942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67" name="Google Shape;367;p33"/>
          <p:cNvSpPr/>
          <p:nvPr/>
        </p:nvSpPr>
        <p:spPr>
          <a:xfrm>
            <a:off x="0" y="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68" name="Google Shape;368;p33"/>
          <p:cNvGrpSpPr/>
          <p:nvPr/>
        </p:nvGrpSpPr>
        <p:grpSpPr>
          <a:xfrm>
            <a:off x="8097342" y="369553"/>
            <a:ext cx="843798" cy="75480"/>
            <a:chOff x="1592275" y="131175"/>
            <a:chExt cx="2297300" cy="205500"/>
          </a:xfrm>
        </p:grpSpPr>
        <p:sp>
          <p:nvSpPr>
            <p:cNvPr id="369" name="Google Shape;369;p33"/>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0" name="Google Shape;370;p33"/>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1" name="Google Shape;371;p33"/>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2" name="Google Shape;372;p33"/>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3" name="Google Shape;373;p33"/>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374" name="Google Shape;374;p33"/>
          <p:cNvGrpSpPr/>
          <p:nvPr/>
        </p:nvGrpSpPr>
        <p:grpSpPr>
          <a:xfrm rot="5400000">
            <a:off x="8481517" y="4135728"/>
            <a:ext cx="843798" cy="75480"/>
            <a:chOff x="1592275" y="131175"/>
            <a:chExt cx="2297300" cy="205500"/>
          </a:xfrm>
        </p:grpSpPr>
        <p:sp>
          <p:nvSpPr>
            <p:cNvPr id="375" name="Google Shape;375;p33"/>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6" name="Google Shape;376;p33"/>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7" name="Google Shape;377;p33"/>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8" name="Google Shape;378;p33"/>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79" name="Google Shape;379;p33"/>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80"/>
        <p:cNvGrpSpPr/>
        <p:nvPr/>
      </p:nvGrpSpPr>
      <p:grpSpPr>
        <a:xfrm>
          <a:off x="0" y="0"/>
          <a:ext cx="0" cy="0"/>
          <a:chOff x="0" y="0"/>
          <a:chExt cx="0" cy="0"/>
        </a:xfrm>
      </p:grpSpPr>
      <p:sp>
        <p:nvSpPr>
          <p:cNvPr id="381" name="Google Shape;38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2" name="Google Shape;382;p34"/>
          <p:cNvSpPr txBox="1">
            <a:spLocks noGrp="1"/>
          </p:cNvSpPr>
          <p:nvPr>
            <p:ph type="subTitle" idx="1"/>
          </p:nvPr>
        </p:nvSpPr>
        <p:spPr>
          <a:xfrm>
            <a:off x="720000" y="1710160"/>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3" name="Google Shape;383;p34"/>
          <p:cNvSpPr txBox="1">
            <a:spLocks noGrp="1"/>
          </p:cNvSpPr>
          <p:nvPr>
            <p:ph type="subTitle" idx="2"/>
          </p:nvPr>
        </p:nvSpPr>
        <p:spPr>
          <a:xfrm>
            <a:off x="3455250" y="1710160"/>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4" name="Google Shape;384;p34"/>
          <p:cNvSpPr txBox="1">
            <a:spLocks noGrp="1"/>
          </p:cNvSpPr>
          <p:nvPr>
            <p:ph type="subTitle" idx="3"/>
          </p:nvPr>
        </p:nvSpPr>
        <p:spPr>
          <a:xfrm>
            <a:off x="720000" y="3440454"/>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5" name="Google Shape;385;p34"/>
          <p:cNvSpPr txBox="1">
            <a:spLocks noGrp="1"/>
          </p:cNvSpPr>
          <p:nvPr>
            <p:ph type="subTitle" idx="4"/>
          </p:nvPr>
        </p:nvSpPr>
        <p:spPr>
          <a:xfrm>
            <a:off x="3455250" y="3440454"/>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6" name="Google Shape;386;p34"/>
          <p:cNvSpPr txBox="1">
            <a:spLocks noGrp="1"/>
          </p:cNvSpPr>
          <p:nvPr>
            <p:ph type="subTitle" idx="5"/>
          </p:nvPr>
        </p:nvSpPr>
        <p:spPr>
          <a:xfrm>
            <a:off x="6190500" y="1710160"/>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7" name="Google Shape;387;p34"/>
          <p:cNvSpPr txBox="1">
            <a:spLocks noGrp="1"/>
          </p:cNvSpPr>
          <p:nvPr>
            <p:ph type="subTitle" idx="6"/>
          </p:nvPr>
        </p:nvSpPr>
        <p:spPr>
          <a:xfrm>
            <a:off x="6190500" y="3440454"/>
            <a:ext cx="2233500" cy="116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388" name="Google Shape;388;p34"/>
          <p:cNvSpPr txBox="1">
            <a:spLocks noGrp="1"/>
          </p:cNvSpPr>
          <p:nvPr>
            <p:ph type="subTitle" idx="7"/>
          </p:nvPr>
        </p:nvSpPr>
        <p:spPr>
          <a:xfrm>
            <a:off x="720000" y="1336275"/>
            <a:ext cx="22335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89" name="Google Shape;389;p34"/>
          <p:cNvSpPr txBox="1">
            <a:spLocks noGrp="1"/>
          </p:cNvSpPr>
          <p:nvPr>
            <p:ph type="subTitle" idx="8"/>
          </p:nvPr>
        </p:nvSpPr>
        <p:spPr>
          <a:xfrm>
            <a:off x="3455250" y="1336275"/>
            <a:ext cx="22311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0" name="Google Shape;390;p34"/>
          <p:cNvSpPr txBox="1">
            <a:spLocks noGrp="1"/>
          </p:cNvSpPr>
          <p:nvPr>
            <p:ph type="subTitle" idx="9"/>
          </p:nvPr>
        </p:nvSpPr>
        <p:spPr>
          <a:xfrm>
            <a:off x="6190500" y="1336275"/>
            <a:ext cx="22311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1" name="Google Shape;391;p34"/>
          <p:cNvSpPr txBox="1">
            <a:spLocks noGrp="1"/>
          </p:cNvSpPr>
          <p:nvPr>
            <p:ph type="subTitle" idx="13"/>
          </p:nvPr>
        </p:nvSpPr>
        <p:spPr>
          <a:xfrm>
            <a:off x="720000" y="3063351"/>
            <a:ext cx="22335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2" name="Google Shape;392;p34"/>
          <p:cNvSpPr txBox="1">
            <a:spLocks noGrp="1"/>
          </p:cNvSpPr>
          <p:nvPr>
            <p:ph type="subTitle" idx="14"/>
          </p:nvPr>
        </p:nvSpPr>
        <p:spPr>
          <a:xfrm>
            <a:off x="3455250" y="3063356"/>
            <a:ext cx="22311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3" name="Google Shape;393;p34"/>
          <p:cNvSpPr txBox="1">
            <a:spLocks noGrp="1"/>
          </p:cNvSpPr>
          <p:nvPr>
            <p:ph type="subTitle" idx="15"/>
          </p:nvPr>
        </p:nvSpPr>
        <p:spPr>
          <a:xfrm>
            <a:off x="6190500" y="3063356"/>
            <a:ext cx="2231100" cy="3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None/>
              <a:defRPr sz="1800" b="1">
                <a:solidFill>
                  <a:schemeClr val="dk1"/>
                </a:solidFill>
              </a:defRPr>
            </a:lvl1pPr>
            <a:lvl2pPr lvl="1" algn="ctr">
              <a:lnSpc>
                <a:spcPct val="100000"/>
              </a:lnSpc>
              <a:spcBef>
                <a:spcPts val="0"/>
              </a:spcBef>
              <a:spcAft>
                <a:spcPts val="0"/>
              </a:spcAft>
              <a:buSzPts val="1800"/>
              <a:buNone/>
              <a:defRPr sz="1800" b="1"/>
            </a:lvl2pPr>
            <a:lvl3pPr lvl="2" algn="ctr">
              <a:lnSpc>
                <a:spcPct val="100000"/>
              </a:lnSpc>
              <a:spcBef>
                <a:spcPts val="0"/>
              </a:spcBef>
              <a:spcAft>
                <a:spcPts val="0"/>
              </a:spcAft>
              <a:buSzPts val="1800"/>
              <a:buNone/>
              <a:defRPr sz="1800" b="1"/>
            </a:lvl3pPr>
            <a:lvl4pPr lvl="3" algn="ctr">
              <a:lnSpc>
                <a:spcPct val="100000"/>
              </a:lnSpc>
              <a:spcBef>
                <a:spcPts val="0"/>
              </a:spcBef>
              <a:spcAft>
                <a:spcPts val="0"/>
              </a:spcAft>
              <a:buSzPts val="1800"/>
              <a:buNone/>
              <a:defRPr sz="1800" b="1"/>
            </a:lvl4pPr>
            <a:lvl5pPr lvl="4" algn="ctr">
              <a:lnSpc>
                <a:spcPct val="100000"/>
              </a:lnSpc>
              <a:spcBef>
                <a:spcPts val="0"/>
              </a:spcBef>
              <a:spcAft>
                <a:spcPts val="0"/>
              </a:spcAft>
              <a:buSzPts val="1800"/>
              <a:buNone/>
              <a:defRPr sz="1800" b="1"/>
            </a:lvl5pPr>
            <a:lvl6pPr lvl="5" algn="ctr">
              <a:lnSpc>
                <a:spcPct val="100000"/>
              </a:lnSpc>
              <a:spcBef>
                <a:spcPts val="0"/>
              </a:spcBef>
              <a:spcAft>
                <a:spcPts val="0"/>
              </a:spcAft>
              <a:buSzPts val="1800"/>
              <a:buNone/>
              <a:defRPr sz="1800" b="1"/>
            </a:lvl6pPr>
            <a:lvl7pPr lvl="6" algn="ctr">
              <a:lnSpc>
                <a:spcPct val="100000"/>
              </a:lnSpc>
              <a:spcBef>
                <a:spcPts val="0"/>
              </a:spcBef>
              <a:spcAft>
                <a:spcPts val="0"/>
              </a:spcAft>
              <a:buSzPts val="1800"/>
              <a:buNone/>
              <a:defRPr sz="1800" b="1"/>
            </a:lvl7pPr>
            <a:lvl8pPr lvl="7" algn="ctr">
              <a:lnSpc>
                <a:spcPct val="100000"/>
              </a:lnSpc>
              <a:spcBef>
                <a:spcPts val="0"/>
              </a:spcBef>
              <a:spcAft>
                <a:spcPts val="0"/>
              </a:spcAft>
              <a:buSzPts val="1800"/>
              <a:buNone/>
              <a:defRPr sz="1800" b="1"/>
            </a:lvl8pPr>
            <a:lvl9pPr lvl="8" algn="ctr">
              <a:lnSpc>
                <a:spcPct val="100000"/>
              </a:lnSpc>
              <a:spcBef>
                <a:spcPts val="0"/>
              </a:spcBef>
              <a:spcAft>
                <a:spcPts val="0"/>
              </a:spcAft>
              <a:buSzPts val="1800"/>
              <a:buNone/>
              <a:defRPr sz="1800" b="1"/>
            </a:lvl9pPr>
          </a:lstStyle>
          <a:p>
            <a:endParaRPr/>
          </a:p>
        </p:txBody>
      </p:sp>
      <p:sp>
        <p:nvSpPr>
          <p:cNvPr id="394" name="Google Shape;394;p34"/>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95" name="Google Shape;395;p34"/>
          <p:cNvSpPr/>
          <p:nvPr/>
        </p:nvSpPr>
        <p:spPr>
          <a:xfrm>
            <a:off x="8551525" y="-1388655"/>
            <a:ext cx="11796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96" name="Google Shape;396;p34"/>
          <p:cNvSpPr/>
          <p:nvPr/>
        </p:nvSpPr>
        <p:spPr>
          <a:xfrm>
            <a:off x="8769525" y="-1388638"/>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397" name="Google Shape;397;p34"/>
          <p:cNvGrpSpPr/>
          <p:nvPr/>
        </p:nvGrpSpPr>
        <p:grpSpPr>
          <a:xfrm>
            <a:off x="6949242" y="241003"/>
            <a:ext cx="843798" cy="75480"/>
            <a:chOff x="1592275" y="131175"/>
            <a:chExt cx="2297300" cy="205500"/>
          </a:xfrm>
        </p:grpSpPr>
        <p:sp>
          <p:nvSpPr>
            <p:cNvPr id="398" name="Google Shape;398;p34"/>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399" name="Google Shape;399;p34"/>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0" name="Google Shape;400;p34"/>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1" name="Google Shape;401;p34"/>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2" name="Google Shape;402;p34"/>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03" name="Google Shape;403;p34"/>
          <p:cNvSpPr/>
          <p:nvPr/>
        </p:nvSpPr>
        <p:spPr>
          <a:xfrm>
            <a:off x="0" y="0"/>
            <a:ext cx="205200" cy="212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04" name="Google Shape;404;p34"/>
          <p:cNvGrpSpPr/>
          <p:nvPr/>
        </p:nvGrpSpPr>
        <p:grpSpPr>
          <a:xfrm rot="5400000">
            <a:off x="8470942" y="4330178"/>
            <a:ext cx="843798" cy="75480"/>
            <a:chOff x="1592275" y="131175"/>
            <a:chExt cx="2297300" cy="205500"/>
          </a:xfrm>
        </p:grpSpPr>
        <p:sp>
          <p:nvSpPr>
            <p:cNvPr id="405" name="Google Shape;405;p34"/>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6" name="Google Shape;406;p34"/>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7" name="Google Shape;407;p34"/>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8" name="Google Shape;408;p34"/>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09" name="Google Shape;409;p34"/>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10" name="Google Shape;410;p34"/>
          <p:cNvSpPr/>
          <p:nvPr/>
        </p:nvSpPr>
        <p:spPr>
          <a:xfrm>
            <a:off x="0" y="4644025"/>
            <a:ext cx="2826000" cy="499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11"/>
        <p:cNvGrpSpPr/>
        <p:nvPr/>
      </p:nvGrpSpPr>
      <p:grpSpPr>
        <a:xfrm>
          <a:off x="0" y="0"/>
          <a:ext cx="0" cy="0"/>
          <a:chOff x="0" y="0"/>
          <a:chExt cx="0" cy="0"/>
        </a:xfrm>
      </p:grpSpPr>
      <p:sp>
        <p:nvSpPr>
          <p:cNvPr id="412" name="Google Shape;412;p35"/>
          <p:cNvSpPr txBox="1">
            <a:spLocks noGrp="1"/>
          </p:cNvSpPr>
          <p:nvPr>
            <p:ph type="title" hasCustomPrompt="1"/>
          </p:nvPr>
        </p:nvSpPr>
        <p:spPr>
          <a:xfrm>
            <a:off x="1266142" y="1547325"/>
            <a:ext cx="3059700" cy="7689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13" name="Google Shape;413;p35"/>
          <p:cNvSpPr txBox="1">
            <a:spLocks noGrp="1"/>
          </p:cNvSpPr>
          <p:nvPr>
            <p:ph type="subTitle" idx="1"/>
          </p:nvPr>
        </p:nvSpPr>
        <p:spPr>
          <a:xfrm>
            <a:off x="1266142" y="2429386"/>
            <a:ext cx="3059700" cy="36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14" name="Google Shape;414;p35"/>
          <p:cNvSpPr txBox="1">
            <a:spLocks noGrp="1"/>
          </p:cNvSpPr>
          <p:nvPr>
            <p:ph type="title" idx="2" hasCustomPrompt="1"/>
          </p:nvPr>
        </p:nvSpPr>
        <p:spPr>
          <a:xfrm>
            <a:off x="3042150" y="2910639"/>
            <a:ext cx="3059700" cy="7689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15" name="Google Shape;415;p35"/>
          <p:cNvSpPr txBox="1">
            <a:spLocks noGrp="1"/>
          </p:cNvSpPr>
          <p:nvPr>
            <p:ph type="subTitle" idx="3"/>
          </p:nvPr>
        </p:nvSpPr>
        <p:spPr>
          <a:xfrm>
            <a:off x="3042150" y="3792713"/>
            <a:ext cx="3059700" cy="36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16" name="Google Shape;416;p35"/>
          <p:cNvSpPr txBox="1">
            <a:spLocks noGrp="1"/>
          </p:cNvSpPr>
          <p:nvPr>
            <p:ph type="title" idx="4" hasCustomPrompt="1"/>
          </p:nvPr>
        </p:nvSpPr>
        <p:spPr>
          <a:xfrm>
            <a:off x="4818158" y="1547325"/>
            <a:ext cx="3059700" cy="7689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4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417" name="Google Shape;417;p35"/>
          <p:cNvSpPr txBox="1">
            <a:spLocks noGrp="1"/>
          </p:cNvSpPr>
          <p:nvPr>
            <p:ph type="subTitle" idx="5"/>
          </p:nvPr>
        </p:nvSpPr>
        <p:spPr>
          <a:xfrm>
            <a:off x="4818158" y="2429386"/>
            <a:ext cx="3059700" cy="368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18" name="Google Shape;418;p35"/>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19" name="Google Shape;419;p35"/>
          <p:cNvSpPr/>
          <p:nvPr/>
        </p:nvSpPr>
        <p:spPr>
          <a:xfrm>
            <a:off x="6447975" y="-1206045"/>
            <a:ext cx="3441000" cy="168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20" name="Google Shape;420;p35"/>
          <p:cNvGrpSpPr/>
          <p:nvPr/>
        </p:nvGrpSpPr>
        <p:grpSpPr>
          <a:xfrm>
            <a:off x="205192" y="4714353"/>
            <a:ext cx="843798" cy="75480"/>
            <a:chOff x="1592275" y="131175"/>
            <a:chExt cx="2297300" cy="205500"/>
          </a:xfrm>
        </p:grpSpPr>
        <p:sp>
          <p:nvSpPr>
            <p:cNvPr id="421" name="Google Shape;421;p3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2" name="Google Shape;422;p3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3" name="Google Shape;423;p3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4" name="Google Shape;424;p3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5" name="Google Shape;425;p3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26" name="Google Shape;426;p35"/>
          <p:cNvSpPr/>
          <p:nvPr/>
        </p:nvSpPr>
        <p:spPr>
          <a:xfrm>
            <a:off x="0" y="0"/>
            <a:ext cx="357300" cy="2471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27" name="Google Shape;427;p35"/>
          <p:cNvGrpSpPr/>
          <p:nvPr/>
        </p:nvGrpSpPr>
        <p:grpSpPr>
          <a:xfrm rot="5400000">
            <a:off x="8523492" y="2256653"/>
            <a:ext cx="843798" cy="75480"/>
            <a:chOff x="1592275" y="131175"/>
            <a:chExt cx="2297300" cy="205500"/>
          </a:xfrm>
        </p:grpSpPr>
        <p:sp>
          <p:nvSpPr>
            <p:cNvPr id="428" name="Google Shape;428;p35"/>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29" name="Google Shape;429;p35"/>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30" name="Google Shape;430;p35"/>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31" name="Google Shape;431;p35"/>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32" name="Google Shape;432;p35"/>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33" name="Google Shape;433;p35"/>
          <p:cNvSpPr/>
          <p:nvPr/>
        </p:nvSpPr>
        <p:spPr>
          <a:xfrm>
            <a:off x="3459525" y="-1433445"/>
            <a:ext cx="3441000" cy="1681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34"/>
        <p:cNvGrpSpPr/>
        <p:nvPr/>
      </p:nvGrpSpPr>
      <p:grpSpPr>
        <a:xfrm>
          <a:off x="0" y="0"/>
          <a:ext cx="0" cy="0"/>
          <a:chOff x="0" y="0"/>
          <a:chExt cx="0" cy="0"/>
        </a:xfrm>
      </p:grpSpPr>
      <p:sp>
        <p:nvSpPr>
          <p:cNvPr id="435" name="Google Shape;435;p36"/>
          <p:cNvSpPr txBox="1">
            <a:spLocks noGrp="1"/>
          </p:cNvSpPr>
          <p:nvPr>
            <p:ph type="title"/>
          </p:nvPr>
        </p:nvSpPr>
        <p:spPr>
          <a:xfrm>
            <a:off x="529538" y="759100"/>
            <a:ext cx="4448100" cy="1058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6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6" name="Google Shape;436;p36"/>
          <p:cNvSpPr txBox="1">
            <a:spLocks noGrp="1"/>
          </p:cNvSpPr>
          <p:nvPr>
            <p:ph type="subTitle" idx="1"/>
          </p:nvPr>
        </p:nvSpPr>
        <p:spPr>
          <a:xfrm>
            <a:off x="713225" y="1817809"/>
            <a:ext cx="4448100" cy="105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37" name="Google Shape;437;p36"/>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38" name="Google Shape;438;p36"/>
          <p:cNvSpPr/>
          <p:nvPr/>
        </p:nvSpPr>
        <p:spPr>
          <a:xfrm>
            <a:off x="7998500" y="-5"/>
            <a:ext cx="11796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39" name="Google Shape;439;p36"/>
          <p:cNvGrpSpPr/>
          <p:nvPr/>
        </p:nvGrpSpPr>
        <p:grpSpPr>
          <a:xfrm>
            <a:off x="6949242" y="241003"/>
            <a:ext cx="843798" cy="75480"/>
            <a:chOff x="1592275" y="131175"/>
            <a:chExt cx="2297300" cy="205500"/>
          </a:xfrm>
        </p:grpSpPr>
        <p:sp>
          <p:nvSpPr>
            <p:cNvPr id="440" name="Google Shape;440;p36"/>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1" name="Google Shape;441;p36"/>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2" name="Google Shape;442;p36"/>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3" name="Google Shape;443;p36"/>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4" name="Google Shape;444;p36"/>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45" name="Google Shape;445;p36"/>
          <p:cNvSpPr/>
          <p:nvPr/>
        </p:nvSpPr>
        <p:spPr>
          <a:xfrm>
            <a:off x="0" y="0"/>
            <a:ext cx="205200" cy="2124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46" name="Google Shape;446;p36"/>
          <p:cNvSpPr>
            <a:spLocks noGrp="1"/>
          </p:cNvSpPr>
          <p:nvPr>
            <p:ph type="pic" idx="2"/>
          </p:nvPr>
        </p:nvSpPr>
        <p:spPr>
          <a:xfrm>
            <a:off x="5499675" y="892300"/>
            <a:ext cx="3644400" cy="4085400"/>
          </a:xfrm>
          <a:prstGeom prst="rect">
            <a:avLst/>
          </a:prstGeom>
          <a:noFill/>
          <a:ln>
            <a:noFill/>
          </a:ln>
        </p:spPr>
      </p:sp>
      <p:sp>
        <p:nvSpPr>
          <p:cNvPr id="447" name="Google Shape;447;p36"/>
          <p:cNvSpPr txBox="1"/>
          <p:nvPr/>
        </p:nvSpPr>
        <p:spPr>
          <a:xfrm>
            <a:off x="713275" y="2876500"/>
            <a:ext cx="44481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Varela"/>
                <a:ea typeface="Varela"/>
                <a:cs typeface="Varela"/>
                <a:sym typeface="Varela"/>
              </a:rPr>
              <a:t>CREDITS:</a:t>
            </a:r>
            <a:r>
              <a:rPr lang="en" sz="1000">
                <a:solidFill>
                  <a:schemeClr val="dk1"/>
                </a:solidFill>
                <a:latin typeface="Varela"/>
                <a:ea typeface="Varela"/>
                <a:cs typeface="Varela"/>
                <a:sym typeface="Varela"/>
              </a:rPr>
              <a:t> This presentation template was created by </a:t>
            </a:r>
            <a:r>
              <a:rPr lang="en" sz="1000" b="1" u="sng">
                <a:solidFill>
                  <a:schemeClr val="dk1"/>
                </a:solidFill>
                <a:latin typeface="Varela"/>
                <a:ea typeface="Varela"/>
                <a:cs typeface="Varela"/>
                <a:sym typeface="Varela"/>
                <a:hlinkClick r:id="rId2">
                  <a:extLst>
                    <a:ext uri="{A12FA001-AC4F-418D-AE19-62706E023703}">
                      <ahyp:hlinkClr xmlns:ahyp="http://schemas.microsoft.com/office/drawing/2018/hyperlinkcolor" val="tx"/>
                    </a:ext>
                  </a:extLst>
                </a:hlinkClick>
              </a:rPr>
              <a:t>Slidesgo</a:t>
            </a:r>
            <a:r>
              <a:rPr lang="en" sz="1000">
                <a:solidFill>
                  <a:schemeClr val="dk1"/>
                </a:solidFill>
                <a:latin typeface="Varela"/>
                <a:ea typeface="Varela"/>
                <a:cs typeface="Varela"/>
                <a:sym typeface="Varela"/>
              </a:rPr>
              <a:t>, and includes icons by </a:t>
            </a:r>
            <a:r>
              <a:rPr lang="en" sz="1000" b="1" u="sng">
                <a:solidFill>
                  <a:schemeClr val="dk1"/>
                </a:solidFill>
                <a:latin typeface="Varela"/>
                <a:ea typeface="Varela"/>
                <a:cs typeface="Varela"/>
                <a:sym typeface="Varela"/>
                <a:hlinkClick r:id="rId3">
                  <a:extLst>
                    <a:ext uri="{A12FA001-AC4F-418D-AE19-62706E023703}">
                      <ahyp:hlinkClr xmlns:ahyp="http://schemas.microsoft.com/office/drawing/2018/hyperlinkcolor" val="tx"/>
                    </a:ext>
                  </a:extLst>
                </a:hlinkClick>
              </a:rPr>
              <a:t>Flaticon</a:t>
            </a:r>
            <a:r>
              <a:rPr lang="en" sz="1000">
                <a:solidFill>
                  <a:schemeClr val="dk1"/>
                </a:solidFill>
                <a:latin typeface="Varela"/>
                <a:ea typeface="Varela"/>
                <a:cs typeface="Varela"/>
                <a:sym typeface="Varela"/>
              </a:rPr>
              <a:t>, and infographics &amp; images by </a:t>
            </a:r>
            <a:r>
              <a:rPr lang="en" sz="1000" b="1" u="sng">
                <a:solidFill>
                  <a:schemeClr val="dk1"/>
                </a:solidFill>
                <a:latin typeface="Varela"/>
                <a:ea typeface="Varela"/>
                <a:cs typeface="Varela"/>
                <a:sym typeface="Varela"/>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Varela"/>
                <a:ea typeface="Varela"/>
                <a:cs typeface="Varela"/>
                <a:sym typeface="Varela"/>
              </a:rPr>
              <a:t> </a:t>
            </a:r>
            <a:endParaRPr sz="1000" b="1" u="sng">
              <a:solidFill>
                <a:schemeClr val="dk1"/>
              </a:solidFill>
              <a:latin typeface="Varela"/>
              <a:ea typeface="Varela"/>
              <a:cs typeface="Varela"/>
              <a:sym typeface="Varela"/>
            </a:endParaRPr>
          </a:p>
        </p:txBody>
      </p:sp>
      <p:grpSp>
        <p:nvGrpSpPr>
          <p:cNvPr id="448" name="Google Shape;448;p36"/>
          <p:cNvGrpSpPr/>
          <p:nvPr/>
        </p:nvGrpSpPr>
        <p:grpSpPr>
          <a:xfrm rot="5400000">
            <a:off x="-248633" y="4347053"/>
            <a:ext cx="843798" cy="75480"/>
            <a:chOff x="1592275" y="131175"/>
            <a:chExt cx="2297300" cy="205500"/>
          </a:xfrm>
        </p:grpSpPr>
        <p:sp>
          <p:nvSpPr>
            <p:cNvPr id="449" name="Google Shape;449;p36"/>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0" name="Google Shape;450;p36"/>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1" name="Google Shape;451;p36"/>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2" name="Google Shape;452;p36"/>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3" name="Google Shape;453;p36"/>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4"/>
        <p:cNvGrpSpPr/>
        <p:nvPr/>
      </p:nvGrpSpPr>
      <p:grpSpPr>
        <a:xfrm>
          <a:off x="0" y="0"/>
          <a:ext cx="0" cy="0"/>
          <a:chOff x="0" y="0"/>
          <a:chExt cx="0" cy="0"/>
        </a:xfrm>
      </p:grpSpPr>
      <p:sp>
        <p:nvSpPr>
          <p:cNvPr id="455" name="Google Shape;455;p37"/>
          <p:cNvSpPr/>
          <p:nvPr/>
        </p:nvSpPr>
        <p:spPr>
          <a:xfrm>
            <a:off x="0" y="4961525"/>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6" name="Google Shape;456;p37"/>
          <p:cNvSpPr/>
          <p:nvPr/>
        </p:nvSpPr>
        <p:spPr>
          <a:xfrm>
            <a:off x="8430775" y="1843362"/>
            <a:ext cx="1788900" cy="279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57" name="Google Shape;457;p37"/>
          <p:cNvGrpSpPr/>
          <p:nvPr/>
        </p:nvGrpSpPr>
        <p:grpSpPr>
          <a:xfrm>
            <a:off x="205192" y="4714353"/>
            <a:ext cx="843798" cy="75480"/>
            <a:chOff x="1592275" y="131175"/>
            <a:chExt cx="2297300" cy="205500"/>
          </a:xfrm>
        </p:grpSpPr>
        <p:sp>
          <p:nvSpPr>
            <p:cNvPr id="458" name="Google Shape;458;p37"/>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59" name="Google Shape;459;p37"/>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0" name="Google Shape;460;p37"/>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1" name="Google Shape;461;p37"/>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2" name="Google Shape;462;p37"/>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
        <p:nvSpPr>
          <p:cNvPr id="463" name="Google Shape;463;p37"/>
          <p:cNvSpPr/>
          <p:nvPr/>
        </p:nvSpPr>
        <p:spPr>
          <a:xfrm>
            <a:off x="0" y="0"/>
            <a:ext cx="759300" cy="1371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64" name="Google Shape;464;p37"/>
          <p:cNvGrpSpPr/>
          <p:nvPr/>
        </p:nvGrpSpPr>
        <p:grpSpPr>
          <a:xfrm rot="5400000">
            <a:off x="8504967" y="648053"/>
            <a:ext cx="843798" cy="75480"/>
            <a:chOff x="1592275" y="131175"/>
            <a:chExt cx="2297300" cy="205500"/>
          </a:xfrm>
        </p:grpSpPr>
        <p:sp>
          <p:nvSpPr>
            <p:cNvPr id="465" name="Google Shape;465;p37"/>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6" name="Google Shape;466;p37"/>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7" name="Google Shape;467;p37"/>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8" name="Google Shape;468;p37"/>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69" name="Google Shape;469;p37"/>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70"/>
        <p:cNvGrpSpPr/>
        <p:nvPr/>
      </p:nvGrpSpPr>
      <p:grpSpPr>
        <a:xfrm>
          <a:off x="0" y="0"/>
          <a:ext cx="0" cy="0"/>
          <a:chOff x="0" y="0"/>
          <a:chExt cx="0" cy="0"/>
        </a:xfrm>
      </p:grpSpPr>
      <p:sp>
        <p:nvSpPr>
          <p:cNvPr id="471" name="Google Shape;471;p38"/>
          <p:cNvSpPr/>
          <p:nvPr/>
        </p:nvSpPr>
        <p:spPr>
          <a:xfrm>
            <a:off x="5829850" y="4754600"/>
            <a:ext cx="3314100"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2" name="Google Shape;472;p38"/>
          <p:cNvSpPr/>
          <p:nvPr/>
        </p:nvSpPr>
        <p:spPr>
          <a:xfrm>
            <a:off x="0" y="1599425"/>
            <a:ext cx="420900" cy="3543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3" name="Google Shape;473;p38"/>
          <p:cNvSpPr/>
          <p:nvPr/>
        </p:nvSpPr>
        <p:spPr>
          <a:xfrm>
            <a:off x="0" y="0"/>
            <a:ext cx="9144000" cy="181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nvGrpSpPr>
          <p:cNvPr id="474" name="Google Shape;474;p38"/>
          <p:cNvGrpSpPr/>
          <p:nvPr/>
        </p:nvGrpSpPr>
        <p:grpSpPr>
          <a:xfrm>
            <a:off x="8097342" y="369553"/>
            <a:ext cx="843798" cy="75480"/>
            <a:chOff x="1592275" y="131175"/>
            <a:chExt cx="2297300" cy="205500"/>
          </a:xfrm>
        </p:grpSpPr>
        <p:sp>
          <p:nvSpPr>
            <p:cNvPr id="475" name="Google Shape;475;p3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6" name="Google Shape;476;p3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7" name="Google Shape;477;p3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8" name="Google Shape;478;p3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79" name="Google Shape;479;p3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480" name="Google Shape;480;p38"/>
          <p:cNvGrpSpPr/>
          <p:nvPr/>
        </p:nvGrpSpPr>
        <p:grpSpPr>
          <a:xfrm rot="5400000">
            <a:off x="8481517" y="4135728"/>
            <a:ext cx="843798" cy="75480"/>
            <a:chOff x="1592275" y="131175"/>
            <a:chExt cx="2297300" cy="205500"/>
          </a:xfrm>
        </p:grpSpPr>
        <p:sp>
          <p:nvSpPr>
            <p:cNvPr id="481" name="Google Shape;481;p38"/>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82" name="Google Shape;482;p38"/>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83" name="Google Shape;483;p38"/>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84" name="Google Shape;484;p38"/>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85" name="Google Shape;485;p38"/>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1pPr>
            <a:lvl2pPr lvl="1">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2pPr>
            <a:lvl3pPr lvl="2">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3pPr>
            <a:lvl4pPr lvl="3">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4pPr>
            <a:lvl5pPr lvl="4">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5pPr>
            <a:lvl6pPr lvl="5">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6pPr>
            <a:lvl7pPr lvl="6">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7pPr>
            <a:lvl8pPr lvl="7">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8pPr>
            <a:lvl9pPr lvl="8">
              <a:spcBef>
                <a:spcPts val="0"/>
              </a:spcBef>
              <a:spcAft>
                <a:spcPts val="0"/>
              </a:spcAft>
              <a:buClr>
                <a:schemeClr val="dk1"/>
              </a:buClr>
              <a:buSzPts val="3000"/>
              <a:buFont typeface="Varela"/>
              <a:buNone/>
              <a:defRPr sz="3000" b="1">
                <a:solidFill>
                  <a:schemeClr val="dk1"/>
                </a:solidFill>
                <a:latin typeface="Varela"/>
                <a:ea typeface="Varela"/>
                <a:cs typeface="Varela"/>
                <a:sym typeface="Varela"/>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1pPr>
            <a:lvl2pPr marL="914400" lvl="1"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2pPr>
            <a:lvl3pPr marL="1371600" lvl="2"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3pPr>
            <a:lvl4pPr marL="1828800" lvl="3"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4pPr>
            <a:lvl5pPr marL="2286000" lvl="4"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5pPr>
            <a:lvl6pPr marL="2743200" lvl="5"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6pPr>
            <a:lvl7pPr marL="3200400" lvl="6"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7pPr>
            <a:lvl8pPr marL="3657600" lvl="7"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8pPr>
            <a:lvl9pPr marL="4114800" lvl="8" indent="-304800">
              <a:lnSpc>
                <a:spcPct val="100000"/>
              </a:lnSpc>
              <a:spcBef>
                <a:spcPts val="0"/>
              </a:spcBef>
              <a:spcAft>
                <a:spcPts val="0"/>
              </a:spcAft>
              <a:buClr>
                <a:schemeClr val="dk1"/>
              </a:buClr>
              <a:buSzPts val="1200"/>
              <a:buFont typeface="Varela"/>
              <a:buChar char="■"/>
              <a:defRPr sz="1200">
                <a:solidFill>
                  <a:schemeClr val="dk1"/>
                </a:solidFill>
                <a:latin typeface="Varela"/>
                <a:ea typeface="Varela"/>
                <a:cs typeface="Varela"/>
                <a:sym typeface="Varel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5" r:id="rId5"/>
    <p:sldLayoutId id="2147483666" r:id="rId6"/>
    <p:sldLayoutId id="2147483667" r:id="rId7"/>
    <p:sldLayoutId id="2147483668" r:id="rId8"/>
    <p:sldLayoutId id="2147483669" r:id="rId9"/>
    <p:sldLayoutId id="2147483670"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7.xml"/><Relationship Id="rId5" Type="http://schemas.openxmlformats.org/officeDocument/2006/relationships/hyperlink" Target="https://lcerpa.or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hyperlink" Target="https://press.un.org/en/2024/sc15702.doc.htm#:~:text=Syria%20and%20Ukraine.-,In%20total%2C%20the%20United%20Nations%20alone%20recorded%20more%20than%2033%2C000,transport%20and%20patients%20were%20recorded."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hyperlink" Target="https://www.aljazeera.com/news/2022/11/10/two-years-of-ethiopias-tigray-conflict-a-timeline" TargetMode="External"/><Relationship Id="rId4" Type="http://schemas.openxmlformats.org/officeDocument/2006/relationships/hyperlink" Target="https://doi.org/10.4314/afrrev.v4i4.6925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hyperlink" Target="https://viewsforecasting.org/"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9"/>
          <p:cNvSpPr/>
          <p:nvPr/>
        </p:nvSpPr>
        <p:spPr>
          <a:xfrm>
            <a:off x="6410025" y="686650"/>
            <a:ext cx="2914500" cy="4389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1" name="Google Shape;491;p39"/>
          <p:cNvSpPr/>
          <p:nvPr/>
        </p:nvSpPr>
        <p:spPr>
          <a:xfrm>
            <a:off x="5829300" y="1904000"/>
            <a:ext cx="1822800" cy="2165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2" name="Google Shape;492;p39"/>
          <p:cNvSpPr txBox="1">
            <a:spLocks noGrp="1"/>
          </p:cNvSpPr>
          <p:nvPr>
            <p:ph type="subTitle" idx="1"/>
          </p:nvPr>
        </p:nvSpPr>
        <p:spPr>
          <a:xfrm>
            <a:off x="819988" y="3760863"/>
            <a:ext cx="3981600" cy="4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MIE1624 - Alternate Group Project</a:t>
            </a:r>
            <a:endParaRPr>
              <a:solidFill>
                <a:schemeClr val="lt2"/>
              </a:solidFill>
            </a:endParaRPr>
          </a:p>
          <a:p>
            <a:pPr marL="0" lvl="0" indent="0" algn="l" rtl="0">
              <a:spcBef>
                <a:spcPts val="0"/>
              </a:spcBef>
              <a:spcAft>
                <a:spcPts val="0"/>
              </a:spcAft>
              <a:buNone/>
            </a:pPr>
            <a:r>
              <a:rPr lang="en">
                <a:solidFill>
                  <a:schemeClr val="lt2"/>
                </a:solidFill>
              </a:rPr>
              <a:t>Group 8</a:t>
            </a:r>
            <a:endParaRPr>
              <a:solidFill>
                <a:schemeClr val="lt2"/>
              </a:solidFill>
            </a:endParaRPr>
          </a:p>
        </p:txBody>
      </p:sp>
      <p:pic>
        <p:nvPicPr>
          <p:cNvPr id="493" name="Google Shape;493;p39"/>
          <p:cNvPicPr preferRelativeResize="0"/>
          <p:nvPr/>
        </p:nvPicPr>
        <p:blipFill>
          <a:blip r:embed="rId3">
            <a:alphaModFix/>
          </a:blip>
          <a:stretch>
            <a:fillRect/>
          </a:stretch>
        </p:blipFill>
        <p:spPr>
          <a:xfrm>
            <a:off x="1919000" y="6275050"/>
            <a:ext cx="5306001" cy="2743550"/>
          </a:xfrm>
          <a:prstGeom prst="rect">
            <a:avLst/>
          </a:prstGeom>
          <a:noFill/>
          <a:ln>
            <a:noFill/>
          </a:ln>
        </p:spPr>
      </p:pic>
      <p:grpSp>
        <p:nvGrpSpPr>
          <p:cNvPr id="494" name="Google Shape;494;p39"/>
          <p:cNvGrpSpPr/>
          <p:nvPr/>
        </p:nvGrpSpPr>
        <p:grpSpPr>
          <a:xfrm rot="5400000">
            <a:off x="5327767" y="912053"/>
            <a:ext cx="843798" cy="75480"/>
            <a:chOff x="1592275" y="131175"/>
            <a:chExt cx="2297300" cy="205500"/>
          </a:xfrm>
        </p:grpSpPr>
        <p:sp>
          <p:nvSpPr>
            <p:cNvPr id="495" name="Google Shape;495;p39"/>
            <p:cNvSpPr/>
            <p:nvPr/>
          </p:nvSpPr>
          <p:spPr>
            <a:xfrm>
              <a:off x="15922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6" name="Google Shape;496;p39"/>
            <p:cNvSpPr/>
            <p:nvPr/>
          </p:nvSpPr>
          <p:spPr>
            <a:xfrm>
              <a:off x="21152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7" name="Google Shape;497;p39"/>
            <p:cNvSpPr/>
            <p:nvPr/>
          </p:nvSpPr>
          <p:spPr>
            <a:xfrm>
              <a:off x="26381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8" name="Google Shape;498;p39"/>
            <p:cNvSpPr/>
            <p:nvPr/>
          </p:nvSpPr>
          <p:spPr>
            <a:xfrm>
              <a:off x="316112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499" name="Google Shape;499;p39"/>
            <p:cNvSpPr/>
            <p:nvPr/>
          </p:nvSpPr>
          <p:spPr>
            <a:xfrm>
              <a:off x="3684075" y="131175"/>
              <a:ext cx="205500" cy="20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grpSp>
      <p:grpSp>
        <p:nvGrpSpPr>
          <p:cNvPr id="500" name="Google Shape;500;p39"/>
          <p:cNvGrpSpPr/>
          <p:nvPr/>
        </p:nvGrpSpPr>
        <p:grpSpPr>
          <a:xfrm>
            <a:off x="3780878" y="1164221"/>
            <a:ext cx="5938234" cy="3163514"/>
            <a:chOff x="233350" y="949250"/>
            <a:chExt cx="7137300" cy="3802300"/>
          </a:xfrm>
        </p:grpSpPr>
        <p:sp>
          <p:nvSpPr>
            <p:cNvPr id="501" name="Google Shape;501;p3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rgbClr val="1919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39"/>
          <p:cNvSpPr txBox="1">
            <a:spLocks noGrp="1"/>
          </p:cNvSpPr>
          <p:nvPr>
            <p:ph type="ctrTitle"/>
          </p:nvPr>
        </p:nvSpPr>
        <p:spPr>
          <a:xfrm>
            <a:off x="820000" y="1731075"/>
            <a:ext cx="4967400" cy="202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FFD966"/>
                </a:solidFill>
              </a:rPr>
              <a:t>Enhancing Transnational Intelligence:</a:t>
            </a:r>
            <a:r>
              <a:rPr lang="en" sz="4000"/>
              <a:t> </a:t>
            </a:r>
            <a:endParaRPr sz="4000"/>
          </a:p>
          <a:p>
            <a:pPr marL="0" lvl="0" indent="0" algn="l" rtl="0">
              <a:spcBef>
                <a:spcPts val="1000"/>
              </a:spcBef>
              <a:spcAft>
                <a:spcPts val="0"/>
              </a:spcAft>
              <a:buNone/>
            </a:pPr>
            <a:r>
              <a:rPr lang="en" sz="3300"/>
              <a:t>Forecasting Conflict Fatalities in Africa</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8"/>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04</a:t>
            </a:r>
            <a:endParaRPr sz="4500"/>
          </a:p>
        </p:txBody>
      </p:sp>
      <p:sp>
        <p:nvSpPr>
          <p:cNvPr id="664" name="Google Shape;664;p48"/>
          <p:cNvSpPr txBox="1">
            <a:spLocks noGrp="1"/>
          </p:cNvSpPr>
          <p:nvPr>
            <p:ph type="subTitle" idx="1"/>
          </p:nvPr>
        </p:nvSpPr>
        <p:spPr>
          <a:xfrm>
            <a:off x="1874400" y="1085600"/>
            <a:ext cx="56886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Forecasting conflict fatalities using Machine Learning</a:t>
            </a:r>
            <a:endParaRPr sz="4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9"/>
          <p:cNvSpPr txBox="1">
            <a:spLocks noGrp="1"/>
          </p:cNvSpPr>
          <p:nvPr>
            <p:ph type="subTitle" idx="5"/>
          </p:nvPr>
        </p:nvSpPr>
        <p:spPr>
          <a:xfrm>
            <a:off x="653550" y="1070175"/>
            <a:ext cx="8065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i="1">
                <a:solidFill>
                  <a:srgbClr val="FFD966"/>
                </a:solidFill>
              </a:rPr>
              <a:t>Data cleaning and processing</a:t>
            </a:r>
            <a:endParaRPr i="1">
              <a:solidFill>
                <a:srgbClr val="FFD966"/>
              </a:solidFill>
            </a:endParaRPr>
          </a:p>
          <a:p>
            <a:pPr marL="0" lvl="0" indent="0" algn="l" rtl="0">
              <a:spcBef>
                <a:spcPts val="0"/>
              </a:spcBef>
              <a:spcAft>
                <a:spcPts val="0"/>
              </a:spcAft>
              <a:buNone/>
            </a:pPr>
            <a:r>
              <a:rPr lang="en" sz="1400" b="0"/>
              <a:t>(1) Drop redundant columns. (2) Remove extreme outliers using percentile-based trimming (keep up to 99th percentile fatalities).</a:t>
            </a:r>
            <a:endParaRPr sz="1400" b="0"/>
          </a:p>
          <a:p>
            <a:pPr marL="0" lvl="0" indent="0" algn="l" rtl="0">
              <a:spcBef>
                <a:spcPts val="0"/>
              </a:spcBef>
              <a:spcAft>
                <a:spcPts val="0"/>
              </a:spcAft>
              <a:buNone/>
            </a:pPr>
            <a:endParaRPr sz="1600"/>
          </a:p>
        </p:txBody>
      </p:sp>
      <p:sp>
        <p:nvSpPr>
          <p:cNvPr id="670" name="Google Shape;670;p49"/>
          <p:cNvSpPr txBox="1">
            <a:spLocks noGrp="1"/>
          </p:cNvSpPr>
          <p:nvPr>
            <p:ph type="title"/>
          </p:nvPr>
        </p:nvSpPr>
        <p:spPr>
          <a:xfrm>
            <a:off x="354500" y="473138"/>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Bird’s Eye View of our Methods</a:t>
            </a:r>
            <a:endParaRPr/>
          </a:p>
          <a:p>
            <a:pPr marL="0" lvl="0" indent="0" algn="l" rtl="0">
              <a:lnSpc>
                <a:spcPct val="100000"/>
              </a:lnSpc>
              <a:spcBef>
                <a:spcPts val="0"/>
              </a:spcBef>
              <a:spcAft>
                <a:spcPts val="0"/>
              </a:spcAft>
              <a:buNone/>
            </a:pPr>
            <a:endParaRPr/>
          </a:p>
        </p:txBody>
      </p:sp>
      <p:grpSp>
        <p:nvGrpSpPr>
          <p:cNvPr id="671" name="Google Shape;671;p49"/>
          <p:cNvGrpSpPr/>
          <p:nvPr/>
        </p:nvGrpSpPr>
        <p:grpSpPr>
          <a:xfrm>
            <a:off x="6518069" y="448802"/>
            <a:ext cx="1452955" cy="621360"/>
            <a:chOff x="732422" y="2990152"/>
            <a:chExt cx="1337773" cy="572102"/>
          </a:xfrm>
        </p:grpSpPr>
        <p:sp>
          <p:nvSpPr>
            <p:cNvPr id="672" name="Google Shape;672;p49"/>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3" name="Google Shape;673;p49"/>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4" name="Google Shape;674;p49"/>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5" name="Google Shape;675;p49"/>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6" name="Google Shape;676;p49"/>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7" name="Google Shape;677;p49"/>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78" name="Google Shape;678;p49"/>
          <p:cNvSpPr txBox="1">
            <a:spLocks noGrp="1"/>
          </p:cNvSpPr>
          <p:nvPr>
            <p:ph type="subTitle" idx="5"/>
          </p:nvPr>
        </p:nvSpPr>
        <p:spPr>
          <a:xfrm>
            <a:off x="653550" y="4162675"/>
            <a:ext cx="8065200" cy="8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i="1">
                <a:solidFill>
                  <a:srgbClr val="FFD966"/>
                </a:solidFill>
              </a:rPr>
              <a:t>Feature engineering</a:t>
            </a:r>
            <a:endParaRPr i="1">
              <a:solidFill>
                <a:srgbClr val="FFD966"/>
              </a:solidFill>
            </a:endParaRPr>
          </a:p>
          <a:p>
            <a:pPr marL="0" lvl="0" indent="0" algn="l" rtl="0">
              <a:spcBef>
                <a:spcPts val="0"/>
              </a:spcBef>
              <a:spcAft>
                <a:spcPts val="0"/>
              </a:spcAft>
              <a:buNone/>
            </a:pPr>
            <a:r>
              <a:rPr lang="en" sz="1400" b="0"/>
              <a:t>(1) Search for external data features based on previous knowledge e.g. temperature and seasonal data*. (2) Generate lag columns from existing features.</a:t>
            </a:r>
            <a:endParaRPr sz="1400" b="0"/>
          </a:p>
          <a:p>
            <a:pPr marL="0" lvl="0" indent="0" algn="l" rtl="0">
              <a:spcBef>
                <a:spcPts val="0"/>
              </a:spcBef>
              <a:spcAft>
                <a:spcPts val="0"/>
              </a:spcAft>
              <a:buNone/>
            </a:pPr>
            <a:endParaRPr sz="1500" i="1" u="sng">
              <a:solidFill>
                <a:srgbClr val="FFD966"/>
              </a:solidFill>
            </a:endParaRPr>
          </a:p>
          <a:p>
            <a:pPr marL="0" lvl="0" indent="0" algn="l" rtl="0">
              <a:spcBef>
                <a:spcPts val="0"/>
              </a:spcBef>
              <a:spcAft>
                <a:spcPts val="0"/>
              </a:spcAft>
              <a:buNone/>
            </a:pPr>
            <a:r>
              <a:rPr lang="en" i="1" u="sng">
                <a:solidFill>
                  <a:srgbClr val="FFD966"/>
                </a:solidFill>
              </a:rPr>
              <a:t>Feature selection and statistical modeling</a:t>
            </a:r>
            <a:endParaRPr i="1" u="sng">
              <a:solidFill>
                <a:srgbClr val="FFD966"/>
              </a:solidFill>
            </a:endParaRPr>
          </a:p>
          <a:p>
            <a:pPr marL="0" lvl="0" indent="0" algn="l" rtl="0">
              <a:spcBef>
                <a:spcPts val="0"/>
              </a:spcBef>
              <a:spcAft>
                <a:spcPts val="0"/>
              </a:spcAft>
              <a:buNone/>
            </a:pPr>
            <a:r>
              <a:rPr lang="en" sz="1400" b="0"/>
              <a:t>(1) Use Mutual Information and Spearman Correlation to select/drop features.</a:t>
            </a:r>
            <a:endParaRPr sz="1400" b="0"/>
          </a:p>
          <a:p>
            <a:pPr marL="0" lvl="0" indent="0" algn="l" rtl="0">
              <a:spcBef>
                <a:spcPts val="0"/>
              </a:spcBef>
              <a:spcAft>
                <a:spcPts val="0"/>
              </a:spcAft>
              <a:buNone/>
            </a:pPr>
            <a:r>
              <a:rPr lang="en" sz="1400" b="0"/>
              <a:t>(2) Implement ARIMA statistical model to identify temporal patterns.</a:t>
            </a:r>
            <a:endParaRPr sz="1400" b="0"/>
          </a:p>
          <a:p>
            <a:pPr marL="0" lvl="0" indent="0" algn="l" rtl="0">
              <a:spcBef>
                <a:spcPts val="0"/>
              </a:spcBef>
              <a:spcAft>
                <a:spcPts val="0"/>
              </a:spcAft>
              <a:buNone/>
            </a:pPr>
            <a:endParaRPr sz="1400"/>
          </a:p>
          <a:p>
            <a:pPr marL="0" lvl="0" indent="0" algn="l" rtl="0">
              <a:spcBef>
                <a:spcPts val="0"/>
              </a:spcBef>
              <a:spcAft>
                <a:spcPts val="0"/>
              </a:spcAft>
              <a:buNone/>
            </a:pPr>
            <a:endParaRPr sz="1600"/>
          </a:p>
        </p:txBody>
      </p:sp>
      <p:pic>
        <p:nvPicPr>
          <p:cNvPr id="679" name="Google Shape;679;p49"/>
          <p:cNvPicPr preferRelativeResize="0"/>
          <p:nvPr/>
        </p:nvPicPr>
        <p:blipFill>
          <a:blip r:embed="rId3">
            <a:alphaModFix/>
          </a:blip>
          <a:stretch>
            <a:fillRect/>
          </a:stretch>
        </p:blipFill>
        <p:spPr>
          <a:xfrm>
            <a:off x="778250" y="2048750"/>
            <a:ext cx="3023800" cy="662300"/>
          </a:xfrm>
          <a:prstGeom prst="rect">
            <a:avLst/>
          </a:prstGeom>
          <a:noFill/>
          <a:ln w="9525" cap="flat" cmpd="sng">
            <a:solidFill>
              <a:srgbClr val="FFD966"/>
            </a:solidFill>
            <a:prstDash val="solid"/>
            <a:round/>
            <a:headEnd type="none" w="sm" len="sm"/>
            <a:tailEnd type="none" w="sm" len="sm"/>
          </a:ln>
        </p:spPr>
      </p:pic>
      <p:pic>
        <p:nvPicPr>
          <p:cNvPr id="680" name="Google Shape;680;p49"/>
          <p:cNvPicPr preferRelativeResize="0"/>
          <p:nvPr/>
        </p:nvPicPr>
        <p:blipFill>
          <a:blip r:embed="rId4">
            <a:alphaModFix/>
          </a:blip>
          <a:stretch>
            <a:fillRect/>
          </a:stretch>
        </p:blipFill>
        <p:spPr>
          <a:xfrm>
            <a:off x="5362125" y="2029656"/>
            <a:ext cx="3023800" cy="700482"/>
          </a:xfrm>
          <a:prstGeom prst="rect">
            <a:avLst/>
          </a:prstGeom>
          <a:noFill/>
          <a:ln w="9525" cap="flat" cmpd="sng">
            <a:solidFill>
              <a:srgbClr val="FFD966"/>
            </a:solidFill>
            <a:prstDash val="solid"/>
            <a:round/>
            <a:headEnd type="none" w="sm" len="sm"/>
            <a:tailEnd type="none" w="sm" len="sm"/>
          </a:ln>
        </p:spPr>
      </p:pic>
      <p:sp>
        <p:nvSpPr>
          <p:cNvPr id="681" name="Google Shape;681;p49"/>
          <p:cNvSpPr/>
          <p:nvPr/>
        </p:nvSpPr>
        <p:spPr>
          <a:xfrm>
            <a:off x="3925650" y="2480225"/>
            <a:ext cx="1333500" cy="122400"/>
          </a:xfrm>
          <a:prstGeom prst="rightArrow">
            <a:avLst>
              <a:gd name="adj1" fmla="val 50000"/>
              <a:gd name="adj2" fmla="val 50000"/>
            </a:avLst>
          </a:prstGeom>
          <a:solidFill>
            <a:srgbClr val="F1C232"/>
          </a:solid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82" name="Google Shape;682;p49"/>
          <p:cNvSpPr txBox="1">
            <a:spLocks noGrp="1"/>
          </p:cNvSpPr>
          <p:nvPr>
            <p:ph type="subTitle" idx="5"/>
          </p:nvPr>
        </p:nvSpPr>
        <p:spPr>
          <a:xfrm>
            <a:off x="3843225" y="1828300"/>
            <a:ext cx="17775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000" b="0" i="1">
                <a:solidFill>
                  <a:srgbClr val="FFD966"/>
                </a:solidFill>
              </a:rPr>
              <a:t>More consistent after removing outliers</a:t>
            </a:r>
            <a:endParaRPr sz="1000" b="0" i="1">
              <a:solidFill>
                <a:srgbClr val="FFD966"/>
              </a:solidFill>
            </a:endParaRPr>
          </a:p>
        </p:txBody>
      </p:sp>
      <p:sp>
        <p:nvSpPr>
          <p:cNvPr id="683" name="Google Shape;683;p49"/>
          <p:cNvSpPr txBox="1">
            <a:spLocks noGrp="1"/>
          </p:cNvSpPr>
          <p:nvPr>
            <p:ph type="subTitle" idx="6"/>
          </p:nvPr>
        </p:nvSpPr>
        <p:spPr>
          <a:xfrm>
            <a:off x="653550" y="4672450"/>
            <a:ext cx="6640200" cy="27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000" b="0"/>
              <a:t>*Temperature and gun violence study in North America: </a:t>
            </a:r>
            <a:r>
              <a:rPr lang="en" sz="1000" b="0">
                <a:solidFill>
                  <a:srgbClr val="FFD966"/>
                </a:solidFill>
                <a:uFill>
                  <a:noFill/>
                </a:uFill>
                <a:hlinkClick r:id="rId5">
                  <a:extLst>
                    <a:ext uri="{A12FA001-AC4F-418D-AE19-62706E023703}">
                      <ahyp:hlinkClr xmlns:ahyp="http://schemas.microsoft.com/office/drawing/2018/hyperlinkcolor" val="tx"/>
                    </a:ext>
                  </a:extLst>
                </a:hlinkClick>
              </a:rPr>
              <a:t>https://lcerpa.org/</a:t>
            </a:r>
            <a:endParaRPr sz="900" b="0">
              <a:solidFill>
                <a:srgbClr val="FFD9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0"/>
          <p:cNvSpPr txBox="1">
            <a:spLocks noGrp="1"/>
          </p:cNvSpPr>
          <p:nvPr>
            <p:ph type="title"/>
          </p:nvPr>
        </p:nvSpPr>
        <p:spPr>
          <a:xfrm>
            <a:off x="354500" y="473138"/>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Bird’s Eye View of our Methods</a:t>
            </a:r>
            <a:endParaRPr/>
          </a:p>
          <a:p>
            <a:pPr marL="0" lvl="0" indent="0" algn="l" rtl="0">
              <a:lnSpc>
                <a:spcPct val="100000"/>
              </a:lnSpc>
              <a:spcBef>
                <a:spcPts val="0"/>
              </a:spcBef>
              <a:spcAft>
                <a:spcPts val="0"/>
              </a:spcAft>
              <a:buNone/>
            </a:pPr>
            <a:endParaRPr/>
          </a:p>
        </p:txBody>
      </p:sp>
      <p:grpSp>
        <p:nvGrpSpPr>
          <p:cNvPr id="689" name="Google Shape;689;p50"/>
          <p:cNvGrpSpPr/>
          <p:nvPr/>
        </p:nvGrpSpPr>
        <p:grpSpPr>
          <a:xfrm>
            <a:off x="6518069" y="448802"/>
            <a:ext cx="1452955" cy="621360"/>
            <a:chOff x="732422" y="2990152"/>
            <a:chExt cx="1337773" cy="572102"/>
          </a:xfrm>
        </p:grpSpPr>
        <p:sp>
          <p:nvSpPr>
            <p:cNvPr id="690" name="Google Shape;690;p50"/>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50"/>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50"/>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3" name="Google Shape;693;p50"/>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50"/>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50"/>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96" name="Google Shape;696;p50"/>
          <p:cNvSpPr txBox="1">
            <a:spLocks noGrp="1"/>
          </p:cNvSpPr>
          <p:nvPr>
            <p:ph type="subTitle" idx="5"/>
          </p:nvPr>
        </p:nvSpPr>
        <p:spPr>
          <a:xfrm>
            <a:off x="653550" y="1070175"/>
            <a:ext cx="8065200" cy="8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i="1" u="sng">
                <a:solidFill>
                  <a:srgbClr val="FFD966"/>
                </a:solidFill>
              </a:rPr>
              <a:t>Feature selection</a:t>
            </a:r>
            <a:r>
              <a:rPr lang="en" sz="2000" i="1">
                <a:solidFill>
                  <a:srgbClr val="FFD966"/>
                </a:solidFill>
              </a:rPr>
              <a:t> - most important features found</a:t>
            </a:r>
            <a:endParaRPr sz="2000" i="1">
              <a:solidFill>
                <a:srgbClr val="FFD966"/>
              </a:solidFill>
            </a:endParaRPr>
          </a:p>
          <a:p>
            <a:pPr marL="0" lvl="0" indent="0" algn="l" rtl="0">
              <a:spcBef>
                <a:spcPts val="0"/>
              </a:spcBef>
              <a:spcAft>
                <a:spcPts val="0"/>
              </a:spcAft>
              <a:buNone/>
            </a:pPr>
            <a:endParaRPr sz="1400" b="0"/>
          </a:p>
          <a:p>
            <a:pPr marL="0" lvl="0" indent="0" algn="l" rtl="0">
              <a:spcBef>
                <a:spcPts val="0"/>
              </a:spcBef>
              <a:spcAft>
                <a:spcPts val="0"/>
              </a:spcAft>
              <a:buNone/>
            </a:pPr>
            <a:r>
              <a:rPr lang="en" sz="1400">
                <a:solidFill>
                  <a:schemeClr val="lt2"/>
                </a:solidFill>
              </a:rPr>
              <a:t>Most important features:</a:t>
            </a:r>
            <a:endParaRPr sz="1400">
              <a:solidFill>
                <a:schemeClr val="lt2"/>
              </a:solidFill>
            </a:endParaRPr>
          </a:p>
          <a:p>
            <a:pPr marL="457200" lvl="0" indent="-317500" algn="l" rtl="0">
              <a:spcBef>
                <a:spcPts val="0"/>
              </a:spcBef>
              <a:spcAft>
                <a:spcPts val="0"/>
              </a:spcAft>
              <a:buSzPts val="1400"/>
              <a:buAutoNum type="arabicPeriod"/>
            </a:pPr>
            <a:r>
              <a:rPr lang="en" sz="1400" b="0"/>
              <a:t>24-month moving sum</a:t>
            </a:r>
            <a:endParaRPr sz="1400" b="0"/>
          </a:p>
          <a:p>
            <a:pPr marL="457200" lvl="0" indent="-317500" algn="l" rtl="0">
              <a:spcBef>
                <a:spcPts val="0"/>
              </a:spcBef>
              <a:spcAft>
                <a:spcPts val="0"/>
              </a:spcAft>
              <a:buSzPts val="1400"/>
              <a:buAutoNum type="arabicPeriod"/>
            </a:pPr>
            <a:r>
              <a:rPr lang="en" sz="1400" b="0"/>
              <a:t>Number of conflicts</a:t>
            </a:r>
            <a:endParaRPr sz="1400" b="0"/>
          </a:p>
          <a:p>
            <a:pPr marL="457200" lvl="0" indent="-317500" algn="l" rtl="0">
              <a:spcBef>
                <a:spcPts val="0"/>
              </a:spcBef>
              <a:spcAft>
                <a:spcPts val="0"/>
              </a:spcAft>
              <a:buClr>
                <a:srgbClr val="FFD966"/>
              </a:buClr>
              <a:buSzPts val="1400"/>
              <a:buAutoNum type="arabicPeriod"/>
            </a:pPr>
            <a:r>
              <a:rPr lang="en" sz="1400" b="0">
                <a:solidFill>
                  <a:srgbClr val="FFD966"/>
                </a:solidFill>
              </a:rPr>
              <a:t>1-month temporal lag</a:t>
            </a:r>
            <a:endParaRPr sz="1400" b="0">
              <a:solidFill>
                <a:srgbClr val="FFD966"/>
              </a:solidFill>
            </a:endParaRPr>
          </a:p>
          <a:p>
            <a:pPr marL="457200" lvl="0" indent="-317500" algn="l" rtl="0">
              <a:spcBef>
                <a:spcPts val="0"/>
              </a:spcBef>
              <a:spcAft>
                <a:spcPts val="0"/>
              </a:spcAft>
              <a:buClr>
                <a:srgbClr val="FFD966"/>
              </a:buClr>
              <a:buSzPts val="1400"/>
              <a:buAutoNum type="arabicPeriod"/>
            </a:pPr>
            <a:r>
              <a:rPr lang="en" sz="1400" b="0">
                <a:solidFill>
                  <a:srgbClr val="FFD966"/>
                </a:solidFill>
              </a:rPr>
              <a:t>2-month temporal lag</a:t>
            </a:r>
            <a:endParaRPr sz="1400" b="0">
              <a:solidFill>
                <a:srgbClr val="FFD966"/>
              </a:solidFill>
            </a:endParaRPr>
          </a:p>
          <a:p>
            <a:pPr marL="457200" lvl="0" indent="-317500" algn="l" rtl="0">
              <a:spcBef>
                <a:spcPts val="0"/>
              </a:spcBef>
              <a:spcAft>
                <a:spcPts val="0"/>
              </a:spcAft>
              <a:buClr>
                <a:srgbClr val="FFD966"/>
              </a:buClr>
              <a:buSzPts val="1400"/>
              <a:buAutoNum type="arabicPeriod"/>
            </a:pPr>
            <a:r>
              <a:rPr lang="en" sz="1400" b="0">
                <a:solidFill>
                  <a:srgbClr val="FFD966"/>
                </a:solidFill>
              </a:rPr>
              <a:t>6-month temporal lag</a:t>
            </a:r>
            <a:endParaRPr sz="1400" b="0">
              <a:solidFill>
                <a:srgbClr val="FFD966"/>
              </a:solidFill>
            </a:endParaRPr>
          </a:p>
          <a:p>
            <a:pPr marL="457200" lvl="0" indent="-317500" algn="l" rtl="0">
              <a:spcBef>
                <a:spcPts val="0"/>
              </a:spcBef>
              <a:spcAft>
                <a:spcPts val="0"/>
              </a:spcAft>
              <a:buClr>
                <a:srgbClr val="FFD966"/>
              </a:buClr>
              <a:buSzPts val="1400"/>
              <a:buAutoNum type="arabicPeriod"/>
            </a:pPr>
            <a:r>
              <a:rPr lang="en" sz="1400" b="0">
                <a:solidFill>
                  <a:srgbClr val="FFD966"/>
                </a:solidFill>
              </a:rPr>
              <a:t>3-month temporal lag</a:t>
            </a:r>
            <a:endParaRPr sz="1400" b="0">
              <a:solidFill>
                <a:srgbClr val="FFD966"/>
              </a:solidFill>
            </a:endParaRPr>
          </a:p>
          <a:p>
            <a:pPr marL="0" lvl="0" indent="0" algn="l" rtl="0">
              <a:spcBef>
                <a:spcPts val="0"/>
              </a:spcBef>
              <a:spcAft>
                <a:spcPts val="0"/>
              </a:spcAft>
              <a:buNone/>
            </a:pPr>
            <a:endParaRPr sz="1400" b="0"/>
          </a:p>
          <a:p>
            <a:pPr marL="0" lvl="0" indent="0" algn="l" rtl="0">
              <a:spcBef>
                <a:spcPts val="0"/>
              </a:spcBef>
              <a:spcAft>
                <a:spcPts val="0"/>
              </a:spcAft>
              <a:buNone/>
            </a:pPr>
            <a:r>
              <a:rPr lang="en" sz="1400">
                <a:solidFill>
                  <a:schemeClr val="lt2"/>
                </a:solidFill>
              </a:rPr>
              <a:t>Very high emphasis on </a:t>
            </a:r>
            <a:endParaRPr sz="1400">
              <a:solidFill>
                <a:schemeClr val="lt2"/>
              </a:solidFill>
            </a:endParaRPr>
          </a:p>
          <a:p>
            <a:pPr marL="0" lvl="0" indent="0" algn="l" rtl="0">
              <a:spcBef>
                <a:spcPts val="0"/>
              </a:spcBef>
              <a:spcAft>
                <a:spcPts val="0"/>
              </a:spcAft>
              <a:buNone/>
            </a:pPr>
            <a:r>
              <a:rPr lang="en" sz="1400">
                <a:solidFill>
                  <a:schemeClr val="lt2"/>
                </a:solidFill>
              </a:rPr>
              <a:t>previous fatalities and </a:t>
            </a:r>
            <a:endParaRPr sz="1400">
              <a:solidFill>
                <a:schemeClr val="lt2"/>
              </a:solidFill>
            </a:endParaRPr>
          </a:p>
          <a:p>
            <a:pPr marL="0" lvl="0" indent="0" algn="l" rtl="0">
              <a:spcBef>
                <a:spcPts val="0"/>
              </a:spcBef>
              <a:spcAft>
                <a:spcPts val="0"/>
              </a:spcAft>
              <a:buNone/>
            </a:pPr>
            <a:r>
              <a:rPr lang="en" sz="1400">
                <a:solidFill>
                  <a:schemeClr val="lt2"/>
                </a:solidFill>
              </a:rPr>
              <a:t>lag features</a:t>
            </a:r>
            <a:endParaRPr sz="1400">
              <a:solidFill>
                <a:schemeClr val="lt2"/>
              </a:solidFill>
            </a:endParaRPr>
          </a:p>
        </p:txBody>
      </p:sp>
      <p:pic>
        <p:nvPicPr>
          <p:cNvPr id="697" name="Google Shape;697;p50"/>
          <p:cNvPicPr preferRelativeResize="0"/>
          <p:nvPr/>
        </p:nvPicPr>
        <p:blipFill>
          <a:blip r:embed="rId3">
            <a:alphaModFix/>
          </a:blip>
          <a:stretch>
            <a:fillRect/>
          </a:stretch>
        </p:blipFill>
        <p:spPr>
          <a:xfrm>
            <a:off x="3552175" y="1785050"/>
            <a:ext cx="5166574" cy="2603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51"/>
          <p:cNvSpPr txBox="1">
            <a:spLocks noGrp="1"/>
          </p:cNvSpPr>
          <p:nvPr>
            <p:ph type="subTitle" idx="5"/>
          </p:nvPr>
        </p:nvSpPr>
        <p:spPr>
          <a:xfrm>
            <a:off x="653550" y="1095100"/>
            <a:ext cx="8065200" cy="17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FFD966"/>
                </a:solidFill>
              </a:rPr>
              <a:t>Forecasting period and train-test split</a:t>
            </a:r>
            <a:endParaRPr i="1">
              <a:solidFill>
                <a:srgbClr val="FFD966"/>
              </a:solidFill>
            </a:endParaRPr>
          </a:p>
          <a:p>
            <a:pPr marL="0" lvl="0" indent="0" algn="l" rtl="0">
              <a:spcBef>
                <a:spcPts val="0"/>
              </a:spcBef>
              <a:spcAft>
                <a:spcPts val="0"/>
              </a:spcAft>
              <a:buNone/>
            </a:pPr>
            <a:r>
              <a:rPr lang="en" sz="1400" b="0"/>
              <a:t>Our model predicts one year of monthly fatalities for all Africa. The focus of this presentation will be on forecasting 2022 using 1990 to 2021 data.  </a:t>
            </a:r>
            <a:endParaRPr sz="1400" b="0"/>
          </a:p>
          <a:p>
            <a:pPr marL="0" lvl="0" indent="0" algn="l" rtl="0">
              <a:spcBef>
                <a:spcPts val="0"/>
              </a:spcBef>
              <a:spcAft>
                <a:spcPts val="0"/>
              </a:spcAft>
              <a:buNone/>
            </a:pPr>
            <a:endParaRPr sz="1400" b="0"/>
          </a:p>
          <a:p>
            <a:pPr marL="0" lvl="0" indent="0" algn="l" rtl="0">
              <a:spcBef>
                <a:spcPts val="0"/>
              </a:spcBef>
              <a:spcAft>
                <a:spcPts val="0"/>
              </a:spcAft>
              <a:buNone/>
            </a:pPr>
            <a:r>
              <a:rPr lang="en" i="1">
                <a:solidFill>
                  <a:srgbClr val="FFD966"/>
                </a:solidFill>
              </a:rPr>
              <a:t>Model selection, hyperparameters and cross validation technique</a:t>
            </a:r>
            <a:endParaRPr i="1">
              <a:solidFill>
                <a:srgbClr val="FFD966"/>
              </a:solidFill>
            </a:endParaRPr>
          </a:p>
          <a:p>
            <a:pPr marL="0" lvl="0" indent="0" algn="l" rtl="0">
              <a:spcBef>
                <a:spcPts val="0"/>
              </a:spcBef>
              <a:spcAft>
                <a:spcPts val="0"/>
              </a:spcAft>
              <a:buNone/>
            </a:pPr>
            <a:r>
              <a:rPr lang="en" sz="1400"/>
              <a:t>Ensemble tree based model</a:t>
            </a:r>
            <a:r>
              <a:rPr lang="en" sz="1400" b="0"/>
              <a:t> used: </a:t>
            </a:r>
            <a:endParaRPr sz="1400" b="0"/>
          </a:p>
          <a:p>
            <a:pPr marL="457200" lvl="0" indent="-317500" algn="l" rtl="0">
              <a:spcBef>
                <a:spcPts val="0"/>
              </a:spcBef>
              <a:spcAft>
                <a:spcPts val="0"/>
              </a:spcAft>
              <a:buSzPts val="1400"/>
              <a:buChar char="-"/>
            </a:pPr>
            <a:r>
              <a:rPr lang="en" sz="1400" b="0"/>
              <a:t>XGBoost (Extreme Gradient Boosting)</a:t>
            </a:r>
            <a:endParaRPr sz="1400" b="0"/>
          </a:p>
          <a:p>
            <a:pPr marL="0" lvl="0" indent="0" algn="l" rtl="0">
              <a:spcBef>
                <a:spcPts val="0"/>
              </a:spcBef>
              <a:spcAft>
                <a:spcPts val="0"/>
              </a:spcAft>
              <a:buNone/>
            </a:pPr>
            <a:endParaRPr sz="1400" b="0"/>
          </a:p>
          <a:p>
            <a:pPr marL="0" lvl="0" indent="0" algn="l" rtl="0">
              <a:spcBef>
                <a:spcPts val="0"/>
              </a:spcBef>
              <a:spcAft>
                <a:spcPts val="0"/>
              </a:spcAft>
              <a:buNone/>
            </a:pPr>
            <a:r>
              <a:rPr lang="en" sz="1400"/>
              <a:t>Key hyperparameters</a:t>
            </a:r>
            <a:r>
              <a:rPr lang="en" sz="1400" b="0"/>
              <a:t> to optimize via </a:t>
            </a:r>
            <a:r>
              <a:rPr lang="en" sz="1400"/>
              <a:t>Grid Search</a:t>
            </a:r>
            <a:endParaRPr sz="1400" b="0"/>
          </a:p>
          <a:p>
            <a:pPr marL="457200" lvl="0" indent="-317500" algn="l" rtl="0">
              <a:spcBef>
                <a:spcPts val="0"/>
              </a:spcBef>
              <a:spcAft>
                <a:spcPts val="0"/>
              </a:spcAft>
              <a:buSzPts val="1400"/>
              <a:buChar char="-"/>
            </a:pPr>
            <a:r>
              <a:rPr lang="en" sz="1400" b="0"/>
              <a:t>Max tree depth, number of leaves, class weights, learning rate</a:t>
            </a:r>
            <a:endParaRPr sz="1400" b="0"/>
          </a:p>
          <a:p>
            <a:pPr marL="0" lvl="0" indent="0" algn="l" rtl="0">
              <a:spcBef>
                <a:spcPts val="0"/>
              </a:spcBef>
              <a:spcAft>
                <a:spcPts val="0"/>
              </a:spcAft>
              <a:buNone/>
            </a:pPr>
            <a:endParaRPr sz="1400" b="0"/>
          </a:p>
          <a:p>
            <a:pPr marL="0" lvl="0" indent="0" algn="l" rtl="0">
              <a:spcBef>
                <a:spcPts val="0"/>
              </a:spcBef>
              <a:spcAft>
                <a:spcPts val="0"/>
              </a:spcAft>
              <a:buNone/>
            </a:pPr>
            <a:r>
              <a:rPr lang="en" sz="1400"/>
              <a:t>Time series split </a:t>
            </a:r>
            <a:r>
              <a:rPr lang="en" sz="1400" b="0"/>
              <a:t>for cross validation:</a:t>
            </a:r>
            <a:endParaRPr sz="1400" b="0"/>
          </a:p>
          <a:p>
            <a:pPr marL="457200" lvl="0" indent="-317500" algn="l" rtl="0">
              <a:spcBef>
                <a:spcPts val="0"/>
              </a:spcBef>
              <a:spcAft>
                <a:spcPts val="0"/>
              </a:spcAft>
              <a:buSzPts val="1400"/>
              <a:buChar char="-"/>
            </a:pPr>
            <a:r>
              <a:rPr lang="en" sz="1400" b="0"/>
              <a:t>Split training data into 5 folds and assess </a:t>
            </a:r>
            <a:r>
              <a:rPr lang="en" sz="1400"/>
              <a:t>root mean squared error</a:t>
            </a:r>
            <a:r>
              <a:rPr lang="en" sz="1400" b="0"/>
              <a:t> for each</a:t>
            </a:r>
            <a:endParaRPr sz="1400" b="0"/>
          </a:p>
          <a:p>
            <a:pPr marL="0" lvl="0" indent="0" algn="l" rtl="0">
              <a:spcBef>
                <a:spcPts val="0"/>
              </a:spcBef>
              <a:spcAft>
                <a:spcPts val="0"/>
              </a:spcAft>
              <a:buNone/>
            </a:pPr>
            <a:endParaRPr sz="1600"/>
          </a:p>
        </p:txBody>
      </p:sp>
      <p:sp>
        <p:nvSpPr>
          <p:cNvPr id="703" name="Google Shape;703;p51"/>
          <p:cNvSpPr txBox="1">
            <a:spLocks noGrp="1"/>
          </p:cNvSpPr>
          <p:nvPr>
            <p:ph type="title"/>
          </p:nvPr>
        </p:nvSpPr>
        <p:spPr>
          <a:xfrm>
            <a:off x="354500" y="473138"/>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Training a Forecasting ML Model</a:t>
            </a:r>
            <a:endParaRPr/>
          </a:p>
          <a:p>
            <a:pPr marL="0" lvl="0" indent="0" algn="l" rtl="0">
              <a:lnSpc>
                <a:spcPct val="100000"/>
              </a:lnSpc>
              <a:spcBef>
                <a:spcPts val="0"/>
              </a:spcBef>
              <a:spcAft>
                <a:spcPts val="0"/>
              </a:spcAft>
              <a:buNone/>
            </a:pPr>
            <a:endParaRPr/>
          </a:p>
        </p:txBody>
      </p:sp>
      <p:grpSp>
        <p:nvGrpSpPr>
          <p:cNvPr id="704" name="Google Shape;704;p51"/>
          <p:cNvGrpSpPr/>
          <p:nvPr/>
        </p:nvGrpSpPr>
        <p:grpSpPr>
          <a:xfrm>
            <a:off x="7099693" y="473162"/>
            <a:ext cx="622883" cy="621944"/>
            <a:chOff x="1187048" y="238125"/>
            <a:chExt cx="5256397" cy="5248476"/>
          </a:xfrm>
        </p:grpSpPr>
        <p:sp>
          <p:nvSpPr>
            <p:cNvPr id="705" name="Google Shape;705;p51"/>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1"/>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1"/>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1"/>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1"/>
          <p:cNvSpPr txBox="1">
            <a:spLocks noGrp="1"/>
          </p:cNvSpPr>
          <p:nvPr>
            <p:ph type="subTitle" idx="5"/>
          </p:nvPr>
        </p:nvSpPr>
        <p:spPr>
          <a:xfrm>
            <a:off x="1524700" y="4445000"/>
            <a:ext cx="34518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Next step: generate results</a:t>
            </a:r>
            <a:endParaRPr>
              <a:solidFill>
                <a:srgbClr val="FFD966"/>
              </a:solidFill>
            </a:endParaRPr>
          </a:p>
        </p:txBody>
      </p:sp>
      <p:grpSp>
        <p:nvGrpSpPr>
          <p:cNvPr id="710" name="Google Shape;710;p51"/>
          <p:cNvGrpSpPr/>
          <p:nvPr/>
        </p:nvGrpSpPr>
        <p:grpSpPr>
          <a:xfrm>
            <a:off x="875548" y="4495187"/>
            <a:ext cx="649151" cy="192025"/>
            <a:chOff x="4920150" y="1977875"/>
            <a:chExt cx="68525" cy="33800"/>
          </a:xfrm>
        </p:grpSpPr>
        <p:sp>
          <p:nvSpPr>
            <p:cNvPr id="711" name="Google Shape;711;p5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712" name="Google Shape;712;p5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713" name="Google Shape;713;p5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52"/>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05</a:t>
            </a:r>
            <a:endParaRPr sz="4500"/>
          </a:p>
        </p:txBody>
      </p:sp>
      <p:sp>
        <p:nvSpPr>
          <p:cNvPr id="719" name="Google Shape;719;p52"/>
          <p:cNvSpPr txBox="1">
            <a:spLocks noGrp="1"/>
          </p:cNvSpPr>
          <p:nvPr>
            <p:ph type="subTitle" idx="1"/>
          </p:nvPr>
        </p:nvSpPr>
        <p:spPr>
          <a:xfrm>
            <a:off x="1874400" y="970725"/>
            <a:ext cx="59649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What are our results? </a:t>
            </a:r>
            <a:endParaRPr sz="4300"/>
          </a:p>
          <a:p>
            <a:pPr marL="0" lvl="0" indent="0" algn="l" rtl="0">
              <a:spcBef>
                <a:spcPts val="0"/>
              </a:spcBef>
              <a:spcAft>
                <a:spcPts val="0"/>
              </a:spcAft>
              <a:buNone/>
            </a:pPr>
            <a:r>
              <a:rPr lang="en" sz="4300"/>
              <a:t>What did we learn?</a:t>
            </a:r>
            <a:endParaRPr sz="4300"/>
          </a:p>
          <a:p>
            <a:pPr marL="0" lvl="0" indent="0" algn="l" rtl="0">
              <a:spcBef>
                <a:spcPts val="0"/>
              </a:spcBef>
              <a:spcAft>
                <a:spcPts val="0"/>
              </a:spcAft>
              <a:buNone/>
            </a:pPr>
            <a:r>
              <a:rPr lang="en" sz="4300"/>
              <a:t>What’s next? </a:t>
            </a:r>
            <a:endParaRPr sz="4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53"/>
          <p:cNvSpPr txBox="1">
            <a:spLocks noGrp="1"/>
          </p:cNvSpPr>
          <p:nvPr>
            <p:ph type="subTitle" idx="6"/>
          </p:nvPr>
        </p:nvSpPr>
        <p:spPr>
          <a:xfrm>
            <a:off x="5175250" y="1405000"/>
            <a:ext cx="3307200" cy="27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0"/>
              <a:t>Test set error (RMSE=2711.2, MAE=111.7) → not great, but </a:t>
            </a:r>
            <a:r>
              <a:rPr lang="en" sz="1700"/>
              <a:t>are we capturing trends</a:t>
            </a:r>
            <a:r>
              <a:rPr lang="en" sz="1700" b="0"/>
              <a:t>?  </a:t>
            </a:r>
            <a:endParaRPr sz="1700" b="0"/>
          </a:p>
          <a:p>
            <a:pPr marL="0" lvl="0" indent="0" algn="l" rtl="0">
              <a:spcBef>
                <a:spcPts val="0"/>
              </a:spcBef>
              <a:spcAft>
                <a:spcPts val="0"/>
              </a:spcAft>
              <a:buNone/>
            </a:pPr>
            <a:endParaRPr sz="1700" b="0"/>
          </a:p>
          <a:p>
            <a:pPr marL="0" lvl="0" indent="0" algn="l" rtl="0">
              <a:spcBef>
                <a:spcPts val="0"/>
              </a:spcBef>
              <a:spcAft>
                <a:spcPts val="0"/>
              </a:spcAft>
              <a:buNone/>
            </a:pPr>
            <a:r>
              <a:rPr lang="en" sz="1700">
                <a:solidFill>
                  <a:srgbClr val="FFD966"/>
                </a:solidFill>
              </a:rPr>
              <a:t>Generally yes</a:t>
            </a:r>
            <a:r>
              <a:rPr lang="en" sz="1700" b="0">
                <a:solidFill>
                  <a:srgbClr val="FFD966"/>
                </a:solidFill>
              </a:rPr>
              <a:t>, </a:t>
            </a:r>
            <a:r>
              <a:rPr lang="en" sz="1700" b="0"/>
              <a:t>with some major exceptions. But what occurred in reality?</a:t>
            </a:r>
            <a:endParaRPr sz="1700" b="0"/>
          </a:p>
          <a:p>
            <a:pPr marL="0" lvl="0" indent="0" algn="l" rtl="0">
              <a:spcBef>
                <a:spcPts val="0"/>
              </a:spcBef>
              <a:spcAft>
                <a:spcPts val="0"/>
              </a:spcAft>
              <a:buNone/>
            </a:pPr>
            <a:endParaRPr sz="1700" b="0"/>
          </a:p>
          <a:p>
            <a:pPr marL="0" lvl="0" indent="0" algn="l" rtl="0">
              <a:spcBef>
                <a:spcPts val="0"/>
              </a:spcBef>
              <a:spcAft>
                <a:spcPts val="0"/>
              </a:spcAft>
              <a:buNone/>
            </a:pPr>
            <a:r>
              <a:rPr lang="en" sz="1700" b="0"/>
              <a:t>Offensive attacks launched in </a:t>
            </a:r>
            <a:r>
              <a:rPr lang="en" sz="1700">
                <a:solidFill>
                  <a:schemeClr val="lt2"/>
                </a:solidFill>
              </a:rPr>
              <a:t>Ethiopia</a:t>
            </a:r>
            <a:r>
              <a:rPr lang="en" sz="1700" b="0"/>
              <a:t> (fighting </a:t>
            </a:r>
            <a:r>
              <a:rPr lang="en" sz="1700">
                <a:solidFill>
                  <a:schemeClr val="lt2"/>
                </a:solidFill>
              </a:rPr>
              <a:t>shockingly erupts</a:t>
            </a:r>
            <a:r>
              <a:rPr lang="en" sz="1700" b="0"/>
              <a:t> after previous cease-fire agreement) [3]</a:t>
            </a:r>
            <a:endParaRPr sz="1700" b="0"/>
          </a:p>
        </p:txBody>
      </p:sp>
      <p:sp>
        <p:nvSpPr>
          <p:cNvPr id="725" name="Google Shape;725;p53"/>
          <p:cNvSpPr txBox="1">
            <a:spLocks noGrp="1"/>
          </p:cNvSpPr>
          <p:nvPr>
            <p:ph type="title"/>
          </p:nvPr>
        </p:nvSpPr>
        <p:spPr>
          <a:xfrm>
            <a:off x="548025" y="290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a:t>
            </a:r>
            <a:r>
              <a:rPr lang="en">
                <a:solidFill>
                  <a:schemeClr val="lt2"/>
                </a:solidFill>
              </a:rPr>
              <a:t>not perfect</a:t>
            </a:r>
            <a:r>
              <a:rPr lang="en"/>
              <a:t>, preliminary results are </a:t>
            </a:r>
            <a:r>
              <a:rPr lang="en">
                <a:solidFill>
                  <a:schemeClr val="lt2"/>
                </a:solidFill>
              </a:rPr>
              <a:t>encouraging</a:t>
            </a:r>
            <a:endParaRPr>
              <a:solidFill>
                <a:schemeClr val="lt2"/>
              </a:solidFill>
            </a:endParaRPr>
          </a:p>
        </p:txBody>
      </p:sp>
      <p:pic>
        <p:nvPicPr>
          <p:cNvPr id="726" name="Google Shape;726;p53"/>
          <p:cNvPicPr preferRelativeResize="0"/>
          <p:nvPr/>
        </p:nvPicPr>
        <p:blipFill>
          <a:blip r:embed="rId3">
            <a:alphaModFix/>
          </a:blip>
          <a:stretch>
            <a:fillRect/>
          </a:stretch>
        </p:blipFill>
        <p:spPr>
          <a:xfrm>
            <a:off x="548025" y="1506875"/>
            <a:ext cx="4564275" cy="2186125"/>
          </a:xfrm>
          <a:prstGeom prst="rect">
            <a:avLst/>
          </a:prstGeom>
          <a:noFill/>
          <a:ln w="28575" cap="flat" cmpd="sng">
            <a:solidFill>
              <a:schemeClr val="lt2"/>
            </a:solidFill>
            <a:prstDash val="solid"/>
            <a:round/>
            <a:headEnd type="none" w="sm" len="sm"/>
            <a:tailEnd type="none" w="sm" len="sm"/>
          </a:ln>
        </p:spPr>
      </p:pic>
      <p:sp>
        <p:nvSpPr>
          <p:cNvPr id="727" name="Google Shape;727;p53"/>
          <p:cNvSpPr txBox="1">
            <a:spLocks noGrp="1"/>
          </p:cNvSpPr>
          <p:nvPr>
            <p:ph type="subTitle" idx="4"/>
          </p:nvPr>
        </p:nvSpPr>
        <p:spPr>
          <a:xfrm>
            <a:off x="548025" y="3897375"/>
            <a:ext cx="45642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chemeClr val="lt2"/>
                </a:solidFill>
              </a:rPr>
              <a:t>Forecasted and actual cumulative </a:t>
            </a:r>
            <a:r>
              <a:rPr lang="en" sz="1400" u="sng">
                <a:solidFill>
                  <a:schemeClr val="lt2"/>
                </a:solidFill>
              </a:rPr>
              <a:t>state-based</a:t>
            </a:r>
            <a:r>
              <a:rPr lang="en" sz="1400">
                <a:solidFill>
                  <a:schemeClr val="lt2"/>
                </a:solidFill>
              </a:rPr>
              <a:t> fatalities for all Africa in 2022</a:t>
            </a:r>
            <a:endParaRPr sz="1400">
              <a:solidFill>
                <a:schemeClr val="lt2"/>
              </a:solidFill>
            </a:endParaRPr>
          </a:p>
        </p:txBody>
      </p:sp>
      <p:sp>
        <p:nvSpPr>
          <p:cNvPr id="728" name="Google Shape;728;p53"/>
          <p:cNvSpPr/>
          <p:nvPr/>
        </p:nvSpPr>
        <p:spPr>
          <a:xfrm>
            <a:off x="3900300" y="1680675"/>
            <a:ext cx="1168800" cy="4491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Varela"/>
              <a:ea typeface="Varela"/>
              <a:cs typeface="Varela"/>
              <a:sym typeface="Varela"/>
            </a:endParaRPr>
          </a:p>
        </p:txBody>
      </p:sp>
      <p:cxnSp>
        <p:nvCxnSpPr>
          <p:cNvPr id="729" name="Google Shape;729;p53"/>
          <p:cNvCxnSpPr/>
          <p:nvPr/>
        </p:nvCxnSpPr>
        <p:spPr>
          <a:xfrm>
            <a:off x="4792975" y="2139275"/>
            <a:ext cx="442800" cy="1547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4"/>
          <p:cNvSpPr txBox="1">
            <a:spLocks noGrp="1"/>
          </p:cNvSpPr>
          <p:nvPr>
            <p:ph type="title"/>
          </p:nvPr>
        </p:nvSpPr>
        <p:spPr>
          <a:xfrm>
            <a:off x="548025" y="4139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about for the other conflict types?</a:t>
            </a:r>
            <a:endParaRPr>
              <a:solidFill>
                <a:srgbClr val="FFD966"/>
              </a:solidFill>
            </a:endParaRPr>
          </a:p>
        </p:txBody>
      </p:sp>
      <p:sp>
        <p:nvSpPr>
          <p:cNvPr id="735" name="Google Shape;735;p54"/>
          <p:cNvSpPr txBox="1">
            <a:spLocks noGrp="1"/>
          </p:cNvSpPr>
          <p:nvPr>
            <p:ph type="subTitle" idx="4"/>
          </p:nvPr>
        </p:nvSpPr>
        <p:spPr>
          <a:xfrm>
            <a:off x="548025" y="1225550"/>
            <a:ext cx="42873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chemeClr val="lt2"/>
                </a:solidFill>
              </a:rPr>
              <a:t>Forecasted and actual cumulative </a:t>
            </a:r>
            <a:r>
              <a:rPr lang="en" sz="1400" u="sng">
                <a:solidFill>
                  <a:schemeClr val="lt2"/>
                </a:solidFill>
              </a:rPr>
              <a:t>non-state</a:t>
            </a:r>
            <a:r>
              <a:rPr lang="en" sz="1400">
                <a:solidFill>
                  <a:schemeClr val="lt2"/>
                </a:solidFill>
              </a:rPr>
              <a:t> fatalities for all Africa in 2022</a:t>
            </a:r>
            <a:endParaRPr sz="1400">
              <a:solidFill>
                <a:schemeClr val="lt2"/>
              </a:solidFill>
            </a:endParaRPr>
          </a:p>
        </p:txBody>
      </p:sp>
      <p:pic>
        <p:nvPicPr>
          <p:cNvPr id="736" name="Google Shape;736;p54"/>
          <p:cNvPicPr preferRelativeResize="0"/>
          <p:nvPr/>
        </p:nvPicPr>
        <p:blipFill>
          <a:blip r:embed="rId3">
            <a:alphaModFix/>
          </a:blip>
          <a:stretch>
            <a:fillRect/>
          </a:stretch>
        </p:blipFill>
        <p:spPr>
          <a:xfrm>
            <a:off x="600650" y="1672388"/>
            <a:ext cx="3850349" cy="1917775"/>
          </a:xfrm>
          <a:prstGeom prst="rect">
            <a:avLst/>
          </a:prstGeom>
          <a:noFill/>
          <a:ln>
            <a:noFill/>
          </a:ln>
        </p:spPr>
      </p:pic>
      <p:sp>
        <p:nvSpPr>
          <p:cNvPr id="737" name="Google Shape;737;p54"/>
          <p:cNvSpPr txBox="1">
            <a:spLocks noGrp="1"/>
          </p:cNvSpPr>
          <p:nvPr>
            <p:ph type="subTitle" idx="6"/>
          </p:nvPr>
        </p:nvSpPr>
        <p:spPr>
          <a:xfrm>
            <a:off x="1313525" y="3590175"/>
            <a:ext cx="24246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Test set error: </a:t>
            </a:r>
            <a:endParaRPr sz="1400" b="0"/>
          </a:p>
          <a:p>
            <a:pPr marL="0" lvl="0" indent="0" algn="l" rtl="0">
              <a:spcBef>
                <a:spcPts val="0"/>
              </a:spcBef>
              <a:spcAft>
                <a:spcPts val="0"/>
              </a:spcAft>
              <a:buNone/>
            </a:pPr>
            <a:r>
              <a:rPr lang="en" sz="1400"/>
              <a:t>(RMSE=27.4, MAE=8.7) </a:t>
            </a:r>
            <a:endParaRPr sz="1400"/>
          </a:p>
        </p:txBody>
      </p:sp>
      <p:sp>
        <p:nvSpPr>
          <p:cNvPr id="738" name="Google Shape;738;p54"/>
          <p:cNvSpPr txBox="1">
            <a:spLocks noGrp="1"/>
          </p:cNvSpPr>
          <p:nvPr>
            <p:ph type="subTitle" idx="4"/>
          </p:nvPr>
        </p:nvSpPr>
        <p:spPr>
          <a:xfrm>
            <a:off x="4572000" y="1225550"/>
            <a:ext cx="42873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chemeClr val="lt2"/>
                </a:solidFill>
              </a:rPr>
              <a:t>Forecasted and actual cumulative </a:t>
            </a:r>
            <a:r>
              <a:rPr lang="en" sz="1400" u="sng">
                <a:solidFill>
                  <a:schemeClr val="lt2"/>
                </a:solidFill>
              </a:rPr>
              <a:t>one-sided</a:t>
            </a:r>
            <a:r>
              <a:rPr lang="en" sz="1400">
                <a:solidFill>
                  <a:schemeClr val="lt2"/>
                </a:solidFill>
              </a:rPr>
              <a:t> fatalities for all Africa in 2022</a:t>
            </a:r>
            <a:endParaRPr sz="1400">
              <a:solidFill>
                <a:schemeClr val="lt2"/>
              </a:solidFill>
            </a:endParaRPr>
          </a:p>
        </p:txBody>
      </p:sp>
      <p:pic>
        <p:nvPicPr>
          <p:cNvPr id="739" name="Google Shape;739;p54"/>
          <p:cNvPicPr preferRelativeResize="0"/>
          <p:nvPr/>
        </p:nvPicPr>
        <p:blipFill>
          <a:blip r:embed="rId3">
            <a:alphaModFix/>
          </a:blip>
          <a:stretch>
            <a:fillRect/>
          </a:stretch>
        </p:blipFill>
        <p:spPr>
          <a:xfrm>
            <a:off x="4624625" y="1672388"/>
            <a:ext cx="3850349" cy="1917775"/>
          </a:xfrm>
          <a:prstGeom prst="rect">
            <a:avLst/>
          </a:prstGeom>
          <a:noFill/>
          <a:ln>
            <a:noFill/>
          </a:ln>
        </p:spPr>
      </p:pic>
      <p:sp>
        <p:nvSpPr>
          <p:cNvPr id="740" name="Google Shape;740;p54"/>
          <p:cNvSpPr txBox="1">
            <a:spLocks noGrp="1"/>
          </p:cNvSpPr>
          <p:nvPr>
            <p:ph type="subTitle" idx="6"/>
          </p:nvPr>
        </p:nvSpPr>
        <p:spPr>
          <a:xfrm>
            <a:off x="5337500" y="3590175"/>
            <a:ext cx="24246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Test set error: </a:t>
            </a:r>
            <a:endParaRPr sz="1400" b="0"/>
          </a:p>
          <a:p>
            <a:pPr marL="0" lvl="0" indent="0" algn="l" rtl="0">
              <a:spcBef>
                <a:spcPts val="0"/>
              </a:spcBef>
              <a:spcAft>
                <a:spcPts val="0"/>
              </a:spcAft>
              <a:buNone/>
            </a:pPr>
            <a:r>
              <a:rPr lang="en" sz="1400"/>
              <a:t>(RMSE=37.5, MAE=8.4) </a:t>
            </a:r>
            <a:endParaRPr sz="1400"/>
          </a:p>
        </p:txBody>
      </p:sp>
      <p:sp>
        <p:nvSpPr>
          <p:cNvPr id="741" name="Google Shape;741;p54"/>
          <p:cNvSpPr txBox="1">
            <a:spLocks noGrp="1"/>
          </p:cNvSpPr>
          <p:nvPr>
            <p:ph type="subTitle" idx="4"/>
          </p:nvPr>
        </p:nvSpPr>
        <p:spPr>
          <a:xfrm>
            <a:off x="2998700" y="4466425"/>
            <a:ext cx="4287300" cy="3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rgbClr val="FFD966"/>
                </a:solidFill>
              </a:rPr>
              <a:t>For best results, optimize hyperparameters for each target variable model</a:t>
            </a:r>
            <a:endParaRPr sz="1400">
              <a:solidFill>
                <a:srgbClr val="FFD966"/>
              </a:solidFill>
            </a:endParaRPr>
          </a:p>
        </p:txBody>
      </p:sp>
      <p:grpSp>
        <p:nvGrpSpPr>
          <p:cNvPr id="742" name="Google Shape;742;p54"/>
          <p:cNvGrpSpPr/>
          <p:nvPr/>
        </p:nvGrpSpPr>
        <p:grpSpPr>
          <a:xfrm>
            <a:off x="2349548" y="4382137"/>
            <a:ext cx="649151" cy="192025"/>
            <a:chOff x="4920150" y="1977875"/>
            <a:chExt cx="68525" cy="33800"/>
          </a:xfrm>
        </p:grpSpPr>
        <p:sp>
          <p:nvSpPr>
            <p:cNvPr id="743" name="Google Shape;743;p54"/>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744" name="Google Shape;744;p54"/>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
          <p:nvSpPr>
            <p:cNvPr id="745" name="Google Shape;745;p54"/>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FFD966"/>
            </a:solidFill>
            <a:ln w="1905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pic>
        <p:nvPicPr>
          <p:cNvPr id="746" name="Google Shape;746;p54"/>
          <p:cNvPicPr preferRelativeResize="0"/>
          <p:nvPr/>
        </p:nvPicPr>
        <p:blipFill>
          <a:blip r:embed="rId4">
            <a:alphaModFix/>
          </a:blip>
          <a:stretch>
            <a:fillRect/>
          </a:stretch>
        </p:blipFill>
        <p:spPr>
          <a:xfrm>
            <a:off x="4624625" y="1672400"/>
            <a:ext cx="3850351" cy="1894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5"/>
          <p:cNvSpPr txBox="1">
            <a:spLocks noGrp="1"/>
          </p:cNvSpPr>
          <p:nvPr>
            <p:ph type="title"/>
          </p:nvPr>
        </p:nvSpPr>
        <p:spPr>
          <a:xfrm>
            <a:off x="548025" y="4139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forecast for other years?</a:t>
            </a:r>
            <a:endParaRPr>
              <a:solidFill>
                <a:srgbClr val="FFD966"/>
              </a:solidFill>
            </a:endParaRPr>
          </a:p>
        </p:txBody>
      </p:sp>
      <p:sp>
        <p:nvSpPr>
          <p:cNvPr id="752" name="Google Shape;752;p55"/>
          <p:cNvSpPr txBox="1">
            <a:spLocks noGrp="1"/>
          </p:cNvSpPr>
          <p:nvPr>
            <p:ph type="subTitle" idx="4"/>
          </p:nvPr>
        </p:nvSpPr>
        <p:spPr>
          <a:xfrm>
            <a:off x="2256375" y="1094150"/>
            <a:ext cx="4716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solidFill>
                  <a:schemeClr val="lt2"/>
                </a:solidFill>
              </a:rPr>
              <a:t>Forecasted and actual cumulative </a:t>
            </a:r>
            <a:r>
              <a:rPr lang="en" sz="1400" u="sng">
                <a:solidFill>
                  <a:schemeClr val="lt2"/>
                </a:solidFill>
              </a:rPr>
              <a:t>state-based</a:t>
            </a:r>
            <a:r>
              <a:rPr lang="en" sz="1400">
                <a:solidFill>
                  <a:schemeClr val="lt2"/>
                </a:solidFill>
              </a:rPr>
              <a:t> fatalities for all Africa in 2023</a:t>
            </a:r>
            <a:endParaRPr sz="1400">
              <a:solidFill>
                <a:schemeClr val="lt2"/>
              </a:solidFill>
            </a:endParaRPr>
          </a:p>
        </p:txBody>
      </p:sp>
      <p:sp>
        <p:nvSpPr>
          <p:cNvPr id="753" name="Google Shape;753;p55"/>
          <p:cNvSpPr txBox="1">
            <a:spLocks noGrp="1"/>
          </p:cNvSpPr>
          <p:nvPr>
            <p:ph type="subTitle" idx="6"/>
          </p:nvPr>
        </p:nvSpPr>
        <p:spPr>
          <a:xfrm>
            <a:off x="3180075" y="3929975"/>
            <a:ext cx="28686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a:t>Test set error: </a:t>
            </a:r>
            <a:endParaRPr sz="1400" b="0"/>
          </a:p>
          <a:p>
            <a:pPr marL="0" lvl="0" indent="0" algn="l" rtl="0">
              <a:spcBef>
                <a:spcPts val="0"/>
              </a:spcBef>
              <a:spcAft>
                <a:spcPts val="0"/>
              </a:spcAft>
              <a:buNone/>
            </a:pPr>
            <a:r>
              <a:rPr lang="en" sz="1400"/>
              <a:t>(RMSE=761.2, MAE=51.6) </a:t>
            </a:r>
            <a:endParaRPr sz="1400"/>
          </a:p>
        </p:txBody>
      </p:sp>
      <p:pic>
        <p:nvPicPr>
          <p:cNvPr id="754" name="Google Shape;754;p55"/>
          <p:cNvPicPr preferRelativeResize="0"/>
          <p:nvPr/>
        </p:nvPicPr>
        <p:blipFill>
          <a:blip r:embed="rId3">
            <a:alphaModFix/>
          </a:blip>
          <a:stretch>
            <a:fillRect/>
          </a:stretch>
        </p:blipFill>
        <p:spPr>
          <a:xfrm>
            <a:off x="2296544" y="1666851"/>
            <a:ext cx="4550929" cy="22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56"/>
          <p:cNvSpPr txBox="1">
            <a:spLocks noGrp="1"/>
          </p:cNvSpPr>
          <p:nvPr>
            <p:ph type="title"/>
          </p:nvPr>
        </p:nvSpPr>
        <p:spPr>
          <a:xfrm>
            <a:off x="2183275" y="3845475"/>
            <a:ext cx="5100900" cy="5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 Questions?</a:t>
            </a:r>
            <a:endParaRPr/>
          </a:p>
        </p:txBody>
      </p:sp>
      <p:sp>
        <p:nvSpPr>
          <p:cNvPr id="760" name="Google Shape;760;p56"/>
          <p:cNvSpPr txBox="1"/>
          <p:nvPr/>
        </p:nvSpPr>
        <p:spPr>
          <a:xfrm>
            <a:off x="691825" y="526825"/>
            <a:ext cx="8083800" cy="364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chemeClr val="dk1"/>
                </a:solidFill>
                <a:latin typeface="Varela"/>
                <a:ea typeface="Varela"/>
                <a:cs typeface="Varela"/>
                <a:sym typeface="Varela"/>
              </a:rPr>
              <a:t>Where do we go from here?</a:t>
            </a:r>
            <a:endParaRPr sz="3400" b="1">
              <a:solidFill>
                <a:schemeClr val="dk1"/>
              </a:solidFill>
              <a:latin typeface="Varela"/>
              <a:ea typeface="Varela"/>
              <a:cs typeface="Varela"/>
              <a:sym typeface="Varela"/>
            </a:endParaRPr>
          </a:p>
          <a:p>
            <a:pPr marL="0" lvl="0" indent="0" algn="l" rtl="0">
              <a:spcBef>
                <a:spcPts val="1000"/>
              </a:spcBef>
              <a:spcAft>
                <a:spcPts val="0"/>
              </a:spcAft>
              <a:buNone/>
            </a:pPr>
            <a:r>
              <a:rPr lang="en" sz="2000" b="1">
                <a:solidFill>
                  <a:srgbClr val="FFD966"/>
                </a:solidFill>
                <a:latin typeface="Varela"/>
                <a:ea typeface="Varela"/>
                <a:cs typeface="Varela"/>
                <a:sym typeface="Varela"/>
              </a:rPr>
              <a:t>Stay encouraged:</a:t>
            </a:r>
            <a:r>
              <a:rPr lang="en" sz="2000" b="1">
                <a:solidFill>
                  <a:schemeClr val="dk1"/>
                </a:solidFill>
                <a:latin typeface="Varela"/>
                <a:ea typeface="Varela"/>
                <a:cs typeface="Varela"/>
                <a:sym typeface="Varela"/>
              </a:rPr>
              <a:t> fatalities are highly dependent on geo-political conditions, not a simple relationship.</a:t>
            </a:r>
            <a:endParaRPr sz="2000" b="1">
              <a:solidFill>
                <a:schemeClr val="dk1"/>
              </a:solidFill>
              <a:latin typeface="Varela"/>
              <a:ea typeface="Varela"/>
              <a:cs typeface="Varela"/>
              <a:sym typeface="Varela"/>
            </a:endParaRPr>
          </a:p>
          <a:p>
            <a:pPr marL="0" lvl="0" indent="0" algn="l" rtl="0">
              <a:spcBef>
                <a:spcPts val="1000"/>
              </a:spcBef>
              <a:spcAft>
                <a:spcPts val="0"/>
              </a:spcAft>
              <a:buNone/>
            </a:pPr>
            <a:r>
              <a:rPr lang="en" sz="2000" b="1">
                <a:solidFill>
                  <a:srgbClr val="FFD966"/>
                </a:solidFill>
                <a:latin typeface="Varela"/>
                <a:ea typeface="Varela"/>
                <a:cs typeface="Varela"/>
                <a:sym typeface="Varela"/>
              </a:rPr>
              <a:t>Refine and improve:</a:t>
            </a:r>
            <a:r>
              <a:rPr lang="en" sz="2000" b="1">
                <a:solidFill>
                  <a:schemeClr val="dk1"/>
                </a:solidFill>
                <a:latin typeface="Varela"/>
                <a:ea typeface="Varela"/>
                <a:cs typeface="Varela"/>
                <a:sym typeface="Varela"/>
              </a:rPr>
              <a:t> experiment with more feature engineering, investigate higher complexity models, etc.</a:t>
            </a:r>
            <a:endParaRPr sz="2000" b="1">
              <a:solidFill>
                <a:schemeClr val="dk1"/>
              </a:solidFill>
              <a:latin typeface="Varela"/>
              <a:ea typeface="Varela"/>
              <a:cs typeface="Varela"/>
              <a:sym typeface="Varela"/>
            </a:endParaRPr>
          </a:p>
          <a:p>
            <a:pPr marL="0" lvl="0" indent="0" algn="l" rtl="0">
              <a:spcBef>
                <a:spcPts val="1000"/>
              </a:spcBef>
              <a:spcAft>
                <a:spcPts val="0"/>
              </a:spcAft>
              <a:buNone/>
            </a:pPr>
            <a:r>
              <a:rPr lang="en" sz="2000" b="1">
                <a:solidFill>
                  <a:srgbClr val="FFD966"/>
                </a:solidFill>
                <a:latin typeface="Varela"/>
                <a:ea typeface="Varela"/>
                <a:cs typeface="Varela"/>
                <a:sym typeface="Varela"/>
              </a:rPr>
              <a:t>Keep overall goal in mind:</a:t>
            </a:r>
            <a:r>
              <a:rPr lang="en" sz="2000" b="1">
                <a:solidFill>
                  <a:schemeClr val="dk1"/>
                </a:solidFill>
                <a:latin typeface="Varela"/>
                <a:ea typeface="Varela"/>
                <a:cs typeface="Varela"/>
                <a:sym typeface="Varela"/>
              </a:rPr>
              <a:t> continue to relate analysis and results towards mitigating conflict consequences to inform proactive decision making.</a:t>
            </a:r>
            <a:endParaRPr sz="2000" b="1">
              <a:solidFill>
                <a:schemeClr val="dk1"/>
              </a:solidFill>
              <a:latin typeface="Varela"/>
              <a:ea typeface="Varela"/>
              <a:cs typeface="Varela"/>
              <a:sym typeface="Varela"/>
            </a:endParaRPr>
          </a:p>
          <a:p>
            <a:pPr marL="0" lvl="0" indent="0" algn="l" rtl="0">
              <a:spcBef>
                <a:spcPts val="0"/>
              </a:spcBef>
              <a:spcAft>
                <a:spcPts val="0"/>
              </a:spcAft>
              <a:buNone/>
            </a:pPr>
            <a:endParaRPr sz="2600" b="1">
              <a:solidFill>
                <a:schemeClr val="dk1"/>
              </a:solidFill>
              <a:latin typeface="Varela"/>
              <a:ea typeface="Varela"/>
              <a:cs typeface="Varela"/>
              <a:sym typeface="Varel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57"/>
          <p:cNvSpPr txBox="1">
            <a:spLocks noGrp="1"/>
          </p:cNvSpPr>
          <p:nvPr>
            <p:ph type="title"/>
          </p:nvPr>
        </p:nvSpPr>
        <p:spPr>
          <a:xfrm>
            <a:off x="809075" y="479250"/>
            <a:ext cx="7508100" cy="105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rgbClr val="FFD966"/>
                </a:solidFill>
              </a:rPr>
              <a:t>Citations</a:t>
            </a:r>
            <a:endParaRPr sz="2000">
              <a:solidFill>
                <a:srgbClr val="FFD966"/>
              </a:solidFill>
            </a:endParaRPr>
          </a:p>
          <a:p>
            <a:pPr marL="0" lvl="0" indent="0" algn="l" rtl="0">
              <a:lnSpc>
                <a:spcPct val="115000"/>
              </a:lnSpc>
              <a:spcBef>
                <a:spcPts val="0"/>
              </a:spcBef>
              <a:spcAft>
                <a:spcPts val="0"/>
              </a:spcAft>
              <a:buNone/>
            </a:pPr>
            <a:endParaRPr sz="1400" b="0"/>
          </a:p>
          <a:p>
            <a:pPr marL="0" lvl="0" indent="0" algn="l" rtl="0">
              <a:lnSpc>
                <a:spcPct val="115000"/>
              </a:lnSpc>
              <a:spcBef>
                <a:spcPts val="0"/>
              </a:spcBef>
              <a:spcAft>
                <a:spcPts val="0"/>
              </a:spcAft>
              <a:buNone/>
            </a:pPr>
            <a:r>
              <a:rPr lang="en" sz="1400" b="0"/>
              <a:t>[1] United Nations. (2024, May 21). We Must Go Above, Beyond Compliance, Fully Protect Civilians against ‘Harms They Are Suffering on Our Watch’, Senior Humanitarian Official Tells Security Council. </a:t>
            </a:r>
            <a:r>
              <a:rPr lang="en" sz="1400" b="0" i="1"/>
              <a:t>United Nations. </a:t>
            </a:r>
            <a:r>
              <a:rPr lang="en" sz="1400" b="0" u="sng">
                <a:hlinkClick r:id="rId3"/>
              </a:rPr>
              <a:t>https://press.un.org/en/2024/sc15702.doc.htm#:~:text=Syria%20and%20Ukraine.-,In%20total%2C%20the%20United%20Nations%20alone%20recorded%20more%20than%2033%2C000,transport%20and%20patients%20were%20recorded.</a:t>
            </a:r>
            <a:endParaRPr sz="1400"/>
          </a:p>
          <a:p>
            <a:pPr marL="0" lvl="0" indent="0" algn="l" rtl="0">
              <a:lnSpc>
                <a:spcPct val="115000"/>
              </a:lnSpc>
              <a:spcBef>
                <a:spcPts val="0"/>
              </a:spcBef>
              <a:spcAft>
                <a:spcPts val="0"/>
              </a:spcAft>
              <a:buNone/>
            </a:pPr>
            <a:endParaRPr sz="1400" b="0"/>
          </a:p>
          <a:p>
            <a:pPr marL="0" lvl="0" indent="0" algn="l" rtl="0">
              <a:lnSpc>
                <a:spcPct val="115000"/>
              </a:lnSpc>
              <a:spcBef>
                <a:spcPts val="0"/>
              </a:spcBef>
              <a:spcAft>
                <a:spcPts val="0"/>
              </a:spcAft>
              <a:buNone/>
            </a:pPr>
            <a:r>
              <a:rPr lang="en" sz="1400" b="0"/>
              <a:t>[2] Aremu, J. O. (2010). Conflicts in Africa: Meaning, Causes, Impact and Solution. </a:t>
            </a:r>
            <a:r>
              <a:rPr lang="en" sz="1400" b="0" i="1"/>
              <a:t>African Research Review</a:t>
            </a:r>
            <a:r>
              <a:rPr lang="en" sz="1400" b="0"/>
              <a:t>, </a:t>
            </a:r>
            <a:r>
              <a:rPr lang="en" sz="1400" b="0" i="1"/>
              <a:t>4</a:t>
            </a:r>
            <a:r>
              <a:rPr lang="en" sz="1400" b="0"/>
              <a:t>(4), Article 4. </a:t>
            </a:r>
            <a:r>
              <a:rPr lang="en" sz="1400" b="0" u="sng">
                <a:hlinkClick r:id="rId4"/>
              </a:rPr>
              <a:t>https://doi.org/10.4314/afrrev.v4i4.69251</a:t>
            </a:r>
            <a:endParaRPr sz="1400" b="0" u="sng"/>
          </a:p>
          <a:p>
            <a:pPr marL="0" lvl="0" indent="0" algn="l" rtl="0">
              <a:lnSpc>
                <a:spcPct val="115000"/>
              </a:lnSpc>
              <a:spcBef>
                <a:spcPts val="0"/>
              </a:spcBef>
              <a:spcAft>
                <a:spcPts val="0"/>
              </a:spcAft>
              <a:buNone/>
            </a:pPr>
            <a:endParaRPr sz="1400" b="0"/>
          </a:p>
          <a:p>
            <a:pPr marL="0" lvl="0" indent="0" algn="l" rtl="0">
              <a:lnSpc>
                <a:spcPct val="115000"/>
              </a:lnSpc>
              <a:spcBef>
                <a:spcPts val="0"/>
              </a:spcBef>
              <a:spcAft>
                <a:spcPts val="0"/>
              </a:spcAft>
              <a:buNone/>
            </a:pPr>
            <a:r>
              <a:rPr lang="en" sz="1400" b="0"/>
              <a:t>[3] Jazeera, A. (2022, November 10). Two years of Ethiopia’s Tigray conflict: A timeline.</a:t>
            </a:r>
            <a:r>
              <a:rPr lang="en" sz="1400" b="0" i="1"/>
              <a:t> Aljazeera</a:t>
            </a:r>
            <a:r>
              <a:rPr lang="en" sz="1400" b="0"/>
              <a:t>. </a:t>
            </a:r>
            <a:r>
              <a:rPr lang="en" sz="1400" b="0" u="sng">
                <a:hlinkClick r:id="rId5"/>
              </a:rPr>
              <a:t>https://www.aljazeera.com/news/2022/11/10/two-years-of-ethiopias-tigray-conflict-a-timeline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0"/>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01</a:t>
            </a:r>
            <a:endParaRPr sz="4500"/>
          </a:p>
        </p:txBody>
      </p:sp>
      <p:sp>
        <p:nvSpPr>
          <p:cNvPr id="558" name="Google Shape;558;p40"/>
          <p:cNvSpPr txBox="1">
            <a:spLocks noGrp="1"/>
          </p:cNvSpPr>
          <p:nvPr>
            <p:ph type="subTitle" idx="1"/>
          </p:nvPr>
        </p:nvSpPr>
        <p:spPr>
          <a:xfrm>
            <a:off x="1798200" y="1027650"/>
            <a:ext cx="71172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Armed conflicts: </a:t>
            </a:r>
            <a:endParaRPr sz="4300"/>
          </a:p>
          <a:p>
            <a:pPr marL="0" lvl="0" indent="0" algn="l" rtl="0">
              <a:spcBef>
                <a:spcPts val="0"/>
              </a:spcBef>
              <a:spcAft>
                <a:spcPts val="0"/>
              </a:spcAft>
              <a:buNone/>
            </a:pPr>
            <a:r>
              <a:rPr lang="en" sz="4300"/>
              <a:t>trends, consequences, and why analyze </a:t>
            </a:r>
            <a:endParaRPr sz="4300"/>
          </a:p>
          <a:p>
            <a:pPr marL="0" lvl="0" indent="0" algn="l" rtl="0">
              <a:spcBef>
                <a:spcPts val="0"/>
              </a:spcBef>
              <a:spcAft>
                <a:spcPts val="0"/>
              </a:spcAft>
              <a:buNone/>
            </a:pPr>
            <a:r>
              <a:rPr lang="en" sz="4300"/>
              <a:t>them? </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1"/>
          <p:cNvSpPr txBox="1">
            <a:spLocks noGrp="1"/>
          </p:cNvSpPr>
          <p:nvPr>
            <p:ph type="title"/>
          </p:nvPr>
        </p:nvSpPr>
        <p:spPr>
          <a:xfrm>
            <a:off x="720000" y="588850"/>
            <a:ext cx="7704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800"/>
              <a:t>The United Nations reports armed conflict fatalities </a:t>
            </a:r>
            <a:r>
              <a:rPr lang="en" sz="2800">
                <a:solidFill>
                  <a:schemeClr val="lt2"/>
                </a:solidFill>
              </a:rPr>
              <a:t>rose 72%</a:t>
            </a:r>
            <a:r>
              <a:rPr lang="en" sz="2800"/>
              <a:t> in 2023 [1].</a:t>
            </a:r>
            <a:endParaRPr sz="2800"/>
          </a:p>
          <a:p>
            <a:pPr marL="0" lvl="0" indent="0" algn="l" rtl="0">
              <a:lnSpc>
                <a:spcPct val="100000"/>
              </a:lnSpc>
              <a:spcBef>
                <a:spcPts val="0"/>
              </a:spcBef>
              <a:spcAft>
                <a:spcPts val="0"/>
              </a:spcAft>
              <a:buNone/>
            </a:pPr>
            <a:endParaRPr sz="2800"/>
          </a:p>
        </p:txBody>
      </p:sp>
      <p:sp>
        <p:nvSpPr>
          <p:cNvPr id="564" name="Google Shape;564;p41"/>
          <p:cNvSpPr txBox="1">
            <a:spLocks noGrp="1"/>
          </p:cNvSpPr>
          <p:nvPr>
            <p:ph type="subTitle" idx="5"/>
          </p:nvPr>
        </p:nvSpPr>
        <p:spPr>
          <a:xfrm>
            <a:off x="5673925" y="2031025"/>
            <a:ext cx="3305700" cy="3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a:t>Civilian fatalities</a:t>
            </a:r>
            <a:endParaRPr sz="2000" b="1"/>
          </a:p>
        </p:txBody>
      </p:sp>
      <p:sp>
        <p:nvSpPr>
          <p:cNvPr id="565" name="Google Shape;565;p41"/>
          <p:cNvSpPr txBox="1">
            <a:spLocks noGrp="1"/>
          </p:cNvSpPr>
          <p:nvPr>
            <p:ph type="title"/>
          </p:nvPr>
        </p:nvSpPr>
        <p:spPr>
          <a:xfrm>
            <a:off x="4367900" y="1928725"/>
            <a:ext cx="1202400" cy="470400"/>
          </a:xfrm>
          <a:prstGeom prst="rect">
            <a:avLst/>
          </a:prstGeom>
          <a:solidFill>
            <a:schemeClr val="dk2"/>
          </a:solidFill>
        </p:spPr>
        <p:txBody>
          <a:bodyPr spcFirstLastPara="1" wrap="square" lIns="91425" tIns="91425" rIns="91425" bIns="91425" anchor="t" anchorCtr="0">
            <a:noAutofit/>
          </a:bodyPr>
          <a:lstStyle/>
          <a:p>
            <a:pPr marL="0" lvl="0" indent="0" algn="r" rtl="0">
              <a:spcBef>
                <a:spcPts val="0"/>
              </a:spcBef>
              <a:spcAft>
                <a:spcPts val="0"/>
              </a:spcAft>
              <a:buNone/>
            </a:pPr>
            <a:r>
              <a:rPr lang="en" sz="2000"/>
              <a:t>33,000</a:t>
            </a:r>
            <a:endParaRPr sz="2000"/>
          </a:p>
        </p:txBody>
      </p:sp>
      <p:sp>
        <p:nvSpPr>
          <p:cNvPr id="566" name="Google Shape;566;p41"/>
          <p:cNvSpPr txBox="1">
            <a:spLocks noGrp="1"/>
          </p:cNvSpPr>
          <p:nvPr>
            <p:ph type="title" idx="4294967295"/>
          </p:nvPr>
        </p:nvSpPr>
        <p:spPr>
          <a:xfrm>
            <a:off x="3920000" y="2520600"/>
            <a:ext cx="1650300" cy="470400"/>
          </a:xfrm>
          <a:prstGeom prst="rect">
            <a:avLst/>
          </a:prstGeom>
          <a:solidFill>
            <a:schemeClr val="dk2"/>
          </a:solidFill>
        </p:spPr>
        <p:txBody>
          <a:bodyPr spcFirstLastPara="1" wrap="square" lIns="91425" tIns="91425" rIns="91425" bIns="91425" anchor="t" anchorCtr="0">
            <a:noAutofit/>
          </a:bodyPr>
          <a:lstStyle/>
          <a:p>
            <a:pPr marL="0" lvl="0" indent="0" algn="r" rtl="0">
              <a:spcBef>
                <a:spcPts val="0"/>
              </a:spcBef>
              <a:spcAft>
                <a:spcPts val="0"/>
              </a:spcAft>
              <a:buNone/>
            </a:pPr>
            <a:r>
              <a:rPr lang="en" sz="2000"/>
              <a:t>110 million</a:t>
            </a:r>
            <a:endParaRPr sz="2000"/>
          </a:p>
        </p:txBody>
      </p:sp>
      <p:sp>
        <p:nvSpPr>
          <p:cNvPr id="567" name="Google Shape;567;p41"/>
          <p:cNvSpPr txBox="1">
            <a:spLocks noGrp="1"/>
          </p:cNvSpPr>
          <p:nvPr>
            <p:ph type="subTitle" idx="7"/>
          </p:nvPr>
        </p:nvSpPr>
        <p:spPr>
          <a:xfrm>
            <a:off x="5673925" y="2622900"/>
            <a:ext cx="2623200" cy="3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Civilians displaced</a:t>
            </a:r>
            <a:endParaRPr sz="2000" b="1"/>
          </a:p>
        </p:txBody>
      </p:sp>
      <p:sp>
        <p:nvSpPr>
          <p:cNvPr id="568" name="Google Shape;568;p41"/>
          <p:cNvSpPr txBox="1">
            <a:spLocks noGrp="1"/>
          </p:cNvSpPr>
          <p:nvPr>
            <p:ph type="title"/>
          </p:nvPr>
        </p:nvSpPr>
        <p:spPr>
          <a:xfrm>
            <a:off x="810375" y="1846525"/>
            <a:ext cx="3453900" cy="572700"/>
          </a:xfrm>
          <a:prstGeom prst="rect">
            <a:avLst/>
          </a:prstGeom>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600" i="1">
                <a:solidFill>
                  <a:srgbClr val="FFD966"/>
                </a:solidFill>
              </a:rPr>
              <a:t>The consequences:</a:t>
            </a:r>
            <a:endParaRPr sz="2600" i="1">
              <a:solidFill>
                <a:srgbClr val="FFD966"/>
              </a:solidFill>
            </a:endParaRPr>
          </a:p>
          <a:p>
            <a:pPr marL="0" lvl="0" indent="0" algn="l" rtl="0">
              <a:lnSpc>
                <a:spcPct val="100000"/>
              </a:lnSpc>
              <a:spcBef>
                <a:spcPts val="0"/>
              </a:spcBef>
              <a:spcAft>
                <a:spcPts val="0"/>
              </a:spcAft>
              <a:buNone/>
            </a:pPr>
            <a:r>
              <a:rPr lang="en" sz="2400" i="1">
                <a:solidFill>
                  <a:srgbClr val="FFD966"/>
                </a:solidFill>
              </a:rPr>
              <a:t>(2023 global)</a:t>
            </a:r>
            <a:endParaRPr sz="2400" i="1">
              <a:solidFill>
                <a:srgbClr val="FFD966"/>
              </a:solidFill>
            </a:endParaRPr>
          </a:p>
        </p:txBody>
      </p:sp>
      <p:sp>
        <p:nvSpPr>
          <p:cNvPr id="569" name="Google Shape;569;p41"/>
          <p:cNvSpPr txBox="1"/>
          <p:nvPr/>
        </p:nvSpPr>
        <p:spPr>
          <a:xfrm>
            <a:off x="1530000" y="3409200"/>
            <a:ext cx="76140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1"/>
                </a:solidFill>
                <a:latin typeface="Varela"/>
                <a:ea typeface="Varela"/>
                <a:cs typeface="Varela"/>
                <a:sym typeface="Varela"/>
              </a:rPr>
              <a:t>In 2017 the UN called for ‘early-warning early-action’ procedures to support efforts </a:t>
            </a:r>
            <a:endParaRPr sz="2200" b="1">
              <a:solidFill>
                <a:schemeClr val="dk1"/>
              </a:solidFill>
              <a:latin typeface="Varela"/>
              <a:ea typeface="Varela"/>
              <a:cs typeface="Varela"/>
              <a:sym typeface="Varela"/>
            </a:endParaRPr>
          </a:p>
          <a:p>
            <a:pPr marL="0" lvl="0" indent="0" algn="l" rtl="0">
              <a:spcBef>
                <a:spcPts val="0"/>
              </a:spcBef>
              <a:spcAft>
                <a:spcPts val="0"/>
              </a:spcAft>
              <a:buNone/>
            </a:pPr>
            <a:r>
              <a:rPr lang="en" sz="2200" b="1">
                <a:solidFill>
                  <a:schemeClr val="dk1"/>
                </a:solidFill>
                <a:latin typeface="Varela"/>
                <a:ea typeface="Varela"/>
                <a:cs typeface="Varela"/>
                <a:sym typeface="Varela"/>
              </a:rPr>
              <a:t>to mitigate conflict consequences </a:t>
            </a:r>
            <a:endParaRPr sz="2200"/>
          </a:p>
        </p:txBody>
      </p:sp>
      <p:grpSp>
        <p:nvGrpSpPr>
          <p:cNvPr id="570" name="Google Shape;570;p41"/>
          <p:cNvGrpSpPr/>
          <p:nvPr/>
        </p:nvGrpSpPr>
        <p:grpSpPr>
          <a:xfrm>
            <a:off x="880848" y="3617849"/>
            <a:ext cx="649151" cy="192025"/>
            <a:chOff x="4920150" y="1977875"/>
            <a:chExt cx="68525" cy="33800"/>
          </a:xfrm>
        </p:grpSpPr>
        <p:sp>
          <p:nvSpPr>
            <p:cNvPr id="571" name="Google Shape;571;p4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02</a:t>
            </a:r>
            <a:endParaRPr sz="4500"/>
          </a:p>
        </p:txBody>
      </p:sp>
      <p:sp>
        <p:nvSpPr>
          <p:cNvPr id="579" name="Google Shape;579;p42"/>
          <p:cNvSpPr txBox="1">
            <a:spLocks noGrp="1"/>
          </p:cNvSpPr>
          <p:nvPr>
            <p:ph type="subTitle" idx="1"/>
          </p:nvPr>
        </p:nvSpPr>
        <p:spPr>
          <a:xfrm>
            <a:off x="1874400" y="1052775"/>
            <a:ext cx="56886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What is our goal and scope? What data are we using?</a:t>
            </a:r>
            <a:endParaRPr sz="4300"/>
          </a:p>
          <a:p>
            <a:pPr marL="0" lvl="0" indent="0" algn="l" rtl="0">
              <a:spcBef>
                <a:spcPts val="0"/>
              </a:spcBef>
              <a:spcAft>
                <a:spcPts val="0"/>
              </a:spcAft>
              <a:buNone/>
            </a:pPr>
            <a:endParaRPr sz="4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D966"/>
                </a:solidFill>
              </a:rPr>
              <a:t>Our goal</a:t>
            </a:r>
            <a:r>
              <a:rPr lang="en"/>
              <a:t>: leverage conflict fatalities data into a machine learning model for forecasting fatalities in Africa </a:t>
            </a:r>
            <a:endParaRPr/>
          </a:p>
        </p:txBody>
      </p:sp>
      <p:sp>
        <p:nvSpPr>
          <p:cNvPr id="585" name="Google Shape;585;p43"/>
          <p:cNvSpPr txBox="1">
            <a:spLocks noGrp="1"/>
          </p:cNvSpPr>
          <p:nvPr>
            <p:ph type="subTitle" idx="4"/>
          </p:nvPr>
        </p:nvSpPr>
        <p:spPr>
          <a:xfrm>
            <a:off x="937625" y="2138925"/>
            <a:ext cx="2175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Objective 1*</a:t>
            </a:r>
            <a:endParaRPr>
              <a:solidFill>
                <a:srgbClr val="FFD966"/>
              </a:solidFill>
            </a:endParaRPr>
          </a:p>
          <a:p>
            <a:pPr marL="0" lvl="0" indent="0" algn="l" rtl="0">
              <a:spcBef>
                <a:spcPts val="0"/>
              </a:spcBef>
              <a:spcAft>
                <a:spcPts val="0"/>
              </a:spcAft>
              <a:buNone/>
            </a:pPr>
            <a:r>
              <a:rPr lang="en">
                <a:solidFill>
                  <a:srgbClr val="FFD966"/>
                </a:solidFill>
              </a:rPr>
              <a:t>(current)</a:t>
            </a:r>
            <a:endParaRPr>
              <a:solidFill>
                <a:srgbClr val="FFD966"/>
              </a:solidFill>
            </a:endParaRPr>
          </a:p>
        </p:txBody>
      </p:sp>
      <p:sp>
        <p:nvSpPr>
          <p:cNvPr id="586" name="Google Shape;586;p43"/>
          <p:cNvSpPr txBox="1">
            <a:spLocks noGrp="1"/>
          </p:cNvSpPr>
          <p:nvPr>
            <p:ph type="subTitle" idx="5"/>
          </p:nvPr>
        </p:nvSpPr>
        <p:spPr>
          <a:xfrm>
            <a:off x="3484350" y="2138925"/>
            <a:ext cx="2175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Objective 2*</a:t>
            </a:r>
            <a:endParaRPr>
              <a:solidFill>
                <a:srgbClr val="FFD966"/>
              </a:solidFill>
            </a:endParaRPr>
          </a:p>
          <a:p>
            <a:pPr marL="0" lvl="0" indent="0" algn="l" rtl="0">
              <a:spcBef>
                <a:spcPts val="0"/>
              </a:spcBef>
              <a:spcAft>
                <a:spcPts val="0"/>
              </a:spcAft>
              <a:buNone/>
            </a:pPr>
            <a:r>
              <a:rPr lang="en">
                <a:solidFill>
                  <a:srgbClr val="FFD966"/>
                </a:solidFill>
              </a:rPr>
              <a:t>(current)</a:t>
            </a:r>
            <a:endParaRPr>
              <a:solidFill>
                <a:srgbClr val="FFD966"/>
              </a:solidFill>
            </a:endParaRPr>
          </a:p>
        </p:txBody>
      </p:sp>
      <p:sp>
        <p:nvSpPr>
          <p:cNvPr id="587" name="Google Shape;587;p43"/>
          <p:cNvSpPr txBox="1">
            <a:spLocks noGrp="1"/>
          </p:cNvSpPr>
          <p:nvPr>
            <p:ph type="subTitle" idx="1"/>
          </p:nvPr>
        </p:nvSpPr>
        <p:spPr>
          <a:xfrm>
            <a:off x="937625" y="2847225"/>
            <a:ext cx="22497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 data features and signals closely related to conflict fatalities for nations </a:t>
            </a:r>
            <a:endParaRPr/>
          </a:p>
        </p:txBody>
      </p:sp>
      <p:sp>
        <p:nvSpPr>
          <p:cNvPr id="588" name="Google Shape;588;p43"/>
          <p:cNvSpPr txBox="1">
            <a:spLocks noGrp="1"/>
          </p:cNvSpPr>
          <p:nvPr>
            <p:ph type="subTitle" idx="2"/>
          </p:nvPr>
        </p:nvSpPr>
        <p:spPr>
          <a:xfrm>
            <a:off x="3484347" y="2847226"/>
            <a:ext cx="21753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Explore and evaluate state of the art machine learning models for forecasting</a:t>
            </a:r>
            <a:endParaRPr/>
          </a:p>
          <a:p>
            <a:pPr marL="0" lvl="0" indent="0" algn="l" rtl="0">
              <a:spcBef>
                <a:spcPts val="0"/>
              </a:spcBef>
              <a:spcAft>
                <a:spcPts val="0"/>
              </a:spcAft>
              <a:buNone/>
            </a:pPr>
            <a:endParaRPr/>
          </a:p>
        </p:txBody>
      </p:sp>
      <p:sp>
        <p:nvSpPr>
          <p:cNvPr id="589" name="Google Shape;589;p43"/>
          <p:cNvSpPr txBox="1">
            <a:spLocks noGrp="1"/>
          </p:cNvSpPr>
          <p:nvPr>
            <p:ph type="subTitle" idx="3"/>
          </p:nvPr>
        </p:nvSpPr>
        <p:spPr>
          <a:xfrm>
            <a:off x="6031075" y="2847226"/>
            <a:ext cx="2175300" cy="20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 actionable strategies for conflict prevention and mitigation</a:t>
            </a:r>
            <a:endParaRPr/>
          </a:p>
          <a:p>
            <a:pPr marL="0" lvl="0" indent="0" algn="l" rtl="0">
              <a:spcBef>
                <a:spcPts val="0"/>
              </a:spcBef>
              <a:spcAft>
                <a:spcPts val="0"/>
              </a:spcAft>
              <a:buNone/>
            </a:pPr>
            <a:endParaRPr/>
          </a:p>
        </p:txBody>
      </p:sp>
      <p:sp>
        <p:nvSpPr>
          <p:cNvPr id="590" name="Google Shape;590;p43"/>
          <p:cNvSpPr txBox="1">
            <a:spLocks noGrp="1"/>
          </p:cNvSpPr>
          <p:nvPr>
            <p:ph type="subTitle" idx="6"/>
          </p:nvPr>
        </p:nvSpPr>
        <p:spPr>
          <a:xfrm>
            <a:off x="6031075" y="2138925"/>
            <a:ext cx="2175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Objective 3</a:t>
            </a:r>
            <a:endParaRPr>
              <a:solidFill>
                <a:srgbClr val="FFD966"/>
              </a:solidFill>
            </a:endParaRPr>
          </a:p>
          <a:p>
            <a:pPr marL="0" lvl="0" indent="0" algn="l" rtl="0">
              <a:spcBef>
                <a:spcPts val="0"/>
              </a:spcBef>
              <a:spcAft>
                <a:spcPts val="0"/>
              </a:spcAft>
              <a:buNone/>
            </a:pPr>
            <a:r>
              <a:rPr lang="en">
                <a:solidFill>
                  <a:srgbClr val="FFD966"/>
                </a:solidFill>
              </a:rPr>
              <a:t>(long-term)</a:t>
            </a:r>
            <a:endParaRPr>
              <a:solidFill>
                <a:srgbClr val="FFD966"/>
              </a:solidFill>
            </a:endParaRPr>
          </a:p>
        </p:txBody>
      </p:sp>
      <p:grpSp>
        <p:nvGrpSpPr>
          <p:cNvPr id="591" name="Google Shape;591;p43"/>
          <p:cNvGrpSpPr/>
          <p:nvPr/>
        </p:nvGrpSpPr>
        <p:grpSpPr>
          <a:xfrm>
            <a:off x="1652694" y="3689770"/>
            <a:ext cx="745178" cy="708308"/>
            <a:chOff x="6000718" y="3070557"/>
            <a:chExt cx="587865" cy="517731"/>
          </a:xfrm>
        </p:grpSpPr>
        <p:sp>
          <p:nvSpPr>
            <p:cNvPr id="592" name="Google Shape;592;p4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3" name="Google Shape;593;p4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4" name="Google Shape;594;p4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5" name="Google Shape;595;p4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6" name="Google Shape;596;p4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7" name="Google Shape;597;p4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8" name="Google Shape;598;p4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599" name="Google Shape;599;p4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600" name="Google Shape;600;p4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601" name="Google Shape;601;p4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grpSp>
      <p:grpSp>
        <p:nvGrpSpPr>
          <p:cNvPr id="602" name="Google Shape;602;p43"/>
          <p:cNvGrpSpPr/>
          <p:nvPr/>
        </p:nvGrpSpPr>
        <p:grpSpPr>
          <a:xfrm>
            <a:off x="4199397" y="3689767"/>
            <a:ext cx="745193" cy="708306"/>
            <a:chOff x="3950316" y="3820307"/>
            <a:chExt cx="369805" cy="353782"/>
          </a:xfrm>
        </p:grpSpPr>
        <p:sp>
          <p:nvSpPr>
            <p:cNvPr id="603" name="Google Shape;603;p43"/>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43"/>
          <p:cNvGrpSpPr/>
          <p:nvPr/>
        </p:nvGrpSpPr>
        <p:grpSpPr>
          <a:xfrm>
            <a:off x="6717796" y="3689728"/>
            <a:ext cx="801868" cy="708295"/>
            <a:chOff x="854261" y="2908813"/>
            <a:chExt cx="377474" cy="335748"/>
          </a:xfrm>
        </p:grpSpPr>
        <p:sp>
          <p:nvSpPr>
            <p:cNvPr id="608" name="Google Shape;608;p43"/>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43"/>
          <p:cNvSpPr txBox="1">
            <a:spLocks noGrp="1"/>
          </p:cNvSpPr>
          <p:nvPr>
            <p:ph type="subTitle" idx="5"/>
          </p:nvPr>
        </p:nvSpPr>
        <p:spPr>
          <a:xfrm>
            <a:off x="3042900" y="4715450"/>
            <a:ext cx="3058200" cy="2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rgbClr val="FFD966"/>
                </a:solidFill>
              </a:rPr>
              <a:t>* Focus of this presentation</a:t>
            </a:r>
            <a:endParaRPr sz="1200">
              <a:solidFill>
                <a:srgbClr val="FFD9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4"/>
          <p:cNvSpPr txBox="1">
            <a:spLocks noGrp="1"/>
          </p:cNvSpPr>
          <p:nvPr>
            <p:ph type="title"/>
          </p:nvPr>
        </p:nvSpPr>
        <p:spPr>
          <a:xfrm>
            <a:off x="449525" y="27169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2"/>
                </a:solidFill>
              </a:rPr>
              <a:t>Where is our data coming from?</a:t>
            </a:r>
            <a:endParaRPr sz="2600">
              <a:solidFill>
                <a:schemeClr val="lt2"/>
              </a:solidFill>
            </a:endParaRPr>
          </a:p>
        </p:txBody>
      </p:sp>
      <p:sp>
        <p:nvSpPr>
          <p:cNvPr id="619" name="Google Shape;619;p44"/>
          <p:cNvSpPr txBox="1">
            <a:spLocks noGrp="1"/>
          </p:cNvSpPr>
          <p:nvPr>
            <p:ph type="subTitle" idx="2"/>
          </p:nvPr>
        </p:nvSpPr>
        <p:spPr>
          <a:xfrm>
            <a:off x="1210100" y="3630725"/>
            <a:ext cx="6640200" cy="4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Dataset reports monthly armed conflict fatalities from 1990 to 2024 for over 191 countries, including 131 data features ranging from population metrics, GDP, gender equality, government form.</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More about ViEWS here: </a:t>
            </a:r>
            <a:r>
              <a:rPr lang="en" sz="1500" u="sng">
                <a:solidFill>
                  <a:srgbClr val="FFD966"/>
                </a:solidFill>
                <a:latin typeface="Arial"/>
                <a:ea typeface="Arial"/>
                <a:cs typeface="Arial"/>
                <a:sym typeface="Arial"/>
                <a:hlinkClick r:id="rId3">
                  <a:extLst>
                    <a:ext uri="{A12FA001-AC4F-418D-AE19-62706E023703}">
                      <ahyp:hlinkClr xmlns:ahyp="http://schemas.microsoft.com/office/drawing/2018/hyperlinkcolor" val="tx"/>
                    </a:ext>
                  </a:extLst>
                </a:hlinkClick>
              </a:rPr>
              <a:t>https://viewsforecasting.org/</a:t>
            </a:r>
            <a:endParaRPr sz="1500">
              <a:solidFill>
                <a:srgbClr val="FFD966"/>
              </a:solidFill>
            </a:endParaRPr>
          </a:p>
        </p:txBody>
      </p:sp>
      <p:sp>
        <p:nvSpPr>
          <p:cNvPr id="620" name="Google Shape;620;p44"/>
          <p:cNvSpPr txBox="1">
            <a:spLocks noGrp="1"/>
          </p:cNvSpPr>
          <p:nvPr>
            <p:ph type="subTitle" idx="3"/>
          </p:nvPr>
        </p:nvSpPr>
        <p:spPr>
          <a:xfrm>
            <a:off x="1210100" y="3212375"/>
            <a:ext cx="60531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Violence Early-Warning System (ViEWS)</a:t>
            </a:r>
            <a:endParaRPr sz="2000"/>
          </a:p>
        </p:txBody>
      </p:sp>
      <p:pic>
        <p:nvPicPr>
          <p:cNvPr id="621" name="Google Shape;621;p44"/>
          <p:cNvPicPr preferRelativeResize="0"/>
          <p:nvPr/>
        </p:nvPicPr>
        <p:blipFill>
          <a:blip r:embed="rId4">
            <a:alphaModFix/>
          </a:blip>
          <a:stretch>
            <a:fillRect/>
          </a:stretch>
        </p:blipFill>
        <p:spPr>
          <a:xfrm>
            <a:off x="6199150" y="2794175"/>
            <a:ext cx="1709949" cy="418200"/>
          </a:xfrm>
          <a:prstGeom prst="rect">
            <a:avLst/>
          </a:prstGeom>
          <a:noFill/>
          <a:ln>
            <a:noFill/>
          </a:ln>
        </p:spPr>
      </p:pic>
      <p:grpSp>
        <p:nvGrpSpPr>
          <p:cNvPr id="622" name="Google Shape;622;p44"/>
          <p:cNvGrpSpPr/>
          <p:nvPr/>
        </p:nvGrpSpPr>
        <p:grpSpPr>
          <a:xfrm>
            <a:off x="720006" y="3381897"/>
            <a:ext cx="490098" cy="156562"/>
            <a:chOff x="4920150" y="1977875"/>
            <a:chExt cx="68525" cy="33800"/>
          </a:xfrm>
        </p:grpSpPr>
        <p:sp>
          <p:nvSpPr>
            <p:cNvPr id="623" name="Google Shape;623;p44"/>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44"/>
          <p:cNvSpPr txBox="1">
            <a:spLocks noGrp="1"/>
          </p:cNvSpPr>
          <p:nvPr>
            <p:ph type="title"/>
          </p:nvPr>
        </p:nvSpPr>
        <p:spPr>
          <a:xfrm>
            <a:off x="449525" y="343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chemeClr val="lt2"/>
                </a:solidFill>
              </a:rPr>
              <a:t>Why focus on Africa?</a:t>
            </a:r>
            <a:endParaRPr sz="2600">
              <a:solidFill>
                <a:schemeClr val="lt2"/>
              </a:solidFill>
            </a:endParaRPr>
          </a:p>
        </p:txBody>
      </p:sp>
      <p:sp>
        <p:nvSpPr>
          <p:cNvPr id="627" name="Google Shape;627;p44"/>
          <p:cNvSpPr txBox="1">
            <a:spLocks noGrp="1"/>
          </p:cNvSpPr>
          <p:nvPr>
            <p:ph type="subTitle" idx="2"/>
          </p:nvPr>
        </p:nvSpPr>
        <p:spPr>
          <a:xfrm>
            <a:off x="1210100" y="1256925"/>
            <a:ext cx="6820800" cy="4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Africa has experienced </a:t>
            </a:r>
            <a:r>
              <a:rPr lang="en" sz="1500">
                <a:solidFill>
                  <a:srgbClr val="FFD966"/>
                </a:solidFill>
              </a:rPr>
              <a:t>severe humanitarian crises in recent years</a:t>
            </a:r>
            <a:r>
              <a:rPr lang="en" sz="1500"/>
              <a:t> such as in Rwanda (1994), Sudan (2013) and Ethiopia (2022). Armed conflicts arise </a:t>
            </a:r>
            <a:r>
              <a:rPr lang="en" sz="1500">
                <a:solidFill>
                  <a:srgbClr val="FFD966"/>
                </a:solidFill>
              </a:rPr>
              <a:t>due to arbitrary borders previously set by colonial powers</a:t>
            </a:r>
            <a:r>
              <a:rPr lang="en" sz="1500"/>
              <a:t> and high ethnic heterogeneity, whose consequences are exacerbated by </a:t>
            </a:r>
            <a:r>
              <a:rPr lang="en" sz="1500">
                <a:solidFill>
                  <a:srgbClr val="FFD966"/>
                </a:solidFill>
              </a:rPr>
              <a:t>inept leadership, poverty and corruption</a:t>
            </a:r>
            <a:r>
              <a:rPr lang="en" sz="1500"/>
              <a:t> [2].</a:t>
            </a:r>
            <a:endParaRPr sz="1500"/>
          </a:p>
        </p:txBody>
      </p:sp>
      <p:sp>
        <p:nvSpPr>
          <p:cNvPr id="628" name="Google Shape;628;p44"/>
          <p:cNvSpPr txBox="1">
            <a:spLocks noGrp="1"/>
          </p:cNvSpPr>
          <p:nvPr>
            <p:ph type="subTitle" idx="3"/>
          </p:nvPr>
        </p:nvSpPr>
        <p:spPr>
          <a:xfrm>
            <a:off x="1210100" y="838575"/>
            <a:ext cx="6053100" cy="4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Equity and historical considerations</a:t>
            </a:r>
            <a:endParaRPr sz="2000"/>
          </a:p>
        </p:txBody>
      </p:sp>
      <p:grpSp>
        <p:nvGrpSpPr>
          <p:cNvPr id="629" name="Google Shape;629;p44"/>
          <p:cNvGrpSpPr/>
          <p:nvPr/>
        </p:nvGrpSpPr>
        <p:grpSpPr>
          <a:xfrm>
            <a:off x="720006" y="1008097"/>
            <a:ext cx="490098" cy="156562"/>
            <a:chOff x="4920150" y="1977875"/>
            <a:chExt cx="68525" cy="33800"/>
          </a:xfrm>
        </p:grpSpPr>
        <p:sp>
          <p:nvSpPr>
            <p:cNvPr id="630" name="Google Shape;630;p44"/>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5"/>
          <p:cNvSpPr txBox="1">
            <a:spLocks noGrp="1"/>
          </p:cNvSpPr>
          <p:nvPr>
            <p:ph type="title" idx="2"/>
          </p:nvPr>
        </p:nvSpPr>
        <p:spPr>
          <a:xfrm>
            <a:off x="731250" y="1027650"/>
            <a:ext cx="948600" cy="82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03</a:t>
            </a:r>
            <a:endParaRPr sz="4500"/>
          </a:p>
        </p:txBody>
      </p:sp>
      <p:sp>
        <p:nvSpPr>
          <p:cNvPr id="638" name="Google Shape;638;p45"/>
          <p:cNvSpPr txBox="1">
            <a:spLocks noGrp="1"/>
          </p:cNvSpPr>
          <p:nvPr>
            <p:ph type="subTitle" idx="1"/>
          </p:nvPr>
        </p:nvSpPr>
        <p:spPr>
          <a:xfrm>
            <a:off x="1874400" y="1079250"/>
            <a:ext cx="5688600" cy="172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300"/>
              <a:t>What insights can we draw from the conflict data before forecasting?</a:t>
            </a:r>
            <a:endParaRPr sz="4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is highly </a:t>
            </a:r>
            <a:r>
              <a:rPr lang="en">
                <a:solidFill>
                  <a:srgbClr val="FFD966"/>
                </a:solidFill>
              </a:rPr>
              <a:t>skewed</a:t>
            </a:r>
            <a:r>
              <a:rPr lang="en"/>
              <a:t> and </a:t>
            </a:r>
            <a:r>
              <a:rPr lang="en">
                <a:solidFill>
                  <a:srgbClr val="FFD966"/>
                </a:solidFill>
              </a:rPr>
              <a:t>imbalanced</a:t>
            </a:r>
            <a:endParaRPr>
              <a:solidFill>
                <a:srgbClr val="FFD966"/>
              </a:solidFill>
            </a:endParaRPr>
          </a:p>
        </p:txBody>
      </p:sp>
      <p:sp>
        <p:nvSpPr>
          <p:cNvPr id="644" name="Google Shape;644;p46"/>
          <p:cNvSpPr txBox="1">
            <a:spLocks noGrp="1"/>
          </p:cNvSpPr>
          <p:nvPr>
            <p:ph type="subTitle" idx="4"/>
          </p:nvPr>
        </p:nvSpPr>
        <p:spPr>
          <a:xfrm>
            <a:off x="856000" y="1154081"/>
            <a:ext cx="7079700" cy="11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Percentage of target values that are zero </a:t>
            </a:r>
            <a:r>
              <a:rPr lang="en">
                <a:solidFill>
                  <a:schemeClr val="lt2"/>
                </a:solidFill>
              </a:rPr>
              <a:t>(no fatality of this conflict type for the month across all countries)</a:t>
            </a:r>
            <a:r>
              <a:rPr lang="en"/>
              <a:t>:</a:t>
            </a:r>
            <a:endParaRPr/>
          </a:p>
          <a:p>
            <a:pPr marL="457200" lvl="0" indent="-342900" algn="l" rtl="0">
              <a:spcBef>
                <a:spcPts val="0"/>
              </a:spcBef>
              <a:spcAft>
                <a:spcPts val="0"/>
              </a:spcAft>
              <a:buSzPts val="1800"/>
              <a:buAutoNum type="arabicPeriod"/>
            </a:pPr>
            <a:r>
              <a:rPr lang="en"/>
              <a:t>State-based conflict - </a:t>
            </a:r>
            <a:r>
              <a:rPr lang="en">
                <a:solidFill>
                  <a:srgbClr val="FFD966"/>
                </a:solidFill>
              </a:rPr>
              <a:t>82.6%</a:t>
            </a:r>
            <a:endParaRPr>
              <a:solidFill>
                <a:srgbClr val="FFD966"/>
              </a:solidFill>
            </a:endParaRPr>
          </a:p>
          <a:p>
            <a:pPr marL="457200" lvl="0" indent="-342900" algn="l" rtl="0">
              <a:spcBef>
                <a:spcPts val="0"/>
              </a:spcBef>
              <a:spcAft>
                <a:spcPts val="0"/>
              </a:spcAft>
              <a:buSzPts val="1800"/>
              <a:buAutoNum type="arabicPeriod"/>
            </a:pPr>
            <a:r>
              <a:rPr lang="en"/>
              <a:t>Non-state based conflict - </a:t>
            </a:r>
            <a:r>
              <a:rPr lang="en">
                <a:solidFill>
                  <a:srgbClr val="FFD966"/>
                </a:solidFill>
              </a:rPr>
              <a:t>90.5%</a:t>
            </a:r>
            <a:endParaRPr>
              <a:solidFill>
                <a:srgbClr val="FFD966"/>
              </a:solidFill>
            </a:endParaRPr>
          </a:p>
          <a:p>
            <a:pPr marL="457200" lvl="0" indent="-342900" algn="l" rtl="0">
              <a:spcBef>
                <a:spcPts val="0"/>
              </a:spcBef>
              <a:spcAft>
                <a:spcPts val="0"/>
              </a:spcAft>
              <a:buSzPts val="1800"/>
              <a:buAutoNum type="arabicPeriod"/>
            </a:pPr>
            <a:r>
              <a:rPr lang="en"/>
              <a:t>One-sided conflict - </a:t>
            </a:r>
            <a:r>
              <a:rPr lang="en">
                <a:solidFill>
                  <a:srgbClr val="FFD966"/>
                </a:solidFill>
              </a:rPr>
              <a:t>83.6%</a:t>
            </a:r>
            <a:r>
              <a:rPr lang="en">
                <a:solidFill>
                  <a:schemeClr val="lt2"/>
                </a:solidFill>
              </a:rPr>
              <a:t> </a:t>
            </a:r>
            <a:endParaRPr>
              <a:solidFill>
                <a:schemeClr val="lt2"/>
              </a:solidFill>
            </a:endParaRPr>
          </a:p>
          <a:p>
            <a:pPr marL="0" lvl="0" indent="0" algn="l" rtl="0">
              <a:spcBef>
                <a:spcPts val="0"/>
              </a:spcBef>
              <a:spcAft>
                <a:spcPts val="0"/>
              </a:spcAft>
              <a:buNone/>
            </a:pPr>
            <a:endParaRPr/>
          </a:p>
          <a:p>
            <a:pPr marL="0" lvl="0" indent="0" algn="l" rtl="0">
              <a:spcBef>
                <a:spcPts val="0"/>
              </a:spcBef>
              <a:spcAft>
                <a:spcPts val="0"/>
              </a:spcAft>
              <a:buNone/>
            </a:pPr>
            <a:r>
              <a:rPr lang="en"/>
              <a:t>Very high </a:t>
            </a:r>
            <a:r>
              <a:rPr lang="en">
                <a:solidFill>
                  <a:schemeClr val="lt2"/>
                </a:solidFill>
              </a:rPr>
              <a:t>disparity among share</a:t>
            </a:r>
            <a:r>
              <a:rPr lang="en"/>
              <a:t> of fatalities:</a:t>
            </a:r>
            <a:endParaRPr/>
          </a:p>
          <a:p>
            <a:pPr marL="457200" lvl="0" indent="-342900" algn="l" rtl="0">
              <a:spcBef>
                <a:spcPts val="0"/>
              </a:spcBef>
              <a:spcAft>
                <a:spcPts val="0"/>
              </a:spcAft>
              <a:buSzPts val="1800"/>
              <a:buChar char="-"/>
            </a:pPr>
            <a:r>
              <a:rPr lang="en"/>
              <a:t>7 countries recorded no fatalities from 1990 to 2024</a:t>
            </a:r>
            <a:endParaRPr/>
          </a:p>
          <a:p>
            <a:pPr marL="457200" lvl="0" indent="-342900" algn="l" rtl="0">
              <a:spcBef>
                <a:spcPts val="0"/>
              </a:spcBef>
              <a:spcAft>
                <a:spcPts val="0"/>
              </a:spcAft>
              <a:buSzPts val="1800"/>
              <a:buChar char="-"/>
            </a:pPr>
            <a:r>
              <a:rPr lang="en">
                <a:solidFill>
                  <a:srgbClr val="FFD966"/>
                </a:solidFill>
              </a:rPr>
              <a:t>Top 5 countries account for 80%</a:t>
            </a:r>
            <a:r>
              <a:rPr lang="en">
                <a:solidFill>
                  <a:schemeClr val="lt2"/>
                </a:solidFill>
              </a:rPr>
              <a:t> </a:t>
            </a:r>
            <a:r>
              <a:rPr lang="en"/>
              <a:t>of all fatalities (Rwanda, Ethiopia, Congo DRC, Sudan, Nigeria)</a:t>
            </a:r>
            <a:endParaRPr/>
          </a:p>
        </p:txBody>
      </p:sp>
      <p:sp>
        <p:nvSpPr>
          <p:cNvPr id="645" name="Google Shape;645;p46"/>
          <p:cNvSpPr/>
          <p:nvPr/>
        </p:nvSpPr>
        <p:spPr>
          <a:xfrm>
            <a:off x="5471950" y="1899375"/>
            <a:ext cx="2173200" cy="672300"/>
          </a:xfrm>
          <a:prstGeom prst="bracePair">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46" name="Google Shape;646;p46"/>
          <p:cNvSpPr txBox="1">
            <a:spLocks noGrp="1"/>
          </p:cNvSpPr>
          <p:nvPr>
            <p:ph type="subTitle" idx="4"/>
          </p:nvPr>
        </p:nvSpPr>
        <p:spPr>
          <a:xfrm>
            <a:off x="5605425" y="1881375"/>
            <a:ext cx="21066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i="1">
                <a:solidFill>
                  <a:schemeClr val="lt2"/>
                </a:solidFill>
              </a:rPr>
              <a:t>Target variables show weak to no correlation amongst each other</a:t>
            </a:r>
            <a:endParaRPr sz="1300" b="0" i="1">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7"/>
          <p:cNvSpPr txBox="1">
            <a:spLocks noGrp="1"/>
          </p:cNvSpPr>
          <p:nvPr>
            <p:ph type="title"/>
          </p:nvPr>
        </p:nvSpPr>
        <p:spPr>
          <a:xfrm>
            <a:off x="612675" y="368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Temporal distribution of fatalities is dictated by </a:t>
            </a:r>
            <a:r>
              <a:rPr lang="en">
                <a:solidFill>
                  <a:srgbClr val="FFD966"/>
                </a:solidFill>
              </a:rPr>
              <a:t>extreme outlier events</a:t>
            </a:r>
            <a:endParaRPr>
              <a:solidFill>
                <a:srgbClr val="FFD966"/>
              </a:solidFill>
            </a:endParaRPr>
          </a:p>
        </p:txBody>
      </p:sp>
      <p:pic>
        <p:nvPicPr>
          <p:cNvPr id="652" name="Google Shape;652;p47"/>
          <p:cNvPicPr preferRelativeResize="0"/>
          <p:nvPr/>
        </p:nvPicPr>
        <p:blipFill>
          <a:blip r:embed="rId3">
            <a:alphaModFix/>
          </a:blip>
          <a:stretch>
            <a:fillRect/>
          </a:stretch>
        </p:blipFill>
        <p:spPr>
          <a:xfrm>
            <a:off x="720000" y="1477400"/>
            <a:ext cx="6150299" cy="3135325"/>
          </a:xfrm>
          <a:prstGeom prst="rect">
            <a:avLst/>
          </a:prstGeom>
          <a:noFill/>
          <a:ln>
            <a:noFill/>
          </a:ln>
        </p:spPr>
      </p:pic>
      <p:sp>
        <p:nvSpPr>
          <p:cNvPr id="653" name="Google Shape;653;p47"/>
          <p:cNvSpPr/>
          <p:nvPr/>
        </p:nvSpPr>
        <p:spPr>
          <a:xfrm>
            <a:off x="1785325" y="1734050"/>
            <a:ext cx="671700" cy="378600"/>
          </a:xfrm>
          <a:prstGeom prst="rect">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sp>
        <p:nvSpPr>
          <p:cNvPr id="654" name="Google Shape;654;p47"/>
          <p:cNvSpPr/>
          <p:nvPr/>
        </p:nvSpPr>
        <p:spPr>
          <a:xfrm>
            <a:off x="6114075" y="3547200"/>
            <a:ext cx="671700" cy="519300"/>
          </a:xfrm>
          <a:prstGeom prst="rect">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Varela"/>
              <a:ea typeface="Varela"/>
              <a:cs typeface="Varela"/>
              <a:sym typeface="Varela"/>
            </a:endParaRPr>
          </a:p>
        </p:txBody>
      </p:sp>
      <p:cxnSp>
        <p:nvCxnSpPr>
          <p:cNvPr id="655" name="Google Shape;655;p47"/>
          <p:cNvCxnSpPr>
            <a:stCxn id="653" idx="3"/>
          </p:cNvCxnSpPr>
          <p:nvPr/>
        </p:nvCxnSpPr>
        <p:spPr>
          <a:xfrm>
            <a:off x="2457025" y="1923350"/>
            <a:ext cx="4701300" cy="0"/>
          </a:xfrm>
          <a:prstGeom prst="straightConnector1">
            <a:avLst/>
          </a:prstGeom>
          <a:noFill/>
          <a:ln w="38100" cap="flat" cmpd="sng">
            <a:solidFill>
              <a:srgbClr val="F1C232"/>
            </a:solidFill>
            <a:prstDash val="solid"/>
            <a:round/>
            <a:headEnd type="none" w="med" len="med"/>
            <a:tailEnd type="stealth" w="med" len="med"/>
          </a:ln>
        </p:spPr>
      </p:cxnSp>
      <p:cxnSp>
        <p:nvCxnSpPr>
          <p:cNvPr id="656" name="Google Shape;656;p47"/>
          <p:cNvCxnSpPr>
            <a:stCxn id="654" idx="3"/>
          </p:cNvCxnSpPr>
          <p:nvPr/>
        </p:nvCxnSpPr>
        <p:spPr>
          <a:xfrm>
            <a:off x="6785775" y="3806850"/>
            <a:ext cx="445200" cy="0"/>
          </a:xfrm>
          <a:prstGeom prst="straightConnector1">
            <a:avLst/>
          </a:prstGeom>
          <a:noFill/>
          <a:ln w="38100" cap="flat" cmpd="sng">
            <a:solidFill>
              <a:srgbClr val="F1C232"/>
            </a:solidFill>
            <a:prstDash val="solid"/>
            <a:round/>
            <a:headEnd type="none" w="med" len="med"/>
            <a:tailEnd type="stealth" w="med" len="med"/>
          </a:ln>
        </p:spPr>
      </p:cxnSp>
      <p:sp>
        <p:nvSpPr>
          <p:cNvPr id="657" name="Google Shape;657;p47"/>
          <p:cNvSpPr txBox="1">
            <a:spLocks noGrp="1"/>
          </p:cNvSpPr>
          <p:nvPr>
            <p:ph type="subTitle" idx="4"/>
          </p:nvPr>
        </p:nvSpPr>
        <p:spPr>
          <a:xfrm>
            <a:off x="7086850" y="1569200"/>
            <a:ext cx="1404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Rwanda Genocide</a:t>
            </a:r>
            <a:endParaRPr>
              <a:solidFill>
                <a:srgbClr val="FFD966"/>
              </a:solidFill>
            </a:endParaRPr>
          </a:p>
        </p:txBody>
      </p:sp>
      <p:sp>
        <p:nvSpPr>
          <p:cNvPr id="658" name="Google Shape;658;p47"/>
          <p:cNvSpPr txBox="1">
            <a:spLocks noGrp="1"/>
          </p:cNvSpPr>
          <p:nvPr>
            <p:ph type="subTitle" idx="4"/>
          </p:nvPr>
        </p:nvSpPr>
        <p:spPr>
          <a:xfrm>
            <a:off x="7158325" y="3547200"/>
            <a:ext cx="14043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D966"/>
                </a:solidFill>
              </a:rPr>
              <a:t>Ethiopia Civil Conflict</a:t>
            </a:r>
            <a:endParaRPr>
              <a:solidFill>
                <a:srgbClr val="FFD966"/>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st Optimization Project Proposal by Slidesgo">
  <a:themeElements>
    <a:clrScheme name="Simple Light">
      <a:dk1>
        <a:srgbClr val="F6F6FA"/>
      </a:dk1>
      <a:lt1>
        <a:srgbClr val="15285A"/>
      </a:lt1>
      <a:dk2>
        <a:srgbClr val="5177EA"/>
      </a:dk2>
      <a:lt2>
        <a:srgbClr val="B0C3FF"/>
      </a:lt2>
      <a:accent1>
        <a:srgbClr val="9090F1"/>
      </a:accent1>
      <a:accent2>
        <a:srgbClr val="6FA8DC"/>
      </a:accent2>
      <a:accent3>
        <a:srgbClr val="FFFFFF"/>
      </a:accent3>
      <a:accent4>
        <a:srgbClr val="FFFFFF"/>
      </a:accent4>
      <a:accent5>
        <a:srgbClr val="FFFFFF"/>
      </a:accent5>
      <a:accent6>
        <a:srgbClr val="FFFFFF"/>
      </a:accent6>
      <a:hlink>
        <a:srgbClr val="F6F6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1112</Words>
  <Application>Microsoft Office PowerPoint</Application>
  <PresentationFormat>On-screen Show (16:9)</PresentationFormat>
  <Paragraphs>129</Paragraphs>
  <Slides>19</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Nunito Light</vt:lpstr>
      <vt:lpstr>Raleway</vt:lpstr>
      <vt:lpstr>Anaheim</vt:lpstr>
      <vt:lpstr>Varela</vt:lpstr>
      <vt:lpstr>Arial</vt:lpstr>
      <vt:lpstr>PT Sans</vt:lpstr>
      <vt:lpstr>Simple Light</vt:lpstr>
      <vt:lpstr>Cost Optimization Project Proposal by Slidesgo</vt:lpstr>
      <vt:lpstr>Enhancing Transnational Intelligence:  Forecasting Conflict Fatalities in Africa</vt:lpstr>
      <vt:lpstr>01</vt:lpstr>
      <vt:lpstr>The United Nations reports armed conflict fatalities rose 72% in 2023 [1]. </vt:lpstr>
      <vt:lpstr>02</vt:lpstr>
      <vt:lpstr>Our goal: leverage conflict fatalities data into a machine learning model for forecasting fatalities in Africa </vt:lpstr>
      <vt:lpstr>Where is our data coming from?</vt:lpstr>
      <vt:lpstr>03</vt:lpstr>
      <vt:lpstr>Data is highly skewed and imbalanced</vt:lpstr>
      <vt:lpstr>Temporal distribution of fatalities is dictated by extreme outlier events</vt:lpstr>
      <vt:lpstr>04</vt:lpstr>
      <vt:lpstr>Bird’s Eye View of our Methods </vt:lpstr>
      <vt:lpstr>Bird’s Eye View of our Methods </vt:lpstr>
      <vt:lpstr>Training a Forecasting ML Model </vt:lpstr>
      <vt:lpstr>05</vt:lpstr>
      <vt:lpstr>While not perfect, preliminary results are encouraging</vt:lpstr>
      <vt:lpstr>How about for the other conflict types?</vt:lpstr>
      <vt:lpstr>What if we forecast for other years?</vt:lpstr>
      <vt:lpstr>Thanks! Questions?</vt:lpstr>
      <vt:lpstr>Citations  [1] United Nations. (2024, May 21). We Must Go Above, Beyond Compliance, Fully Protect Civilians against ‘Harms They Are Suffering on Our Watch’, Senior Humanitarian Official Tells Security Council. United Nations. https://press.un.org/en/2024/sc15702.doc.htm#:~:text=Syria%20and%20Ukraine.-,In%20total%2C%20the%20United%20Nations%20alone%20recorded%20more%20than%2033%2C000,transport%20and%20patients%20were%20recorded.  [2] Aremu, J. O. (2010). Conflicts in Africa: Meaning, Causes, Impact and Solution. African Research Review, 4(4), Article 4. https://doi.org/10.4314/afrrev.v4i4.69251  [3] Jazeera, A. (2022, November 10). Two years of Ethiopia’s Tigray conflict: A timeline. Aljazeera. https://www.aljazeera.com/news/2022/11/10/two-years-of-ethiopias-tigray-conflict-a-timeline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Omar Al-Hilawani</dc:creator>
  <cp:lastModifiedBy>Omar Al-Hilawani</cp:lastModifiedBy>
  <cp:revision>1</cp:revision>
  <dcterms:modified xsi:type="dcterms:W3CDTF">2025-01-06T03:33:54Z</dcterms:modified>
</cp:coreProperties>
</file>