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78" r:id="rId3"/>
    <p:sldId id="282" r:id="rId4"/>
    <p:sldId id="284" r:id="rId5"/>
    <p:sldId id="285" r:id="rId6"/>
    <p:sldId id="287" r:id="rId7"/>
    <p:sldId id="286" r:id="rId8"/>
    <p:sldId id="288" r:id="rId9"/>
    <p:sldId id="290" r:id="rId10"/>
    <p:sldId id="291" r:id="rId11"/>
    <p:sldId id="293" r:id="rId12"/>
    <p:sldId id="29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ff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E0C"/>
    <a:srgbClr val="7B0F2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18T11:27:18.516" idx="1">
    <p:pos x="10" y="19"/>
    <p:text>
Para ejecutar Scanner se debe importar la libreria:
             import java.util.Scanner;
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5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6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43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45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59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8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04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5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6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6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1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6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4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9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7906-AD6F-41E9-BB2E-82845E14724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5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23152" y="273045"/>
            <a:ext cx="8610600" cy="1293028"/>
          </a:xfrm>
        </p:spPr>
        <p:txBody>
          <a:bodyPr/>
          <a:lstStyle/>
          <a:p>
            <a:r>
              <a:rPr lang="es-CO" b="1" dirty="0" smtClean="0"/>
              <a:t>¿Qué ES JAVA?</a:t>
            </a:r>
            <a:endParaRPr lang="es-CO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85799" y="1841530"/>
            <a:ext cx="11078571" cy="159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Es </a:t>
            </a:r>
            <a:r>
              <a:rPr lang="es-CO" sz="2400" dirty="0"/>
              <a:t>un lenguaje de programación de </a:t>
            </a:r>
            <a:r>
              <a:rPr lang="es-CO" sz="2400" b="1" dirty="0"/>
              <a:t>propósito </a:t>
            </a:r>
            <a:r>
              <a:rPr lang="es-CO" sz="2400" b="1" dirty="0" smtClean="0"/>
              <a:t>general</a:t>
            </a:r>
            <a:r>
              <a:rPr lang="es-CO" sz="2400" dirty="0" smtClean="0"/>
              <a:t>, </a:t>
            </a:r>
            <a:r>
              <a:rPr lang="es-CO" sz="2400" b="1" dirty="0" smtClean="0"/>
              <a:t>orientado </a:t>
            </a:r>
            <a:r>
              <a:rPr lang="es-CO" sz="2400" b="1" dirty="0"/>
              <a:t>a objetos</a:t>
            </a:r>
            <a:r>
              <a:rPr lang="es-CO" sz="2400" dirty="0"/>
              <a:t>, que fue diseñado específicamente para tener tan pocas dependencias de implementación como fuera </a:t>
            </a:r>
            <a:r>
              <a:rPr lang="es-CO" sz="2400" dirty="0" smtClean="0"/>
              <a:t>posible (</a:t>
            </a:r>
            <a:r>
              <a:rPr lang="es-CO" sz="2000" dirty="0" smtClean="0"/>
              <a:t>Encontrar todas las herramientas necesarias desarrollar y ejecutar cualquier proyecto</a:t>
            </a:r>
            <a:r>
              <a:rPr lang="es-CO" sz="2400" dirty="0" smtClean="0"/>
              <a:t>).</a:t>
            </a:r>
            <a:endParaRPr lang="es-CO" sz="2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2" y="3438101"/>
            <a:ext cx="6186986" cy="309349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95" y="3438101"/>
            <a:ext cx="2038068" cy="27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473958"/>
            <a:ext cx="11078571" cy="4763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>
                <a:cs typeface="Consolas" pitchFamily="49" charset="0"/>
              </a:rPr>
              <a:t>ENTRADA:</a:t>
            </a:r>
          </a:p>
          <a:p>
            <a:pPr marL="0" indent="0" algn="just">
              <a:buNone/>
            </a:pPr>
            <a:r>
              <a:rPr lang="es-CO" sz="2000" dirty="0" smtClean="0">
                <a:cs typeface="Consolas" pitchFamily="49" charset="0"/>
              </a:rPr>
              <a:t>En un lenguaje de programación las instrucciones de entrada, son aquellas que permiten asignar </a:t>
            </a:r>
            <a:r>
              <a:rPr lang="es-CO" sz="2000" dirty="0">
                <a:cs typeface="Consolas" pitchFamily="49" charset="0"/>
              </a:rPr>
              <a:t>a una o más variables, uno o más valores (datos) recibidos desde el exterior. Normalmente, los datos son recogidos desde la entrada estándar (el teclado), pero, también existen otros dispositivos de entrada (el ratón, el escáner</a:t>
            </a:r>
            <a:r>
              <a:rPr lang="es-CO" sz="2000" dirty="0" smtClean="0">
                <a:cs typeface="Consolas" pitchFamily="49" charset="0"/>
              </a:rPr>
              <a:t>,...).</a:t>
            </a:r>
          </a:p>
          <a:p>
            <a:pPr marL="0" indent="0" algn="just">
              <a:buNone/>
            </a:pPr>
            <a:endParaRPr lang="es-CO" sz="20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cs typeface="Consolas" pitchFamily="49" charset="0"/>
              </a:rPr>
              <a:t>En java se debe crear un Objeto para capturar los datos escritos por el usuario y poder asignarlo después a una variable.</a:t>
            </a:r>
          </a:p>
          <a:p>
            <a:pPr marL="0" indent="0" algn="just">
              <a:buNone/>
            </a:pPr>
            <a:r>
              <a:rPr lang="es-CO" sz="2400" dirty="0">
                <a:cs typeface="Consolas" pitchFamily="49" charset="0"/>
              </a:rPr>
              <a:t>	</a:t>
            </a:r>
            <a:endParaRPr lang="es-CO" sz="24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      </a:t>
            </a:r>
            <a:r>
              <a:rPr lang="es-CO" sz="2400" b="1" dirty="0" smtClean="0">
                <a:cs typeface="Consolas" pitchFamily="49" charset="0"/>
              </a:rPr>
              <a:t>Scanner</a:t>
            </a:r>
            <a:r>
              <a:rPr lang="es-CO" sz="2400" dirty="0" smtClean="0">
                <a:cs typeface="Consolas" pitchFamily="49" charset="0"/>
              </a:rPr>
              <a:t> </a:t>
            </a:r>
            <a:r>
              <a:rPr lang="es-CO" sz="2400" dirty="0" err="1" smtClean="0">
                <a:cs typeface="Consolas" pitchFamily="49" charset="0"/>
              </a:rPr>
              <a:t>elementoEntrada</a:t>
            </a:r>
            <a:r>
              <a:rPr lang="es-CO" sz="2400" dirty="0" smtClean="0">
                <a:cs typeface="Consolas" pitchFamily="49" charset="0"/>
              </a:rPr>
              <a:t> </a:t>
            </a:r>
            <a:r>
              <a:rPr lang="es-CO" sz="2400" b="1" dirty="0">
                <a:cs typeface="Consolas" pitchFamily="49" charset="0"/>
              </a:rPr>
              <a:t>= new Scanner(System.in</a:t>
            </a:r>
            <a:r>
              <a:rPr lang="es-CO" sz="2400" b="1" dirty="0" smtClean="0">
                <a:cs typeface="Consolas" pitchFamily="49" charset="0"/>
              </a:rPr>
              <a:t>);</a:t>
            </a:r>
          </a:p>
          <a:p>
            <a:pPr marL="0" indent="0" algn="just">
              <a:buNone/>
            </a:pPr>
            <a:endParaRPr lang="es-CO" sz="2400" b="1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es-CO" sz="2400" b="1" dirty="0" smtClean="0">
                <a:solidFill>
                  <a:srgbClr val="0070C0"/>
                </a:solidFill>
                <a:cs typeface="Consolas" pitchFamily="49" charset="0"/>
              </a:rPr>
              <a:t>      </a:t>
            </a:r>
            <a:r>
              <a:rPr lang="es-CO" sz="2400" b="1" dirty="0" err="1" smtClean="0">
                <a:solidFill>
                  <a:srgbClr val="0070C0"/>
                </a:solidFill>
                <a:cs typeface="Consolas" pitchFamily="49" charset="0"/>
              </a:rPr>
              <a:t>int</a:t>
            </a:r>
            <a:r>
              <a:rPr lang="es-CO" sz="2400" dirty="0" smtClean="0">
                <a:cs typeface="Consolas" pitchFamily="49" charset="0"/>
              </a:rPr>
              <a:t>  </a:t>
            </a:r>
            <a:r>
              <a:rPr lang="es-CO" sz="2400" dirty="0" err="1" smtClean="0">
                <a:cs typeface="Consolas" pitchFamily="49" charset="0"/>
              </a:rPr>
              <a:t>cantidad_productos</a:t>
            </a:r>
            <a:r>
              <a:rPr lang="es-CO" sz="2400" dirty="0" smtClean="0">
                <a:cs typeface="Consolas" pitchFamily="49" charset="0"/>
              </a:rPr>
              <a:t> =  </a:t>
            </a:r>
            <a:r>
              <a:rPr lang="es-CO" sz="2400" dirty="0" err="1" smtClean="0">
                <a:cs typeface="Consolas" pitchFamily="49" charset="0"/>
              </a:rPr>
              <a:t>elementoEntrada.nextInt</a:t>
            </a:r>
            <a:r>
              <a:rPr lang="es-CO" sz="2400" dirty="0" smtClean="0">
                <a:cs typeface="Consolas" pitchFamily="49" charset="0"/>
              </a:rPr>
              <a:t>();</a:t>
            </a:r>
            <a:endParaRPr lang="es-CO" b="1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Instrucciones de </a:t>
            </a:r>
            <a:br>
              <a:rPr lang="es-CO" sz="3200" b="1" dirty="0" smtClean="0"/>
            </a:br>
            <a:r>
              <a:rPr lang="es-CO" sz="3200" b="1" dirty="0" smtClean="0"/>
              <a:t>entrada y salida</a:t>
            </a:r>
            <a:endParaRPr lang="es-CO" sz="3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9760431" y="3956373"/>
            <a:ext cx="215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Creando elemento</a:t>
            </a:r>
          </a:p>
          <a:p>
            <a:r>
              <a:rPr lang="es-CO" b="1" dirty="0" smtClean="0">
                <a:solidFill>
                  <a:srgbClr val="002060"/>
                </a:solidFill>
              </a:rPr>
              <a:t>entrada</a:t>
            </a:r>
            <a:endParaRPr lang="es-CO" b="1" dirty="0">
              <a:solidFill>
                <a:srgbClr val="00206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8709547" y="4365818"/>
            <a:ext cx="900753" cy="17888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995311" y="5530694"/>
            <a:ext cx="311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Asignando a la variable </a:t>
            </a:r>
            <a:r>
              <a:rPr lang="es-CO" sz="1600" dirty="0" err="1" smtClean="0"/>
              <a:t>cantidad_productos</a:t>
            </a:r>
            <a:r>
              <a:rPr lang="es-CO" sz="1600" dirty="0" smtClean="0"/>
              <a:t> </a:t>
            </a:r>
            <a:r>
              <a:rPr lang="es-CO" b="1" dirty="0">
                <a:solidFill>
                  <a:srgbClr val="002060"/>
                </a:solidFill>
              </a:rPr>
              <a:t>lo que el usuario </a:t>
            </a:r>
            <a:r>
              <a:rPr lang="es-CO" b="1" dirty="0" smtClean="0">
                <a:solidFill>
                  <a:srgbClr val="002060"/>
                </a:solidFill>
              </a:rPr>
              <a:t>escribió</a:t>
            </a:r>
            <a:endParaRPr lang="es-CO" b="1" dirty="0">
              <a:solidFill>
                <a:srgbClr val="002060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9438028" y="5881713"/>
            <a:ext cx="450376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4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504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400" u="sng" dirty="0" smtClean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ACTIVIDAD</a:t>
            </a:r>
            <a:endParaRPr lang="es-CO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2" y="1449604"/>
            <a:ext cx="7824716" cy="39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5 Marcador de contenido"/>
          <p:cNvSpPr txBox="1">
            <a:spLocks/>
          </p:cNvSpPr>
          <p:nvPr/>
        </p:nvSpPr>
        <p:spPr>
          <a:xfrm>
            <a:off x="627260" y="5616053"/>
            <a:ext cx="11078571" cy="83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Hacer una pequeña aplicación en java, que al ejecutar muestre el mensaje de bienvenida tal como se encuentra en la imagen.</a:t>
            </a:r>
          </a:p>
        </p:txBody>
      </p:sp>
    </p:spTree>
    <p:extLst>
      <p:ext uri="{BB962C8B-B14F-4D97-AF65-F5344CB8AC3E}">
        <p14:creationId xmlns:p14="http://schemas.microsoft.com/office/powerpoint/2010/main" val="36117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JAVA como lenguaje de programación posee operadores, los cuales permiten manipular las variables para aplicar el algoritmo requerido.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Operadores en JAVA: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cs typeface="Consolas" pitchFamily="49" charset="0"/>
            </a:endParaRPr>
          </a:p>
          <a:p>
            <a:pPr lvl="2" algn="just"/>
            <a:r>
              <a:rPr lang="es-CO" dirty="0">
                <a:cs typeface="Consolas" pitchFamily="49" charset="0"/>
              </a:rPr>
              <a:t>Operador de asignación.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 incrementales.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 combinados.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de relación.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lógicos o booleanos.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 condicional – ternario.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 de concatenación de cadenas.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operadores</a:t>
            </a:r>
            <a:endParaRPr lang="es-CO" sz="3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7047069" y="5913861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Revisar el documento entregado en clase:</a:t>
            </a:r>
          </a:p>
          <a:p>
            <a:r>
              <a:rPr lang="es-CO" u="sng" dirty="0">
                <a:solidFill>
                  <a:srgbClr val="0070C0"/>
                </a:solidFill>
              </a:rPr>
              <a:t>Operadores JAVA.pdf</a:t>
            </a:r>
          </a:p>
        </p:txBody>
      </p:sp>
    </p:spTree>
    <p:extLst>
      <p:ext uri="{BB962C8B-B14F-4D97-AF65-F5344CB8AC3E}">
        <p14:creationId xmlns:p14="http://schemas.microsoft.com/office/powerpoint/2010/main" val="8529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 fontScale="90000"/>
          </a:bodyPr>
          <a:lstStyle/>
          <a:p>
            <a:r>
              <a:rPr lang="es-CO" sz="3200" b="1" dirty="0" smtClean="0"/>
              <a:t>¿una aplicación en java funciona en cualquier dispositivo?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1845292"/>
            <a:ext cx="11078571" cy="4732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SÍ,</a:t>
            </a:r>
            <a:r>
              <a:rPr lang="es-CO" sz="2400" dirty="0" smtClean="0"/>
              <a:t> las aplicaciones de java cuentan con la facilidad de ser ejecutadas en cualquier dispositivo sin cambiar su código (</a:t>
            </a:r>
            <a:r>
              <a:rPr lang="es-CO" sz="1600" b="1" dirty="0" smtClean="0"/>
              <a:t>"</a:t>
            </a:r>
            <a:r>
              <a:rPr lang="es-CO" sz="1600" b="1" dirty="0" err="1" smtClean="0"/>
              <a:t>Write</a:t>
            </a:r>
            <a:r>
              <a:rPr lang="es-CO" sz="1600" b="1" dirty="0" smtClean="0"/>
              <a:t> once, run </a:t>
            </a:r>
            <a:r>
              <a:rPr lang="es-CO" sz="1600" b="1" dirty="0" err="1" smtClean="0"/>
              <a:t>anywhere</a:t>
            </a:r>
            <a:r>
              <a:rPr lang="es-CO" sz="1600" b="1" dirty="0" smtClean="0"/>
              <a:t>"</a:t>
            </a:r>
            <a:r>
              <a:rPr lang="es-CO" sz="2400" dirty="0" smtClean="0"/>
              <a:t>).</a:t>
            </a:r>
          </a:p>
          <a:p>
            <a:pPr marL="0" indent="0" algn="just">
              <a:buNone/>
            </a:pPr>
            <a:endParaRPr lang="es-CO" sz="1050" dirty="0" smtClean="0"/>
          </a:p>
          <a:p>
            <a:pPr marL="0" indent="0" algn="just">
              <a:buNone/>
            </a:pPr>
            <a:r>
              <a:rPr lang="es-CO" sz="2400" dirty="0" smtClean="0"/>
              <a:t>Lo anterior ocurre gracias al JVM (</a:t>
            </a:r>
            <a:r>
              <a:rPr lang="es-CO" sz="2000" i="1" dirty="0" smtClean="0"/>
              <a:t>Java Virtual Machine</a:t>
            </a:r>
            <a:r>
              <a:rPr lang="es-CO" sz="2400" dirty="0" smtClean="0"/>
              <a:t>), una maquina virtual de proceso nativo que deben poseer los dispositivos para ejecutar las aplicaciones escritas en JAVA.</a:t>
            </a:r>
            <a:endParaRPr lang="es-CO" sz="2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238723" y="3916904"/>
            <a:ext cx="1802312" cy="254530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5" y="4408223"/>
            <a:ext cx="1378423" cy="137842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991417" y="5810181"/>
            <a:ext cx="160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Código Aplicación</a:t>
            </a:r>
            <a:endParaRPr lang="es-CO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931730" y="4111036"/>
            <a:ext cx="1336619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JVM – Linu</a:t>
            </a:r>
            <a:r>
              <a:rPr lang="es-CO" sz="1400" dirty="0"/>
              <a:t>x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931730" y="4946961"/>
            <a:ext cx="131959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 smtClean="0"/>
              <a:t>JVM – Ubuntu</a:t>
            </a:r>
            <a:endParaRPr lang="es-CO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94165" y="5837478"/>
            <a:ext cx="135966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 smtClean="0"/>
              <a:t>JVM – Mac Os</a:t>
            </a:r>
            <a:endParaRPr lang="es-CO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868577" y="4264925"/>
            <a:ext cx="928048" cy="8359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868577" y="5100849"/>
            <a:ext cx="928048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868577" y="5100850"/>
            <a:ext cx="832513" cy="73662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354578" y="4946961"/>
            <a:ext cx="133882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/>
              <a:t>b</a:t>
            </a:r>
            <a:r>
              <a:rPr lang="es-CO" sz="1400" dirty="0" smtClean="0"/>
              <a:t>ytecode Java</a:t>
            </a:r>
            <a:endParaRPr lang="es-CO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478065" y="5100850"/>
            <a:ext cx="710639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¿Qué se necesita para empezar a desarrollar en java?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2404860"/>
            <a:ext cx="5573366" cy="2426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Se requiere que el equipo de computo tenga instalado: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JDK </a:t>
            </a:r>
            <a:r>
              <a:rPr lang="es-CO" dirty="0" smtClean="0"/>
              <a:t>(Java </a:t>
            </a:r>
            <a:r>
              <a:rPr lang="es-CO" dirty="0" err="1" smtClean="0"/>
              <a:t>Development</a:t>
            </a:r>
            <a:r>
              <a:rPr lang="es-CO" dirty="0" smtClean="0"/>
              <a:t> Kit).</a:t>
            </a:r>
            <a:endParaRPr lang="es-CO" b="1" dirty="0" smtClean="0"/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JRE</a:t>
            </a:r>
            <a:r>
              <a:rPr lang="es-CO" dirty="0" smtClean="0"/>
              <a:t> (Java </a:t>
            </a:r>
            <a:r>
              <a:rPr lang="es-CO" dirty="0" err="1" smtClean="0"/>
              <a:t>Runtime</a:t>
            </a:r>
            <a:r>
              <a:rPr lang="es-CO" dirty="0" smtClean="0"/>
              <a:t> </a:t>
            </a:r>
            <a:r>
              <a:rPr lang="es-CO" dirty="0" err="1" smtClean="0"/>
              <a:t>Environment</a:t>
            </a:r>
            <a:r>
              <a:rPr lang="es-CO" dirty="0" smtClean="0"/>
              <a:t>) </a:t>
            </a:r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JVM</a:t>
            </a:r>
            <a:r>
              <a:rPr lang="es-CO" dirty="0" smtClean="0"/>
              <a:t> (Java Virtual Machine)</a:t>
            </a:r>
            <a:endParaRPr lang="es-CO" sz="1800" b="1" dirty="0"/>
          </a:p>
          <a:p>
            <a:pPr marL="0" indent="0" algn="just">
              <a:buNone/>
            </a:pPr>
            <a:endParaRPr lang="es-CO" b="1" dirty="0"/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1 Rectángulo"/>
          <p:cNvSpPr/>
          <p:nvPr/>
        </p:nvSpPr>
        <p:spPr>
          <a:xfrm>
            <a:off x="673290" y="553060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1600" b="1" dirty="0" smtClean="0"/>
              <a:t>Nota</a:t>
            </a:r>
            <a:r>
              <a:rPr lang="es-CO" sz="1400" b="1" dirty="0" smtClean="0"/>
              <a:t>:</a:t>
            </a:r>
            <a:r>
              <a:rPr lang="es-CO" sz="1400" dirty="0" smtClean="0"/>
              <a:t> Para </a:t>
            </a:r>
            <a:r>
              <a:rPr lang="es-CO" sz="1400" dirty="0"/>
              <a:t>facilitar el trabajo a los desarrolladores, se recomienda la instalación de un </a:t>
            </a:r>
            <a:r>
              <a:rPr lang="es-CO" sz="1400" b="1" dirty="0"/>
              <a:t>IDE</a:t>
            </a:r>
            <a:r>
              <a:rPr lang="es-CO" sz="1400" dirty="0"/>
              <a:t> (Entorno de desarrollo integrado</a:t>
            </a:r>
            <a:r>
              <a:rPr lang="es-CO" sz="1400" dirty="0" smtClean="0"/>
              <a:t>).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7342496" y="1933656"/>
            <a:ext cx="3534770" cy="4039738"/>
          </a:xfrm>
          <a:prstGeom prst="roundRect">
            <a:avLst/>
          </a:prstGeom>
          <a:solidFill>
            <a:srgbClr val="7B0F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8129516" y="2866030"/>
            <a:ext cx="2747750" cy="3103038"/>
          </a:xfrm>
          <a:prstGeom prst="roundRect">
            <a:avLst/>
          </a:prstGeom>
          <a:solidFill>
            <a:srgbClr val="227E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 redondeado"/>
          <p:cNvSpPr/>
          <p:nvPr/>
        </p:nvSpPr>
        <p:spPr>
          <a:xfrm>
            <a:off x="8957481" y="3805451"/>
            <a:ext cx="1919785" cy="2167943"/>
          </a:xfrm>
          <a:prstGeom prst="roundRect">
            <a:avLst/>
          </a:prstGeom>
          <a:solidFill>
            <a:srgbClr val="002060"/>
          </a:solidFill>
          <a:ln>
            <a:solidFill>
              <a:srgbClr val="22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7549229" y="20881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JDK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395395" y="30047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JRE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9363375" y="456625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JVM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27881" y="6164466"/>
            <a:ext cx="6041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Si no se cuenta con un </a:t>
            </a:r>
            <a:r>
              <a:rPr lang="es-CO" sz="1400" b="1" dirty="0"/>
              <a:t>IDE</a:t>
            </a:r>
            <a:r>
              <a:rPr lang="es-CO" sz="1400" dirty="0"/>
              <a:t>, el código puede ser escrito en un editor de texto plano, compilado y ejecutado desde la consola de comandos.</a:t>
            </a:r>
          </a:p>
        </p:txBody>
      </p:sp>
    </p:spTree>
    <p:extLst>
      <p:ext uri="{BB962C8B-B14F-4D97-AF65-F5344CB8AC3E}">
        <p14:creationId xmlns:p14="http://schemas.microsoft.com/office/powerpoint/2010/main" val="18054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Estructura de una </a:t>
            </a:r>
            <a:r>
              <a:rPr lang="es-CO" sz="3200" b="1" dirty="0"/>
              <a:t/>
            </a:r>
            <a:br>
              <a:rPr lang="es-CO" sz="3200" b="1" dirty="0"/>
            </a:br>
            <a:r>
              <a:rPr lang="es-CO" sz="3200" b="1" dirty="0" smtClean="0"/>
              <a:t>aplicación en java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1845293"/>
            <a:ext cx="11078571" cy="21807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Una aplicación o programa en JAVA, se puede construir empleando varios archivos (denominados Clases). En el caso mas simple se utiliza una única clase.</a:t>
            </a:r>
          </a:p>
          <a:p>
            <a:pPr marL="0" indent="0" algn="just">
              <a:buNone/>
            </a:pPr>
            <a:endParaRPr lang="es-CO" sz="2400" b="1" dirty="0"/>
          </a:p>
          <a:p>
            <a:pPr marL="0" indent="0" algn="just">
              <a:buNone/>
            </a:pPr>
            <a:r>
              <a:rPr lang="es-CO" sz="2400" dirty="0" smtClean="0"/>
              <a:t>Los archivos deben llevar el nombre de la </a:t>
            </a:r>
            <a:r>
              <a:rPr lang="es-CO" sz="2800" b="1" dirty="0" smtClean="0">
                <a:latin typeface="Consolas" pitchFamily="49" charset="0"/>
                <a:cs typeface="Consolas" pitchFamily="49" charset="0"/>
              </a:rPr>
              <a:t>clase</a:t>
            </a:r>
            <a:r>
              <a:rPr lang="es-CO" sz="2400" dirty="0" smtClean="0"/>
              <a:t> y la extensión </a:t>
            </a:r>
            <a:r>
              <a:rPr lang="es-CO" sz="2800" b="1" dirty="0" smtClean="0">
                <a:latin typeface="Consolas" pitchFamily="49" charset="0"/>
                <a:cs typeface="Consolas" pitchFamily="49" charset="0"/>
              </a:rPr>
              <a:t>.java</a:t>
            </a:r>
            <a:endParaRPr lang="es-CO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46" y="4408223"/>
            <a:ext cx="1378423" cy="1378423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2619218" y="58101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Consolas" pitchFamily="49" charset="0"/>
                <a:cs typeface="Consolas" pitchFamily="49" charset="0"/>
              </a:rPr>
              <a:t>Hola.java</a:t>
            </a:r>
            <a:endParaRPr lang="es-CO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4148919" y="4940491"/>
            <a:ext cx="1282890" cy="4913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01" y="4314612"/>
            <a:ext cx="53435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54475" y="1845293"/>
            <a:ext cx="11078571" cy="11435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Java</a:t>
            </a:r>
            <a:r>
              <a:rPr lang="es-CO" sz="2400" dirty="0" smtClean="0"/>
              <a:t> es un lenguaje de programación </a:t>
            </a:r>
            <a:r>
              <a:rPr lang="es-CO" sz="2400" b="1" dirty="0" smtClean="0"/>
              <a:t>fuertemente </a:t>
            </a:r>
            <a:r>
              <a:rPr lang="es-CO" sz="2400" b="1" dirty="0" err="1" smtClean="0"/>
              <a:t>tipado</a:t>
            </a:r>
            <a:r>
              <a:rPr lang="es-CO" sz="2400" dirty="0"/>
              <a:t>, es </a:t>
            </a:r>
            <a:r>
              <a:rPr lang="es-CO" sz="2400" dirty="0" smtClean="0"/>
              <a:t>decir, que si una variable es de un tipo concreto de dato, la variable </a:t>
            </a:r>
            <a:r>
              <a:rPr lang="es-CO" sz="2400" dirty="0"/>
              <a:t>no se puede usar como si fuera de otro tipo </a:t>
            </a:r>
            <a:r>
              <a:rPr lang="es-CO" sz="2400" dirty="0" smtClean="0"/>
              <a:t>distinto.</a:t>
            </a:r>
            <a:endParaRPr lang="es-CO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597691" y="3141260"/>
            <a:ext cx="11078571" cy="248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/>
              <a:t>Al momento de crear o declarar una variable, se debe indicar el tipo de dato que almacenara dicha variable y el nombre que se le da a la variable.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b="1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4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s-CO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tipo  </a:t>
            </a:r>
            <a:r>
              <a:rPr lang="es-CO" sz="2400" dirty="0" err="1" smtClean="0">
                <a:latin typeface="Consolas" pitchFamily="49" charset="0"/>
                <a:cs typeface="Consolas" pitchFamily="49" charset="0"/>
              </a:rPr>
              <a:t>nombre_variable</a:t>
            </a:r>
            <a:r>
              <a:rPr lang="es-CO" sz="2400" dirty="0" smtClean="0">
                <a:latin typeface="Consolas" pitchFamily="49" charset="0"/>
                <a:cs typeface="Consolas" pitchFamily="49" charset="0"/>
              </a:rPr>
              <a:t>  ;</a:t>
            </a:r>
            <a:endParaRPr lang="es-CO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29552" y="54053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Definición del</a:t>
            </a:r>
          </a:p>
          <a:p>
            <a:r>
              <a:rPr lang="es-CO" dirty="0" smtClean="0"/>
              <a:t>Tipo de dato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70562" y="54494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Definición del</a:t>
            </a:r>
          </a:p>
          <a:p>
            <a:pPr algn="ctr"/>
            <a:r>
              <a:rPr lang="es-CO" dirty="0" smtClean="0"/>
              <a:t>Nombre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614012" y="549347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Indicador del </a:t>
            </a:r>
          </a:p>
          <a:p>
            <a:pPr algn="ctr"/>
            <a:r>
              <a:rPr lang="es-CO" dirty="0" smtClean="0"/>
              <a:t>Fin de sentencia</a:t>
            </a:r>
            <a:endParaRPr lang="es-CO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836190" y="4975585"/>
            <a:ext cx="436896" cy="436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6355392" y="5056888"/>
            <a:ext cx="0" cy="436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8452417" y="4984164"/>
            <a:ext cx="534537" cy="504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54475" y="1364776"/>
            <a:ext cx="11078571" cy="52407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400" b="1" dirty="0" smtClean="0"/>
              <a:t>Tipos de datos primitivos</a:t>
            </a:r>
            <a:r>
              <a:rPr lang="es-CO" sz="2400" dirty="0" smtClean="0"/>
              <a:t>:</a:t>
            </a:r>
          </a:p>
          <a:p>
            <a:pPr algn="just"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byte: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dirty="0" smtClean="0">
                <a:cs typeface="Consolas" pitchFamily="49" charset="0"/>
              </a:rPr>
              <a:t>Es </a:t>
            </a:r>
            <a:r>
              <a:rPr lang="es-CO" sz="2000" dirty="0">
                <a:cs typeface="Consolas" pitchFamily="49" charset="0"/>
              </a:rPr>
              <a:t>un </a:t>
            </a:r>
            <a:r>
              <a:rPr lang="es-CO" sz="2000" dirty="0" smtClean="0">
                <a:cs typeface="Consolas" pitchFamily="49" charset="0"/>
              </a:rPr>
              <a:t>numero entero </a:t>
            </a:r>
            <a:r>
              <a:rPr lang="es-CO" sz="2000" dirty="0">
                <a:cs typeface="Consolas" pitchFamily="49" charset="0"/>
              </a:rPr>
              <a:t>de 8 bits complemento a </a:t>
            </a:r>
            <a:r>
              <a:rPr lang="es-CO" sz="2000" dirty="0" smtClean="0">
                <a:cs typeface="Consolas" pitchFamily="49" charset="0"/>
              </a:rPr>
              <a:t>dos. Su </a:t>
            </a:r>
            <a:r>
              <a:rPr lang="es-CO" sz="2000" dirty="0">
                <a:cs typeface="Consolas" pitchFamily="49" charset="0"/>
              </a:rPr>
              <a:t>valor mínimo es -128 y </a:t>
            </a:r>
            <a:r>
              <a:rPr lang="es-CO" sz="2000" dirty="0" smtClean="0">
                <a:cs typeface="Consolas" pitchFamily="49" charset="0"/>
              </a:rPr>
              <a:t>el máximo </a:t>
            </a:r>
            <a:r>
              <a:rPr lang="es-CO" sz="2000" dirty="0">
                <a:cs typeface="Consolas" pitchFamily="49" charset="0"/>
              </a:rPr>
              <a:t>127 (inclusive).</a:t>
            </a:r>
            <a:endParaRPr lang="en-US" sz="20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short: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dirty="0">
                <a:cs typeface="Consolas" pitchFamily="49" charset="0"/>
              </a:rPr>
              <a:t>Es un numero entero de 16 bits complemento a dos. Su valor mínimo es -32.768 y  el máximo 32.767 (inclusive). </a:t>
            </a:r>
            <a:endParaRPr lang="en-US" sz="20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s-CO" sz="2100" dirty="0" smtClean="0">
                <a:cs typeface="Consolas" pitchFamily="49" charset="0"/>
              </a:rPr>
              <a:t>Es </a:t>
            </a:r>
            <a:r>
              <a:rPr lang="es-CO" sz="2100" dirty="0">
                <a:cs typeface="Consolas" pitchFamily="49" charset="0"/>
              </a:rPr>
              <a:t>un numero entero de 32 bits complemento a dos. Su valor mínimo es -</a:t>
            </a:r>
            <a:r>
              <a:rPr lang="es-CO" sz="2100" dirty="0" smtClean="0">
                <a:cs typeface="Consolas" pitchFamily="49" charset="0"/>
              </a:rPr>
              <a:t>2.147.483.648 </a:t>
            </a:r>
            <a:r>
              <a:rPr lang="es-CO" sz="2100" dirty="0">
                <a:cs typeface="Consolas" pitchFamily="49" charset="0"/>
              </a:rPr>
              <a:t>y el máximo </a:t>
            </a:r>
            <a:r>
              <a:rPr lang="es-CO" sz="2100" dirty="0" smtClean="0">
                <a:cs typeface="Consolas" pitchFamily="49" charset="0"/>
              </a:rPr>
              <a:t>2.147.483.647 </a:t>
            </a:r>
            <a:r>
              <a:rPr lang="es-CO" sz="2100" dirty="0">
                <a:cs typeface="Consolas" pitchFamily="49" charset="0"/>
              </a:rPr>
              <a:t>(inclusive). </a:t>
            </a:r>
            <a:endParaRPr lang="en-US" sz="21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long: </a:t>
            </a:r>
            <a:r>
              <a:rPr lang="es-CO" sz="2100" dirty="0">
                <a:cs typeface="Consolas" pitchFamily="49" charset="0"/>
              </a:rPr>
              <a:t>E</a:t>
            </a:r>
            <a:r>
              <a:rPr lang="es-CO" sz="2100" dirty="0" smtClean="0">
                <a:cs typeface="Consolas" pitchFamily="49" charset="0"/>
              </a:rPr>
              <a:t>s un numero </a:t>
            </a:r>
            <a:r>
              <a:rPr lang="es-CO" sz="2100" dirty="0">
                <a:cs typeface="Consolas" pitchFamily="49" charset="0"/>
              </a:rPr>
              <a:t>entero de 64 bits complemento a dos. Su valor mínimo es </a:t>
            </a:r>
            <a:r>
              <a:rPr lang="es-CO" sz="2100" dirty="0" smtClean="0">
                <a:cs typeface="Consolas" pitchFamily="49" charset="0"/>
              </a:rPr>
              <a:t>de -9.223.372.036.854.775.808 y el máximo 9.223.372.036.854.775.807 (inclusive).</a:t>
            </a:r>
            <a:endParaRPr lang="en-US" sz="2100" dirty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float: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 smtClean="0">
                <a:cs typeface="Consolas" pitchFamily="49" charset="0"/>
              </a:rPr>
              <a:t>Es </a:t>
            </a:r>
            <a:r>
              <a:rPr lang="es-CO" sz="2100" dirty="0">
                <a:cs typeface="Consolas" pitchFamily="49" charset="0"/>
              </a:rPr>
              <a:t>un dato en coma flotante </a:t>
            </a:r>
            <a:r>
              <a:rPr lang="es-CO" sz="2100" dirty="0" smtClean="0">
                <a:cs typeface="Consolas" pitchFamily="49" charset="0"/>
              </a:rPr>
              <a:t>de </a:t>
            </a:r>
            <a:r>
              <a:rPr lang="es-CO" sz="2100" dirty="0">
                <a:cs typeface="Consolas" pitchFamily="49" charset="0"/>
              </a:rPr>
              <a:t>32 bits y precisión simple</a:t>
            </a:r>
            <a:r>
              <a:rPr lang="es-CO" sz="2100" dirty="0" smtClean="0">
                <a:cs typeface="Consolas" pitchFamily="49" charset="0"/>
              </a:rPr>
              <a:t>.</a:t>
            </a:r>
            <a:endParaRPr lang="en-US" sz="2100" b="1" dirty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>
                <a:cs typeface="Consolas" pitchFamily="49" charset="0"/>
              </a:rPr>
              <a:t>Es un dato en coma flotante de </a:t>
            </a:r>
            <a:r>
              <a:rPr lang="es-CO" sz="2100" dirty="0" smtClean="0">
                <a:cs typeface="Consolas" pitchFamily="49" charset="0"/>
              </a:rPr>
              <a:t>64 </a:t>
            </a:r>
            <a:r>
              <a:rPr lang="es-CO" sz="2100" dirty="0">
                <a:cs typeface="Consolas" pitchFamily="49" charset="0"/>
              </a:rPr>
              <a:t>bits y precisión </a:t>
            </a:r>
            <a:r>
              <a:rPr lang="es-CO" sz="2100" dirty="0" smtClean="0">
                <a:cs typeface="Consolas" pitchFamily="49" charset="0"/>
              </a:rPr>
              <a:t>doble.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s-CO" sz="2100" dirty="0" smtClean="0">
                <a:cs typeface="Consolas" pitchFamily="49" charset="0"/>
              </a:rPr>
              <a:t>Solamente </a:t>
            </a:r>
            <a:r>
              <a:rPr lang="es-CO" sz="2100" dirty="0">
                <a:cs typeface="Consolas" pitchFamily="49" charset="0"/>
              </a:rPr>
              <a:t>tiene dos valores posibles: true (verdadero) y false (falso).</a:t>
            </a:r>
            <a:r>
              <a:rPr lang="es-CO" sz="2100" dirty="0">
                <a:latin typeface="Consolas" pitchFamily="49" charset="0"/>
                <a:cs typeface="Consolas" pitchFamily="49" charset="0"/>
              </a:rPr>
              <a:t> 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char: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>
                <a:cs typeface="Consolas" pitchFamily="49" charset="0"/>
              </a:rPr>
              <a:t>Es un solo carácter Unicode de 16 bits. Usualmente Se emplea para el almacenamiento de letras.</a:t>
            </a:r>
          </a:p>
        </p:txBody>
      </p:sp>
    </p:spTree>
    <p:extLst>
      <p:ext uri="{BB962C8B-B14F-4D97-AF65-F5344CB8AC3E}">
        <p14:creationId xmlns:p14="http://schemas.microsoft.com/office/powerpoint/2010/main" val="20792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6"/>
            <a:ext cx="11078571" cy="172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Ejemplo 01:</a:t>
            </a:r>
            <a:r>
              <a:rPr lang="es-CO" sz="2400" dirty="0" smtClean="0"/>
              <a:t> </a:t>
            </a:r>
            <a:r>
              <a:rPr lang="es-CO" sz="2000" dirty="0" smtClean="0"/>
              <a:t>declaramos una variable para que almacene la cantidad de productos vendidos en un supermercado</a:t>
            </a:r>
            <a:r>
              <a:rPr lang="es-CO" sz="2400" dirty="0" smtClean="0"/>
              <a:t>.</a:t>
            </a:r>
            <a:endParaRPr lang="es-CO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0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s-CO" sz="20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b="1" dirty="0" err="1" smtClean="0">
                <a:latin typeface="Consolas" pitchFamily="49" charset="0"/>
                <a:cs typeface="Consolas" pitchFamily="49" charset="0"/>
              </a:rPr>
              <a:t>cantidad_productos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CO" sz="24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74859" y="4046562"/>
            <a:ext cx="11078571" cy="172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Ejemplo 02:</a:t>
            </a:r>
            <a:r>
              <a:rPr lang="es-CO" sz="2400" dirty="0" smtClean="0"/>
              <a:t> </a:t>
            </a:r>
            <a:r>
              <a:rPr lang="es-CO" sz="2000" dirty="0" smtClean="0"/>
              <a:t>declaramos una variable para que almacene calificación obtenida por un aprendiz de un instrumento de evaluación (La calificación es de 0 a 5).</a:t>
            </a:r>
            <a:endParaRPr lang="es-CO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0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b="1" dirty="0" err="1" smtClean="0">
                <a:latin typeface="Consolas" pitchFamily="49" charset="0"/>
                <a:cs typeface="Consolas" pitchFamily="49" charset="0"/>
              </a:rPr>
              <a:t>calificacion_aprendiz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CO" sz="24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828800" y="5588340"/>
            <a:ext cx="1" cy="38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167803" y="601782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4437798" y="2852385"/>
            <a:ext cx="1" cy="38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776801" y="3281867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341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Declarar las variables para los siguientes escenarios: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el área de un cuadrado.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la distancia total recorrida por un vehículo de transporte publico.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la respuesta de selección múltiple indicada por el aprendiz (Las respuestas pueden ser: A, B, C, D)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el numero de documento de un aprendiz.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determinar el estado de un vehículo (El estado puede ser: activo o inactivo)</a:t>
            </a:r>
            <a:endParaRPr lang="es-CO" sz="2400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ACTIVIDAD 01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53788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>
                <a:cs typeface="Consolas" pitchFamily="49" charset="0"/>
              </a:rPr>
              <a:t>SALIDA: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En un lenguaje de programación las instrucciones de salida, son aquellas que permiten mostrar(Imprimir) en pantalla información, por lo general en forma de texto.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cs typeface="Consolas" pitchFamily="49" charset="0"/>
              </a:rPr>
              <a:t>	</a:t>
            </a:r>
            <a:r>
              <a:rPr lang="es-CO" b="1" dirty="0" err="1" smtClean="0"/>
              <a:t>System.out.print</a:t>
            </a:r>
            <a:r>
              <a:rPr lang="es-CO" b="1" dirty="0" smtClean="0"/>
              <a:t>( </a:t>
            </a:r>
            <a:r>
              <a:rPr lang="es-CO" sz="2000" dirty="0" err="1" smtClean="0"/>
              <a:t>texto_a_mostrar</a:t>
            </a:r>
            <a:r>
              <a:rPr lang="es-CO" sz="2000" dirty="0" smtClean="0"/>
              <a:t>  </a:t>
            </a:r>
            <a:r>
              <a:rPr lang="es-CO" b="1" dirty="0" smtClean="0"/>
              <a:t>);</a:t>
            </a:r>
            <a:r>
              <a:rPr lang="es-CO" dirty="0" smtClean="0"/>
              <a:t> </a:t>
            </a: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r>
              <a:rPr lang="es-CO" b="1" dirty="0" err="1" smtClean="0"/>
              <a:t>System.out.println</a:t>
            </a:r>
            <a:r>
              <a:rPr lang="es-CO" b="1" dirty="0" smtClean="0"/>
              <a:t>( </a:t>
            </a:r>
            <a:r>
              <a:rPr lang="es-CO" sz="2000" dirty="0" err="1"/>
              <a:t>texto_a_mostrar</a:t>
            </a:r>
            <a:r>
              <a:rPr lang="es-CO" sz="2000" dirty="0"/>
              <a:t>  </a:t>
            </a:r>
            <a:r>
              <a:rPr lang="es-CO" b="1" dirty="0"/>
              <a:t>); </a:t>
            </a:r>
            <a:endParaRPr lang="es-CO" b="1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Instrucciones de </a:t>
            </a:r>
            <a:br>
              <a:rPr lang="es-CO" sz="3200" b="1" dirty="0" smtClean="0"/>
            </a:br>
            <a:r>
              <a:rPr lang="es-CO" sz="3200" b="1" dirty="0" smtClean="0"/>
              <a:t>entrada y salida</a:t>
            </a:r>
            <a:endParaRPr lang="es-CO" sz="3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7328854" y="3398284"/>
            <a:ext cx="264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Imprime el texto en la pantalla.</a:t>
            </a:r>
            <a:endParaRPr lang="es-CO" b="1" u="sng" dirty="0">
              <a:solidFill>
                <a:srgbClr val="00206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332562" y="3589361"/>
            <a:ext cx="900753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631379" y="5106535"/>
            <a:ext cx="264765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Imprime el texto en la pantalla y al final agrega un salto de línea.</a:t>
            </a:r>
            <a:endParaRPr lang="es-CO" b="1" u="sng" dirty="0">
              <a:solidFill>
                <a:srgbClr val="00206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635087" y="5297612"/>
            <a:ext cx="900753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6842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1293</TotalTime>
  <Words>939</Words>
  <Application>Microsoft Office PowerPoint</Application>
  <PresentationFormat>Panorámica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Consolas</vt:lpstr>
      <vt:lpstr>Estela de condensación</vt:lpstr>
      <vt:lpstr>¿Qué ES JAVA?</vt:lpstr>
      <vt:lpstr>¿una aplicación en java funciona en cualquier dispositivo?</vt:lpstr>
      <vt:lpstr>¿Qué se necesita para empezar a desarrollar en java?</vt:lpstr>
      <vt:lpstr>Estructura de una  aplicación en java</vt:lpstr>
      <vt:lpstr>Variables y Tipos de datos</vt:lpstr>
      <vt:lpstr>Variables y Tipos de datos</vt:lpstr>
      <vt:lpstr>Variables y Tipos de datos</vt:lpstr>
      <vt:lpstr>ACTIVIDAD 01</vt:lpstr>
      <vt:lpstr>Instrucciones de  entrada y salida</vt:lpstr>
      <vt:lpstr>Instrucciones de  entrada y salida</vt:lpstr>
      <vt:lpstr>ACTIVIDAD</vt:lpstr>
      <vt:lpstr>operadores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OscarLoaiza</dc:creator>
  <cp:lastModifiedBy>Andres</cp:lastModifiedBy>
  <cp:revision>94</cp:revision>
  <dcterms:created xsi:type="dcterms:W3CDTF">2014-11-15T02:43:17Z</dcterms:created>
  <dcterms:modified xsi:type="dcterms:W3CDTF">2024-06-17T13:03:46Z</dcterms:modified>
</cp:coreProperties>
</file>