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538" r:id="rId2"/>
    <p:sldId id="535" r:id="rId3"/>
    <p:sldId id="537" r:id="rId4"/>
    <p:sldId id="543" r:id="rId5"/>
    <p:sldId id="544" r:id="rId6"/>
    <p:sldId id="547" r:id="rId7"/>
    <p:sldId id="545" r:id="rId8"/>
    <p:sldId id="546" r:id="rId9"/>
    <p:sldId id="548" r:id="rId10"/>
    <p:sldId id="550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AA00"/>
    <a:srgbClr val="4D4D4C"/>
    <a:srgbClr val="343433"/>
    <a:srgbClr val="FF6C00"/>
    <a:srgbClr val="766363"/>
    <a:srgbClr val="FFF5EA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328"/>
    <p:restoredTop sz="97242"/>
  </p:normalViewPr>
  <p:slideViewPr>
    <p:cSldViewPr snapToGrid="0">
      <p:cViewPr varScale="1">
        <p:scale>
          <a:sx n="99" d="100"/>
          <a:sy n="99" d="100"/>
        </p:scale>
        <p:origin x="576" y="82"/>
      </p:cViewPr>
      <p:guideLst>
        <p:guide orient="horz" pos="595"/>
        <p:guide pos="3840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30/04/2024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15D167A-EE62-EA02-E6F4-53710691F485}"/>
              </a:ext>
            </a:extLst>
          </p:cNvPr>
          <p:cNvSpPr txBox="1"/>
          <p:nvPr/>
        </p:nvSpPr>
        <p:spPr>
          <a:xfrm>
            <a:off x="963671" y="2551837"/>
            <a:ext cx="927448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s-ES" sz="5400" b="1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TOMA DE </a:t>
            </a:r>
            <a:r>
              <a:rPr lang="es-ES" sz="54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REQUERIMIENTOS</a:t>
            </a:r>
          </a:p>
          <a:p>
            <a:pPr lvl="0">
              <a:defRPr/>
            </a:pPr>
            <a:r>
              <a:rPr lang="es-E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Parte 01</a:t>
            </a:r>
          </a:p>
        </p:txBody>
      </p:sp>
    </p:spTree>
    <p:extLst>
      <p:ext uri="{BB962C8B-B14F-4D97-AF65-F5344CB8AC3E}">
        <p14:creationId xmlns:p14="http://schemas.microsoft.com/office/powerpoint/2010/main" val="3409726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835269" y="1586223"/>
            <a:ext cx="109464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CO" sz="4000" b="1" dirty="0" smtClean="0">
                <a:solidFill>
                  <a:srgbClr val="4D4D4C"/>
                </a:solidFill>
                <a:latin typeface="WORK SANS BOLD ROMAN" pitchFamily="2" charset="77"/>
              </a:rPr>
              <a:t>¿Por qué existen varios modelos de ciclos de desarrollo de software?</a:t>
            </a:r>
            <a:endParaRPr lang="es-CO" sz="4000" b="1" dirty="0">
              <a:solidFill>
                <a:srgbClr val="4D4D4C"/>
              </a:solidFill>
              <a:latin typeface="WORK SANS BOLD ROMAN" pitchFamily="2" charset="77"/>
            </a:endParaRPr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5174451" y="3245184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9388A4DF-720D-E501-986E-D50B788D2F61}"/>
              </a:ext>
            </a:extLst>
          </p:cNvPr>
          <p:cNvSpPr txBox="1"/>
          <p:nvPr/>
        </p:nvSpPr>
        <p:spPr>
          <a:xfrm>
            <a:off x="2584937" y="3536559"/>
            <a:ext cx="74558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s-MX" sz="2400" dirty="0">
                <a:solidFill>
                  <a:prstClr val="black"/>
                </a:solidFill>
                <a:latin typeface="Work Sans Light Roman" pitchFamily="2" charset="77"/>
              </a:rPr>
              <a:t>El modelo SDLC más adecuado para un proyecto dependerá de varios factores como el tamaño, complejidad, requerimientos y cultura de la organización (Recursos de la empresa y tipo de proyecto</a:t>
            </a:r>
            <a:r>
              <a:rPr lang="es-MX" sz="2400" dirty="0" smtClean="0">
                <a:solidFill>
                  <a:prstClr val="black"/>
                </a:solidFill>
                <a:latin typeface="Work Sans Light Roman" pitchFamily="2" charset="77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3823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835269" y="1586223"/>
            <a:ext cx="1094642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s-CO" sz="4000" b="1" dirty="0" smtClean="0">
                <a:solidFill>
                  <a:srgbClr val="4D4D4C"/>
                </a:solidFill>
                <a:latin typeface="WORK SANS BOLD ROMAN" pitchFamily="2" charset="77"/>
              </a:rPr>
              <a:t>¿Cuál es el proceso que se realiza en la empresa desde que el cliente manifiesta la necesidad de un software, hasta que se le entrega?</a:t>
            </a:r>
            <a:endParaRPr lang="es-CO" sz="4000" b="1" dirty="0">
              <a:solidFill>
                <a:srgbClr val="4D4D4C"/>
              </a:solidFill>
              <a:latin typeface="WORK SANS BOLD ROMAN" pitchFamily="2" charset="77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5174451" y="4256298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388A4DF-720D-E501-986E-D50B788D2F61}"/>
              </a:ext>
            </a:extLst>
          </p:cNvPr>
          <p:cNvSpPr txBox="1"/>
          <p:nvPr/>
        </p:nvSpPr>
        <p:spPr>
          <a:xfrm>
            <a:off x="3990242" y="4371829"/>
            <a:ext cx="4615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s-CO" sz="2400" dirty="0" smtClean="0">
                <a:solidFill>
                  <a:prstClr val="black"/>
                </a:solidFill>
                <a:latin typeface="Work Sans Light Roman" pitchFamily="2" charset="77"/>
              </a:rPr>
              <a:t>Consultar sobre: </a:t>
            </a:r>
          </a:p>
          <a:p>
            <a:pPr lvl="0" algn="ctr">
              <a:defRPr/>
            </a:pPr>
            <a:r>
              <a:rPr lang="es-CO" sz="2400" b="1" dirty="0">
                <a:solidFill>
                  <a:prstClr val="black"/>
                </a:solidFill>
                <a:latin typeface="Work Sans Light Roman" pitchFamily="2" charset="77"/>
              </a:rPr>
              <a:t>CICLOS DE DESARROLLO DE SOFTWARE (</a:t>
            </a:r>
            <a:r>
              <a:rPr lang="es-MX" sz="2400" b="1" dirty="0">
                <a:solidFill>
                  <a:prstClr val="black"/>
                </a:solidFill>
                <a:latin typeface="Work Sans Light Roman" pitchFamily="2" charset="77"/>
              </a:rPr>
              <a:t>SDLC</a:t>
            </a:r>
            <a:r>
              <a:rPr lang="es-CO" sz="2400" b="1" dirty="0">
                <a:solidFill>
                  <a:prstClr val="black"/>
                </a:solidFill>
                <a:latin typeface="Work Sans Light Roman" pitchFamily="2" charset="7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1142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51D1C-ACAB-30A9-933A-FC96DF28A2F0}"/>
              </a:ext>
            </a:extLst>
          </p:cNvPr>
          <p:cNvSpPr txBox="1">
            <a:spLocks/>
          </p:cNvSpPr>
          <p:nvPr/>
        </p:nvSpPr>
        <p:spPr>
          <a:xfrm>
            <a:off x="591298" y="518748"/>
            <a:ext cx="7989994" cy="11665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 dirty="0" smtClean="0">
                <a:solidFill>
                  <a:srgbClr val="38AA00"/>
                </a:solidFill>
                <a:latin typeface="WORK SANS BOLD ROMAN" pitchFamily="2" charset="77"/>
              </a:rPr>
              <a:t>CICLO DE DESARROLLO DE SOFTWARE</a:t>
            </a:r>
            <a:endParaRPr lang="es-CO" sz="3600" b="1" dirty="0">
              <a:solidFill>
                <a:srgbClr val="38AA00"/>
              </a:solidFill>
              <a:latin typeface="WORK SANS BOLD ROMAN" pitchFamily="2" charset="77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F6697F3-B1A3-FADB-1243-D89866428CB1}"/>
              </a:ext>
            </a:extLst>
          </p:cNvPr>
          <p:cNvSpPr txBox="1"/>
          <p:nvPr/>
        </p:nvSpPr>
        <p:spPr>
          <a:xfrm>
            <a:off x="661635" y="1797386"/>
            <a:ext cx="5264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 una </a:t>
            </a:r>
            <a:r>
              <a:rPr lang="es-MX" dirty="0"/>
              <a:t>metodología estructurada que define las fases necesarias para crear un </a:t>
            </a:r>
            <a:r>
              <a:rPr lang="es-MX" dirty="0" smtClean="0"/>
              <a:t>software.</a:t>
            </a:r>
            <a:endParaRPr lang="es-CO" sz="1600" dirty="0">
              <a:latin typeface="Work Sans Light Roman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9DD18A-AB54-34AC-A662-0BDC60B050FF}"/>
              </a:ext>
            </a:extLst>
          </p:cNvPr>
          <p:cNvCxnSpPr>
            <a:cxnSpLocks/>
          </p:cNvCxnSpPr>
          <p:nvPr/>
        </p:nvCxnSpPr>
        <p:spPr>
          <a:xfrm>
            <a:off x="744229" y="1690149"/>
            <a:ext cx="1425934" cy="0"/>
          </a:xfrm>
          <a:prstGeom prst="line">
            <a:avLst/>
          </a:prstGeom>
          <a:ln w="12700">
            <a:solidFill>
              <a:srgbClr val="4D4D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CF6697F3-B1A3-FADB-1243-D89866428CB1}"/>
              </a:ext>
            </a:extLst>
          </p:cNvPr>
          <p:cNvSpPr txBox="1"/>
          <p:nvPr/>
        </p:nvSpPr>
        <p:spPr>
          <a:xfrm>
            <a:off x="661635" y="2875259"/>
            <a:ext cx="352350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 smtClean="0"/>
              <a:t>Algunos ciclos de desarrollo de Software:</a:t>
            </a:r>
          </a:p>
          <a:p>
            <a:endParaRPr lang="es-MX" sz="2000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dirty="0" err="1"/>
              <a:t>E</a:t>
            </a:r>
            <a:r>
              <a:rPr lang="en-US" sz="2000" b="1" dirty="0" err="1" smtClean="0"/>
              <a:t>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cascada</a:t>
            </a:r>
            <a:endParaRPr lang="en-US" sz="2000" b="1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dirty="0" err="1"/>
              <a:t>E</a:t>
            </a:r>
            <a:r>
              <a:rPr lang="en-US" sz="2000" b="1" dirty="0" err="1" smtClean="0"/>
              <a:t>n</a:t>
            </a:r>
            <a:r>
              <a:rPr lang="en-US" sz="2000" b="1" dirty="0" smtClean="0"/>
              <a:t> V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dirty="0" err="1"/>
              <a:t>D</a:t>
            </a:r>
            <a:r>
              <a:rPr lang="en-US" sz="2000" b="1" dirty="0" err="1" smtClean="0"/>
              <a:t>esarrollo</a:t>
            </a:r>
            <a:r>
              <a:rPr lang="en-US" sz="2000" b="1" dirty="0" smtClean="0"/>
              <a:t> iterative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dirty="0" err="1"/>
              <a:t>D</a:t>
            </a:r>
            <a:r>
              <a:rPr lang="en-US" sz="2000" b="1" dirty="0" err="1" smtClean="0"/>
              <a:t>esarrollo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ágil</a:t>
            </a:r>
            <a:endParaRPr lang="en-US" sz="2000" b="1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b="1" dirty="0" err="1"/>
              <a:t>E</a:t>
            </a:r>
            <a:r>
              <a:rPr lang="en-US" sz="2000" b="1" dirty="0" err="1" smtClean="0"/>
              <a:t>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espiral</a:t>
            </a:r>
            <a:endParaRPr lang="en-US" sz="2000" b="1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s-MX" dirty="0">
              <a:latin typeface="Work Sans Light Roman" pitchFamily="2" charset="77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5980" y="3001910"/>
            <a:ext cx="2001029" cy="1328183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/>
          <a:srcRect t="2344"/>
          <a:stretch/>
        </p:blipFill>
        <p:spPr>
          <a:xfrm>
            <a:off x="7863093" y="2373378"/>
            <a:ext cx="2214366" cy="216560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4323" y="4819213"/>
            <a:ext cx="2878629" cy="1895904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 rotWithShape="1">
          <a:blip r:embed="rId6"/>
          <a:srcRect b="2237"/>
          <a:stretch/>
        </p:blipFill>
        <p:spPr>
          <a:xfrm>
            <a:off x="9345742" y="5128308"/>
            <a:ext cx="2163390" cy="1586809"/>
          </a:xfrm>
          <a:prstGeom prst="rect">
            <a:avLst/>
          </a:prstGeom>
        </p:spPr>
      </p:pic>
      <p:pic>
        <p:nvPicPr>
          <p:cNvPr id="14" name="Imagen 13"/>
          <p:cNvPicPr>
            <a:picLocks noChangeAspect="1"/>
          </p:cNvPicPr>
          <p:nvPr/>
        </p:nvPicPr>
        <p:blipFill rotWithShape="1">
          <a:blip r:embed="rId7"/>
          <a:srcRect b="18534"/>
          <a:stretch/>
        </p:blipFill>
        <p:spPr>
          <a:xfrm>
            <a:off x="10077459" y="3347328"/>
            <a:ext cx="1937590" cy="154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0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EN CASCADA</a:t>
            </a:r>
            <a:endParaRPr kumimoji="0" lang="es-CO" sz="3600" b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3600" b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69631" y="1670428"/>
            <a:ext cx="112570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1F1F1F"/>
                </a:solidFill>
                <a:latin typeface="Google Sans"/>
              </a:rPr>
              <a:t>Este es un modelo de </a:t>
            </a:r>
            <a:r>
              <a:rPr lang="es-MX" b="1" dirty="0">
                <a:solidFill>
                  <a:srgbClr val="1F1F1F"/>
                </a:solidFill>
                <a:latin typeface="Google Sans"/>
              </a:rPr>
              <a:t>SDLC</a:t>
            </a:r>
            <a:r>
              <a:rPr lang="es-MX" dirty="0">
                <a:solidFill>
                  <a:srgbClr val="1F1F1F"/>
                </a:solidFill>
                <a:latin typeface="Google Sans"/>
              </a:rPr>
              <a:t> lineal y secuencial donde cada fase del ciclo de vida se completa antes de que comience la siguiente. Es uno de los modelos de </a:t>
            </a:r>
            <a:r>
              <a:rPr lang="es-MX" b="1" dirty="0">
                <a:solidFill>
                  <a:srgbClr val="1F1F1F"/>
                </a:solidFill>
                <a:latin typeface="Google Sans"/>
              </a:rPr>
              <a:t>SDLC</a:t>
            </a:r>
            <a:r>
              <a:rPr lang="es-MX" dirty="0">
                <a:solidFill>
                  <a:srgbClr val="1F1F1F"/>
                </a:solidFill>
                <a:latin typeface="Google Sans"/>
              </a:rPr>
              <a:t> más antiguos y simples, y todavía se usa con frecuencia para proyectos más pequeños y bien definidos.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909" y="2715767"/>
            <a:ext cx="6096528" cy="40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EN V</a:t>
            </a:r>
            <a:endParaRPr lang="es-CO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69630" y="1670428"/>
            <a:ext cx="537503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1F1F1F"/>
                </a:solidFill>
                <a:latin typeface="Google Sans"/>
              </a:rPr>
              <a:t>Este modelo es similar al modelo en cascada, pero pone un mayor énfasis en las pruebas. </a:t>
            </a:r>
            <a:endParaRPr lang="es-MX" dirty="0" smtClean="0">
              <a:solidFill>
                <a:srgbClr val="1F1F1F"/>
              </a:solidFill>
              <a:latin typeface="Google Sans"/>
            </a:endParaRPr>
          </a:p>
          <a:p>
            <a:pPr algn="just"/>
            <a:endParaRPr lang="es-MX" dirty="0">
              <a:solidFill>
                <a:srgbClr val="1F1F1F"/>
              </a:solidFill>
              <a:latin typeface="Google Sans"/>
            </a:endParaRPr>
          </a:p>
          <a:p>
            <a:pPr algn="just"/>
            <a:r>
              <a:rPr lang="es-MX" dirty="0" smtClean="0">
                <a:solidFill>
                  <a:srgbClr val="1F1F1F"/>
                </a:solidFill>
                <a:latin typeface="Google Sans"/>
              </a:rPr>
              <a:t>En </a:t>
            </a:r>
            <a:r>
              <a:rPr lang="es-MX" dirty="0">
                <a:solidFill>
                  <a:srgbClr val="1F1F1F"/>
                </a:solidFill>
                <a:latin typeface="Google Sans"/>
              </a:rPr>
              <a:t>el modelo en V, las fases de prueba se corresponden con las fases de desarrollo correspondientes, y las pruebas comienzan temprano en el ciclo de vida y continúan hasta la implementación y el mantenimiento.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t="2344"/>
          <a:stretch/>
        </p:blipFill>
        <p:spPr>
          <a:xfrm>
            <a:off x="6059196" y="1538653"/>
            <a:ext cx="5247712" cy="513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4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12276" y="413238"/>
            <a:ext cx="7263410" cy="89681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EN ESPIRAL</a:t>
            </a:r>
            <a:endParaRPr kumimoji="0" lang="es-CO" b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69631" y="1670428"/>
            <a:ext cx="353743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/>
              <a:t>Este modelo es un enfoque cíclico para el SDLC que combina elementos de los modelos en cascada e iterativos. </a:t>
            </a:r>
            <a:endParaRPr lang="es-MX" dirty="0" smtClean="0"/>
          </a:p>
          <a:p>
            <a:pPr algn="just"/>
            <a:endParaRPr lang="es-MX" dirty="0"/>
          </a:p>
          <a:p>
            <a:pPr algn="just"/>
            <a:r>
              <a:rPr lang="es-MX" dirty="0" smtClean="0"/>
              <a:t>El </a:t>
            </a:r>
            <a:r>
              <a:rPr lang="es-MX" dirty="0"/>
              <a:t>modelo en espiral se utiliza con frecuencia para proyectos grandes y complejos donde los requisitos cambian con frecuencia.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b="18534"/>
          <a:stretch/>
        </p:blipFill>
        <p:spPr>
          <a:xfrm>
            <a:off x="4799516" y="1579146"/>
            <a:ext cx="6437053" cy="513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995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12275" y="126544"/>
            <a:ext cx="8740517" cy="11835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sz="41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DESARROLLO ITERATIVO</a:t>
            </a:r>
            <a:endParaRPr kumimoji="0" lang="es-CO" sz="4100" b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69631" y="1670428"/>
            <a:ext cx="353743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1F1F1F"/>
                </a:solidFill>
                <a:latin typeface="Google Sans"/>
              </a:rPr>
              <a:t>Este modelo es un enfoque más flexible para el SDLC que implica ciclos repetitivos de planificación, desarrollo, pruebas y retroalimentación. </a:t>
            </a:r>
            <a:endParaRPr lang="es-MX" dirty="0" smtClean="0">
              <a:solidFill>
                <a:srgbClr val="1F1F1F"/>
              </a:solidFill>
              <a:latin typeface="Google Sans"/>
            </a:endParaRPr>
          </a:p>
          <a:p>
            <a:pPr algn="just"/>
            <a:endParaRPr lang="es-MX" dirty="0">
              <a:solidFill>
                <a:srgbClr val="1F1F1F"/>
              </a:solidFill>
              <a:latin typeface="Google Sans"/>
            </a:endParaRPr>
          </a:p>
          <a:p>
            <a:pPr algn="just"/>
            <a:r>
              <a:rPr lang="es-MX" dirty="0" smtClean="0">
                <a:solidFill>
                  <a:srgbClr val="1F1F1F"/>
                </a:solidFill>
                <a:latin typeface="Google Sans"/>
              </a:rPr>
              <a:t>Es </a:t>
            </a:r>
            <a:r>
              <a:rPr lang="es-MX" dirty="0">
                <a:solidFill>
                  <a:srgbClr val="1F1F1F"/>
                </a:solidFill>
                <a:latin typeface="Google Sans"/>
              </a:rPr>
              <a:t>una buena opción para proyectos donde los requisitos no están bien definidos al principio del ciclo de vida o donde es necesario realizar cambios en el producto a lo largo del camino.</a:t>
            </a:r>
            <a:endParaRPr lang="en-U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3065" y="1545830"/>
            <a:ext cx="7915150" cy="521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3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12276" y="126544"/>
            <a:ext cx="7263410" cy="118351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MODELO DE DESARROLLO ÁGIL</a:t>
            </a:r>
            <a:endParaRPr kumimoji="0" lang="es-CO" b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269631" y="1670428"/>
            <a:ext cx="353743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1F1F1F"/>
                </a:solidFill>
                <a:latin typeface="Google Sans"/>
              </a:rPr>
              <a:t>Este modelo es similar al modelo de desarrollo iterativo, pero pone un mayor énfasis en la colaboración, la comunicación y la adaptación. </a:t>
            </a:r>
            <a:endParaRPr lang="es-MX" dirty="0" smtClean="0">
              <a:solidFill>
                <a:srgbClr val="1F1F1F"/>
              </a:solidFill>
              <a:latin typeface="Google Sans"/>
            </a:endParaRPr>
          </a:p>
          <a:p>
            <a:pPr algn="just"/>
            <a:endParaRPr lang="es-MX" dirty="0">
              <a:solidFill>
                <a:srgbClr val="1F1F1F"/>
              </a:solidFill>
              <a:latin typeface="Google Sans"/>
            </a:endParaRPr>
          </a:p>
          <a:p>
            <a:pPr algn="just"/>
            <a:r>
              <a:rPr lang="es-MX" dirty="0" smtClean="0">
                <a:solidFill>
                  <a:srgbClr val="1F1F1F"/>
                </a:solidFill>
                <a:latin typeface="Google Sans"/>
              </a:rPr>
              <a:t>Los </a:t>
            </a:r>
            <a:r>
              <a:rPr lang="es-MX" dirty="0">
                <a:solidFill>
                  <a:srgbClr val="1F1F1F"/>
                </a:solidFill>
                <a:latin typeface="Google Sans"/>
              </a:rPr>
              <a:t>equipos ágiles suelen trabajar en ciclos cortos, denominados </a:t>
            </a:r>
            <a:r>
              <a:rPr lang="es-MX" dirty="0" err="1">
                <a:solidFill>
                  <a:srgbClr val="1F1F1F"/>
                </a:solidFill>
                <a:latin typeface="Google Sans"/>
              </a:rPr>
              <a:t>sprints</a:t>
            </a:r>
            <a:r>
              <a:rPr lang="es-MX" dirty="0">
                <a:solidFill>
                  <a:srgbClr val="1F1F1F"/>
                </a:solidFill>
                <a:latin typeface="Google Sans"/>
              </a:rPr>
              <a:t>, y liberan versiones funcionales del software con frecuencia.</a:t>
            </a:r>
            <a:endParaRPr lang="en-U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b="2237"/>
          <a:stretch/>
        </p:blipFill>
        <p:spPr>
          <a:xfrm>
            <a:off x="4782533" y="1487130"/>
            <a:ext cx="7262489" cy="532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40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51D1C-ACAB-30A9-933A-FC96DF28A2F0}"/>
              </a:ext>
            </a:extLst>
          </p:cNvPr>
          <p:cNvSpPr txBox="1">
            <a:spLocks/>
          </p:cNvSpPr>
          <p:nvPr/>
        </p:nvSpPr>
        <p:spPr>
          <a:xfrm>
            <a:off x="591298" y="518748"/>
            <a:ext cx="7989994" cy="11665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 dirty="0" smtClean="0">
                <a:solidFill>
                  <a:srgbClr val="38AA00"/>
                </a:solidFill>
                <a:latin typeface="WORK SANS BOLD ROMAN" pitchFamily="2" charset="77"/>
              </a:rPr>
              <a:t>CICLO DE DESARROLLO DE SOFTWARE</a:t>
            </a:r>
            <a:endParaRPr lang="es-CO" sz="3600" b="1" dirty="0">
              <a:solidFill>
                <a:srgbClr val="38AA00"/>
              </a:solidFill>
              <a:latin typeface="WORK SANS BOLD ROMAN" pitchFamily="2" charset="77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F6697F3-B1A3-FADB-1243-D89866428CB1}"/>
              </a:ext>
            </a:extLst>
          </p:cNvPr>
          <p:cNvSpPr txBox="1"/>
          <p:nvPr/>
        </p:nvSpPr>
        <p:spPr>
          <a:xfrm>
            <a:off x="661635" y="1797386"/>
            <a:ext cx="5264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Es una </a:t>
            </a:r>
            <a:r>
              <a:rPr lang="es-MX" dirty="0"/>
              <a:t>metodología estructurada que define las fases necesarias para crear un </a:t>
            </a:r>
            <a:r>
              <a:rPr lang="es-MX" dirty="0" smtClean="0"/>
              <a:t>software.</a:t>
            </a:r>
            <a:endParaRPr lang="es-CO" sz="1600" dirty="0">
              <a:latin typeface="Work Sans Light Roman" pitchFamily="2" charset="77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9DD18A-AB54-34AC-A662-0BDC60B050FF}"/>
              </a:ext>
            </a:extLst>
          </p:cNvPr>
          <p:cNvCxnSpPr>
            <a:cxnSpLocks/>
          </p:cNvCxnSpPr>
          <p:nvPr/>
        </p:nvCxnSpPr>
        <p:spPr>
          <a:xfrm>
            <a:off x="744229" y="1690149"/>
            <a:ext cx="1425934" cy="0"/>
          </a:xfrm>
          <a:prstGeom prst="line">
            <a:avLst/>
          </a:prstGeom>
          <a:ln w="12700">
            <a:solidFill>
              <a:srgbClr val="4D4D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991" y="2111127"/>
            <a:ext cx="9270461" cy="474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708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4011</TotalTime>
  <Words>413</Words>
  <Application>Microsoft Office PowerPoint</Application>
  <PresentationFormat>Panorámica</PresentationFormat>
  <Paragraphs>36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Google Sans</vt:lpstr>
      <vt:lpstr>Wingdings</vt:lpstr>
      <vt:lpstr>WORK SANS BOLD ROMAN</vt:lpstr>
      <vt:lpstr>WORK SANS BOLD ROMAN</vt:lpstr>
      <vt:lpstr>Work Sans Light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Andres</cp:lastModifiedBy>
  <cp:revision>74</cp:revision>
  <dcterms:created xsi:type="dcterms:W3CDTF">2020-10-01T23:51:28Z</dcterms:created>
  <dcterms:modified xsi:type="dcterms:W3CDTF">2024-04-30T14:41:19Z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