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38" r:id="rId2"/>
    <p:sldId id="535" r:id="rId3"/>
    <p:sldId id="581" r:id="rId4"/>
    <p:sldId id="582" r:id="rId5"/>
    <p:sldId id="583" r:id="rId6"/>
    <p:sldId id="543" r:id="rId7"/>
    <p:sldId id="585" r:id="rId8"/>
    <p:sldId id="591" r:id="rId9"/>
    <p:sldId id="592" r:id="rId10"/>
    <p:sldId id="594" r:id="rId11"/>
    <p:sldId id="593" r:id="rId12"/>
    <p:sldId id="595" r:id="rId13"/>
    <p:sldId id="584" r:id="rId14"/>
    <p:sldId id="586" r:id="rId15"/>
    <p:sldId id="587" r:id="rId16"/>
    <p:sldId id="588" r:id="rId17"/>
    <p:sldId id="589" r:id="rId18"/>
    <p:sldId id="590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8AA00"/>
    <a:srgbClr val="343433"/>
    <a:srgbClr val="FF6C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8"/>
    <p:restoredTop sz="97242"/>
  </p:normalViewPr>
  <p:slideViewPr>
    <p:cSldViewPr snapToGrid="0">
      <p:cViewPr varScale="1">
        <p:scale>
          <a:sx n="88" d="100"/>
          <a:sy n="88" d="100"/>
        </p:scale>
        <p:origin x="989" y="72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github.com/usuario/repositorio.git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1" y="2551837"/>
            <a:ext cx="9274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sz="54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Git</a:t>
            </a:r>
            <a:endParaRPr lang="es-ES" sz="5400" b="1" dirty="0" smtClean="0">
              <a:solidFill>
                <a:prstClr val="black">
                  <a:lumMod val="75000"/>
                  <a:lumOff val="25000"/>
                </a:prstClr>
              </a:solidFill>
              <a:latin typeface="Work Sans Bold Roman" pitchFamily="2" charset="77"/>
            </a:endParaRPr>
          </a:p>
          <a:p>
            <a:pPr lvl="0">
              <a:defRPr/>
            </a:pPr>
            <a:r>
              <a:rPr lang="es-E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Parte 01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531223" y="358314"/>
            <a:ext cx="1131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O" sz="4000" b="1" dirty="0" smtClean="0">
                <a:solidFill>
                  <a:srgbClr val="4D4D4C"/>
                </a:solidFill>
                <a:latin typeface="WORK SANS BOLD ROMAN" pitchFamily="2" charset="77"/>
              </a:rPr>
              <a:t>¿Cuándo debo versionar?</a:t>
            </a:r>
            <a:endParaRPr lang="es-CO" sz="4000" b="1" dirty="0">
              <a:solidFill>
                <a:srgbClr val="4D4D4C"/>
              </a:solidFill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5063165" y="106620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451484" y="1066200"/>
            <a:ext cx="9470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ES" sz="2400" dirty="0" smtClean="0"/>
              <a:t>Cada vez que se realicen modificaciones a los archivos contenidos en la carpeta donde se inicializo </a:t>
            </a:r>
            <a:r>
              <a:rPr lang="es-ES" sz="2400" dirty="0" err="1" smtClean="0"/>
              <a:t>git</a:t>
            </a:r>
            <a:r>
              <a:rPr lang="es-ES" sz="2400" dirty="0" smtClean="0"/>
              <a:t>, se puede realizar una nueva versión. Se puede revisar para estar seguros usando el comando:</a:t>
            </a:r>
            <a:br>
              <a:rPr lang="es-ES" sz="2400" dirty="0" smtClean="0"/>
            </a:br>
            <a:r>
              <a:rPr lang="es-ES" sz="2400" b="1" dirty="0" err="1" smtClean="0">
                <a:latin typeface="Consolas" panose="020B0609020204030204" pitchFamily="49" charset="0"/>
              </a:rPr>
              <a:t>git</a:t>
            </a:r>
            <a:r>
              <a:rPr lang="es-ES" sz="2400" b="1" dirty="0" smtClean="0">
                <a:latin typeface="Consolas" panose="020B0609020204030204" pitchFamily="49" charset="0"/>
              </a:rPr>
              <a:t> status</a:t>
            </a:r>
            <a:endParaRPr lang="es-CO" sz="2400" b="1" dirty="0"/>
          </a:p>
        </p:txBody>
      </p:sp>
      <p:sp>
        <p:nvSpPr>
          <p:cNvPr id="5" name="Rectángulo 4"/>
          <p:cNvSpPr/>
          <p:nvPr/>
        </p:nvSpPr>
        <p:spPr>
          <a:xfrm>
            <a:off x="7310709" y="5152532"/>
            <a:ext cx="446328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MX" dirty="0" smtClean="0"/>
              <a:t>Para generar nuevas versiones usamos:</a:t>
            </a:r>
          </a:p>
          <a:p>
            <a:pPr lvl="1"/>
            <a:r>
              <a:rPr lang="es-MX" b="1" dirty="0" err="1" smtClean="0">
                <a:latin typeface="Consolas" panose="020B0609020204030204" pitchFamily="49" charset="0"/>
              </a:rPr>
              <a:t>git</a:t>
            </a:r>
            <a:r>
              <a:rPr lang="es-MX" b="1" dirty="0" smtClean="0">
                <a:latin typeface="Consolas" panose="020B0609020204030204" pitchFamily="49" charset="0"/>
              </a:rPr>
              <a:t> </a:t>
            </a:r>
            <a:r>
              <a:rPr lang="es-MX" b="1" dirty="0" err="1" smtClean="0">
                <a:latin typeface="Consolas" panose="020B0609020204030204" pitchFamily="49" charset="0"/>
              </a:rPr>
              <a:t>add</a:t>
            </a:r>
            <a:r>
              <a:rPr lang="es-MX" b="1" dirty="0" smtClean="0">
                <a:latin typeface="Consolas" panose="020B0609020204030204" pitchFamily="49" charset="0"/>
              </a:rPr>
              <a:t> .</a:t>
            </a:r>
            <a:endParaRPr lang="es-MX" dirty="0" smtClean="0">
              <a:latin typeface="Consolas" panose="020B0609020204030204" pitchFamily="49" charset="0"/>
            </a:endParaRPr>
          </a:p>
          <a:p>
            <a:pPr lvl="1"/>
            <a:r>
              <a:rPr lang="es-MX" b="1" dirty="0" err="1" smtClean="0">
                <a:latin typeface="Consolas" panose="020B0609020204030204" pitchFamily="49" charset="0"/>
              </a:rPr>
              <a:t>git</a:t>
            </a:r>
            <a:r>
              <a:rPr lang="es-MX" b="1" dirty="0" smtClean="0">
                <a:latin typeface="Consolas" panose="020B0609020204030204" pitchFamily="49" charset="0"/>
              </a:rPr>
              <a:t> </a:t>
            </a:r>
            <a:r>
              <a:rPr lang="es-MX" b="1" dirty="0" err="1" smtClean="0">
                <a:latin typeface="Consolas" panose="020B0609020204030204" pitchFamily="49" charset="0"/>
              </a:rPr>
              <a:t>commit</a:t>
            </a:r>
            <a:r>
              <a:rPr lang="es-MX" b="1" dirty="0" smtClean="0">
                <a:latin typeface="Consolas" panose="020B0609020204030204" pitchFamily="49" charset="0"/>
              </a:rPr>
              <a:t> –m “</a:t>
            </a:r>
            <a:r>
              <a:rPr lang="es-MX" b="1" dirty="0" err="1" smtClean="0">
                <a:latin typeface="Consolas" panose="020B0609020204030204" pitchFamily="49" charset="0"/>
              </a:rPr>
              <a:t>xxxxxxxxxx</a:t>
            </a:r>
            <a:r>
              <a:rPr lang="es-MX" b="1" dirty="0" smtClean="0">
                <a:latin typeface="Consolas" panose="020B0609020204030204" pitchFamily="49" charset="0"/>
              </a:rPr>
              <a:t>”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48" y="2837362"/>
            <a:ext cx="6772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LA LISTA DE</a:t>
            </a:r>
          </a:p>
          <a:p>
            <a:pPr lvl="0">
              <a:defRPr/>
            </a:pPr>
            <a:r>
              <a:rPr kumimoji="0" lang="es-CO" sz="40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VERSIONES CREADAS</a:t>
            </a:r>
            <a:endParaRPr kumimoji="0" lang="es-CO" sz="40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158" y="1780141"/>
            <a:ext cx="3678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Listar versiones con detalles:</a:t>
            </a:r>
          </a:p>
          <a:p>
            <a:r>
              <a:rPr lang="es-MX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git</a:t>
            </a:r>
            <a:r>
              <a:rPr lang="es-MX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log </a:t>
            </a:r>
            <a:endParaRPr lang="es-MX" b="1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58" y="2588622"/>
            <a:ext cx="5690527" cy="295873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123381" y="1714826"/>
            <a:ext cx="3678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Listar versiones de forma resumida:</a:t>
            </a:r>
          </a:p>
          <a:p>
            <a:r>
              <a:rPr lang="es-MX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git</a:t>
            </a:r>
            <a:r>
              <a:rPr lang="es-MX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log --</a:t>
            </a:r>
            <a:r>
              <a:rPr lang="es-MX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oneline</a:t>
            </a:r>
            <a:endParaRPr lang="es-MX" b="1" dirty="0" smtClean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82" y="2588622"/>
            <a:ext cx="5694150" cy="29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sz="4000" b="1" noProof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SUBIR VERSIONES A</a:t>
            </a:r>
          </a:p>
          <a:p>
            <a:pPr lvl="0">
              <a:defRPr/>
            </a:pPr>
            <a:r>
              <a:rPr kumimoji="0" lang="es-CO" sz="4000" b="1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kumimoji="0" lang="es-CO" sz="40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71072" y="1536301"/>
            <a:ext cx="11472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Teniendo una carpeta donde se ya se este realizando control de versiones, se puede realizar el </a:t>
            </a:r>
            <a:r>
              <a:rPr lang="es-MX" dirty="0" err="1" smtClean="0"/>
              <a:t>envio</a:t>
            </a:r>
            <a:r>
              <a:rPr lang="es-MX" dirty="0" smtClean="0"/>
              <a:t> de la ultima versión al repositorio remoto (</a:t>
            </a:r>
            <a:r>
              <a:rPr lang="es-MX" b="1" dirty="0" smtClean="0"/>
              <a:t>GitHub</a:t>
            </a:r>
            <a:r>
              <a:rPr lang="es-MX" dirty="0" smtClean="0"/>
              <a:t>), con los siguientes comandos: </a:t>
            </a:r>
          </a:p>
          <a:p>
            <a:endParaRPr lang="es-MX" dirty="0"/>
          </a:p>
          <a:p>
            <a:r>
              <a:rPr lang="es-MX" dirty="0" smtClean="0"/>
              <a:t>Configurar la dirección remota:</a:t>
            </a:r>
          </a:p>
          <a:p>
            <a:r>
              <a:rPr lang="es-MX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git</a:t>
            </a:r>
            <a:r>
              <a:rPr lang="es-MX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MX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remote</a:t>
            </a:r>
            <a:r>
              <a:rPr lang="es-MX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MX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s-MX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MX" b="1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origin</a:t>
            </a:r>
            <a:r>
              <a:rPr lang="es-MX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s-MX" b="1" dirty="0" smtClean="0"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http://github.com/usuario/repositorio.git</a:t>
            </a:r>
            <a:r>
              <a:rPr lang="es-MX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es-MX" dirty="0"/>
              <a:t>Cada repositorio o carpeta creada en GitHub tiene una URL diferente. </a:t>
            </a:r>
            <a:endParaRPr lang="es-MX" dirty="0" smtClean="0"/>
          </a:p>
          <a:p>
            <a:r>
              <a:rPr lang="es-MX" dirty="0" smtClean="0"/>
              <a:t>Deben </a:t>
            </a:r>
            <a:r>
              <a:rPr lang="es-MX" dirty="0"/>
              <a:t>usar la URL que crearon para el proyecto.</a:t>
            </a:r>
          </a:p>
          <a:p>
            <a:endParaRPr lang="es-MX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s-MX" dirty="0"/>
              <a:t>Realizar el </a:t>
            </a:r>
            <a:r>
              <a:rPr lang="es-MX" dirty="0" smtClean="0"/>
              <a:t>envío </a:t>
            </a:r>
            <a:r>
              <a:rPr lang="es-MX" dirty="0"/>
              <a:t>a </a:t>
            </a:r>
            <a:r>
              <a:rPr lang="es-MX" dirty="0" smtClean="0"/>
              <a:t>GitHub, a la rama master:</a:t>
            </a:r>
          </a:p>
          <a:p>
            <a:r>
              <a:rPr lang="es-MX" b="1" dirty="0" err="1" smtClean="0">
                <a:latin typeface="Consolas" panose="020B0609020204030204" pitchFamily="49" charset="0"/>
              </a:rPr>
              <a:t>git</a:t>
            </a:r>
            <a:r>
              <a:rPr lang="es-MX" b="1" dirty="0" smtClean="0">
                <a:latin typeface="Consolas" panose="020B0609020204030204" pitchFamily="49" charset="0"/>
              </a:rPr>
              <a:t> </a:t>
            </a:r>
            <a:r>
              <a:rPr lang="es-MX" b="1" dirty="0" err="1" smtClean="0">
                <a:latin typeface="Consolas" panose="020B0609020204030204" pitchFamily="49" charset="0"/>
              </a:rPr>
              <a:t>push</a:t>
            </a:r>
            <a:r>
              <a:rPr lang="es-MX" b="1" dirty="0" smtClean="0">
                <a:latin typeface="Consolas" panose="020B0609020204030204" pitchFamily="49" charset="0"/>
              </a:rPr>
              <a:t> </a:t>
            </a:r>
            <a:r>
              <a:rPr lang="es-MX" b="1" dirty="0" err="1" smtClean="0">
                <a:latin typeface="Consolas" panose="020B0609020204030204" pitchFamily="49" charset="0"/>
              </a:rPr>
              <a:t>origin</a:t>
            </a:r>
            <a:r>
              <a:rPr lang="es-MX" b="1" dirty="0" smtClean="0">
                <a:latin typeface="Consolas" panose="020B0609020204030204" pitchFamily="49" charset="0"/>
              </a:rPr>
              <a:t> </a:t>
            </a:r>
            <a:r>
              <a:rPr lang="es-MX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master</a:t>
            </a:r>
          </a:p>
          <a:p>
            <a:r>
              <a:rPr lang="es-MX" dirty="0" smtClean="0"/>
              <a:t>Al realizar el envío la primer vez, es posible que solicite </a:t>
            </a:r>
          </a:p>
          <a:p>
            <a:r>
              <a:rPr lang="es-MX" dirty="0" smtClean="0"/>
              <a:t>credenciales de acceso y autorización.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42463"/>
          <a:stretch/>
        </p:blipFill>
        <p:spPr>
          <a:xfrm>
            <a:off x="5728744" y="3346269"/>
            <a:ext cx="627499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</a:t>
            </a:r>
          </a:p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BASICOS GIT</a:t>
            </a:r>
            <a:endParaRPr kumimoji="0" lang="es-CO" sz="36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89084" y="1626466"/>
            <a:ext cx="107178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err="1">
                <a:latin typeface="Consolas" panose="020B0609020204030204" pitchFamily="49" charset="0"/>
              </a:rPr>
              <a:t>git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latin typeface="Consolas" panose="020B0609020204030204" pitchFamily="49" charset="0"/>
              </a:rPr>
              <a:t>init</a:t>
            </a:r>
            <a:endParaRPr lang="es-ES" b="1" dirty="0" smtClean="0">
              <a:latin typeface="Consolas" panose="020B0609020204030204" pitchFamily="49" charset="0"/>
            </a:endParaRPr>
          </a:p>
          <a:p>
            <a:pPr algn="just"/>
            <a:r>
              <a:rPr lang="es-ES" dirty="0" smtClean="0"/>
              <a:t>Inicializa </a:t>
            </a:r>
            <a:r>
              <a:rPr lang="es-ES" dirty="0"/>
              <a:t>un nuevo repositorio </a:t>
            </a:r>
            <a:r>
              <a:rPr lang="es-ES" dirty="0" err="1"/>
              <a:t>Git</a:t>
            </a:r>
            <a:r>
              <a:rPr lang="es-ES" dirty="0"/>
              <a:t> en un directorio existente.</a:t>
            </a:r>
          </a:p>
          <a:p>
            <a:pPr algn="just"/>
            <a:endParaRPr lang="es-ES" b="1" dirty="0" smtClean="0">
              <a:latin typeface="Consolas" panose="020B0609020204030204" pitchFamily="49" charset="0"/>
            </a:endParaRPr>
          </a:p>
          <a:p>
            <a:pPr algn="just"/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>
                <a:latin typeface="Consolas" panose="020B0609020204030204" pitchFamily="49" charset="0"/>
              </a:rPr>
              <a:t>clone [URL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pPr algn="just"/>
            <a:r>
              <a:rPr lang="es-ES" dirty="0" smtClean="0"/>
              <a:t>Clona </a:t>
            </a:r>
            <a:r>
              <a:rPr lang="es-ES" dirty="0"/>
              <a:t>un repositorio remoto en tu máquina local.</a:t>
            </a:r>
          </a:p>
          <a:p>
            <a:pPr algn="just"/>
            <a:endParaRPr lang="es-ES" b="1" dirty="0" smtClean="0">
              <a:latin typeface="Consolas" panose="020B0609020204030204" pitchFamily="49" charset="0"/>
            </a:endParaRPr>
          </a:p>
          <a:p>
            <a:pPr algn="just"/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add</a:t>
            </a:r>
            <a:r>
              <a:rPr lang="es-ES" b="1" dirty="0">
                <a:latin typeface="Consolas" panose="020B0609020204030204" pitchFamily="49" charset="0"/>
              </a:rPr>
              <a:t> [</a:t>
            </a:r>
            <a:r>
              <a:rPr lang="es-ES" b="1" dirty="0" smtClean="0">
                <a:latin typeface="Consolas" panose="020B0609020204030204" pitchFamily="49" charset="0"/>
              </a:rPr>
              <a:t>archivo]</a:t>
            </a:r>
            <a:endParaRPr lang="es-ES" dirty="0"/>
          </a:p>
          <a:p>
            <a:pPr algn="just"/>
            <a:r>
              <a:rPr lang="es-ES" dirty="0" smtClean="0"/>
              <a:t>Agrega </a:t>
            </a:r>
            <a:r>
              <a:rPr lang="es-ES" dirty="0"/>
              <a:t>un archivo al área de preparación (</a:t>
            </a:r>
            <a:r>
              <a:rPr lang="es-ES" dirty="0" err="1"/>
              <a:t>staging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) para ser incluido en el próximo </a:t>
            </a:r>
            <a:r>
              <a:rPr lang="es-ES" dirty="0" err="1"/>
              <a:t>commit</a:t>
            </a:r>
            <a:r>
              <a:rPr lang="es-ES" dirty="0"/>
              <a:t>.</a:t>
            </a:r>
          </a:p>
          <a:p>
            <a:pPr algn="just"/>
            <a:endParaRPr lang="es-ES" b="1" dirty="0" smtClean="0">
              <a:latin typeface="Consolas" panose="020B0609020204030204" pitchFamily="49" charset="0"/>
            </a:endParaRPr>
          </a:p>
          <a:p>
            <a:pPr algn="just"/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commit</a:t>
            </a:r>
            <a:r>
              <a:rPr lang="es-ES" b="1" dirty="0">
                <a:latin typeface="Consolas" panose="020B0609020204030204" pitchFamily="49" charset="0"/>
              </a:rPr>
              <a:t> -m "[mensaje</a:t>
            </a:r>
            <a:r>
              <a:rPr lang="es-ES" b="1" dirty="0" smtClean="0">
                <a:latin typeface="Consolas" panose="020B0609020204030204" pitchFamily="49" charset="0"/>
              </a:rPr>
              <a:t>]“</a:t>
            </a:r>
          </a:p>
          <a:p>
            <a:pPr algn="just"/>
            <a:r>
              <a:rPr lang="es-ES" dirty="0" smtClean="0"/>
              <a:t>Crea </a:t>
            </a:r>
            <a:r>
              <a:rPr lang="es-ES" dirty="0"/>
              <a:t>un nuevo </a:t>
            </a:r>
            <a:r>
              <a:rPr lang="es-ES" dirty="0" err="1"/>
              <a:t>commit</a:t>
            </a:r>
            <a:r>
              <a:rPr lang="es-ES" dirty="0"/>
              <a:t> con los archivos que están en el área de preparación, junto con un mensaje que describe los cambios realizados.</a:t>
            </a:r>
          </a:p>
          <a:p>
            <a:pPr algn="just"/>
            <a:endParaRPr lang="es-ES" b="1" dirty="0" smtClean="0">
              <a:latin typeface="Consolas" panose="020B0609020204030204" pitchFamily="49" charset="0"/>
            </a:endParaRPr>
          </a:p>
          <a:p>
            <a:pPr algn="just"/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status</a:t>
            </a:r>
          </a:p>
          <a:p>
            <a:pPr algn="just"/>
            <a:r>
              <a:rPr lang="es-ES" dirty="0" smtClean="0"/>
              <a:t>Muestra </a:t>
            </a:r>
            <a:r>
              <a:rPr lang="es-ES" dirty="0"/>
              <a:t>el estado actual del repositorio, incluyendo los archivos modificados, los archivos en el área de preparación y cualquier otro estado relevante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51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9084" y="1626466"/>
            <a:ext cx="10717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log</a:t>
            </a:r>
          </a:p>
          <a:p>
            <a:r>
              <a:rPr lang="es-ES" dirty="0" smtClean="0"/>
              <a:t>Muestra </a:t>
            </a:r>
            <a:r>
              <a:rPr lang="es-ES" dirty="0"/>
              <a:t>un registro de los </a:t>
            </a:r>
            <a:r>
              <a:rPr lang="es-ES" dirty="0" err="1"/>
              <a:t>commits</a:t>
            </a:r>
            <a:r>
              <a:rPr lang="es-ES" dirty="0"/>
              <a:t> realizados en el repositorio, con información como el autor, la fecha y el mensaje del </a:t>
            </a:r>
            <a:r>
              <a:rPr lang="es-ES" dirty="0" err="1"/>
              <a:t>commit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 err="1">
                <a:latin typeface="Consolas" panose="020B0609020204030204" pitchFamily="49" charset="0"/>
              </a:rPr>
              <a:t>git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latin typeface="Consolas" panose="020B0609020204030204" pitchFamily="49" charset="0"/>
              </a:rPr>
              <a:t>branch</a:t>
            </a:r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dirty="0" smtClean="0"/>
              <a:t>Lista </a:t>
            </a:r>
            <a:r>
              <a:rPr lang="es-ES" dirty="0"/>
              <a:t>todas las ramas locales y muestra en cuál estás trabajando actualmente.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branch</a:t>
            </a:r>
            <a:r>
              <a:rPr lang="es-ES" b="1" dirty="0">
                <a:latin typeface="Consolas" panose="020B0609020204030204" pitchFamily="49" charset="0"/>
              </a:rPr>
              <a:t> [</a:t>
            </a:r>
            <a:r>
              <a:rPr lang="es-ES" b="1" dirty="0" err="1">
                <a:latin typeface="Consolas" panose="020B0609020204030204" pitchFamily="49" charset="0"/>
              </a:rPr>
              <a:t>nombre_rama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Crea </a:t>
            </a:r>
            <a:r>
              <a:rPr lang="es-ES" dirty="0"/>
              <a:t>una nueva rama con el nombre especificado.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latin typeface="Consolas" panose="020B0609020204030204" pitchFamily="49" charset="0"/>
              </a:rPr>
              <a:t>switch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>
                <a:latin typeface="Consolas" panose="020B0609020204030204" pitchFamily="49" charset="0"/>
              </a:rPr>
              <a:t>[</a:t>
            </a:r>
            <a:r>
              <a:rPr lang="es-ES" b="1" dirty="0" err="1">
                <a:latin typeface="Consolas" panose="020B0609020204030204" pitchFamily="49" charset="0"/>
              </a:rPr>
              <a:t>nombre_rama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Cambia </a:t>
            </a:r>
            <a:r>
              <a:rPr lang="es-ES" dirty="0"/>
              <a:t>a la rama especificada.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merge</a:t>
            </a:r>
            <a:r>
              <a:rPr lang="es-ES" b="1" dirty="0">
                <a:latin typeface="Consolas" panose="020B0609020204030204" pitchFamily="49" charset="0"/>
              </a:rPr>
              <a:t> [</a:t>
            </a:r>
            <a:r>
              <a:rPr lang="es-ES" b="1" dirty="0" err="1">
                <a:latin typeface="Consolas" panose="020B0609020204030204" pitchFamily="49" charset="0"/>
              </a:rPr>
              <a:t>nombre_rama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Fusiona </a:t>
            </a:r>
            <a:r>
              <a:rPr lang="es-ES" dirty="0"/>
              <a:t>los cambios de la rama especificada con la rama actual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</a:t>
            </a:r>
          </a:p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BASICOS GIT</a:t>
            </a:r>
            <a:endParaRPr kumimoji="0" lang="es-CO" sz="36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08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9084" y="1626466"/>
            <a:ext cx="10717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latin typeface="Consolas" panose="020B0609020204030204" pitchFamily="49" charset="0"/>
              </a:rPr>
              <a:t>pull</a:t>
            </a:r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dirty="0" smtClean="0"/>
              <a:t>Obtiene </a:t>
            </a:r>
            <a:r>
              <a:rPr lang="es-ES" dirty="0"/>
              <a:t>los cambios del repositorio remoto y los fusiona con tu rama local.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latin typeface="Consolas" panose="020B0609020204030204" pitchFamily="49" charset="0"/>
              </a:rPr>
              <a:t>push</a:t>
            </a:r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dirty="0" smtClean="0"/>
              <a:t>Sube </a:t>
            </a:r>
            <a:r>
              <a:rPr lang="es-ES" dirty="0"/>
              <a:t>los cambios locales al repositorio remoto.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remote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–v</a:t>
            </a:r>
          </a:p>
          <a:p>
            <a:r>
              <a:rPr lang="es-ES" dirty="0" smtClean="0"/>
              <a:t>Muestra </a:t>
            </a:r>
            <a:r>
              <a:rPr lang="es-ES" dirty="0"/>
              <a:t>los repositorios remotos configurados para el proyecto.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remote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add</a:t>
            </a:r>
            <a:r>
              <a:rPr lang="es-ES" b="1" dirty="0">
                <a:latin typeface="Consolas" panose="020B0609020204030204" pitchFamily="49" charset="0"/>
              </a:rPr>
              <a:t> [</a:t>
            </a:r>
            <a:r>
              <a:rPr lang="es-ES" b="1" dirty="0" err="1">
                <a:latin typeface="Consolas" panose="020B0609020204030204" pitchFamily="49" charset="0"/>
              </a:rPr>
              <a:t>nombre_remoto</a:t>
            </a:r>
            <a:r>
              <a:rPr lang="es-ES" b="1" dirty="0">
                <a:latin typeface="Consolas" panose="020B0609020204030204" pitchFamily="49" charset="0"/>
              </a:rPr>
              <a:t>] [URL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Agrega </a:t>
            </a:r>
            <a:r>
              <a:rPr lang="es-ES" dirty="0"/>
              <a:t>un nuevo repositorio remoto con el nombre especificado y la URL proporcionada.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latin typeface="Consolas" panose="020B0609020204030204" pitchFamily="49" charset="0"/>
              </a:rPr>
              <a:t>diff</a:t>
            </a:r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dirty="0" smtClean="0"/>
              <a:t>Muestra </a:t>
            </a:r>
            <a:r>
              <a:rPr lang="es-ES" dirty="0"/>
              <a:t>las diferencias entre los cambios realizados en los archivos en el directorio de trabajo y el área de preparación.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</a:t>
            </a:r>
          </a:p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BASICOS GIT</a:t>
            </a:r>
            <a:endParaRPr kumimoji="0" lang="es-CO" sz="36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32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9084" y="1626466"/>
            <a:ext cx="10717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 panose="020B0609020204030204" pitchFamily="49" charset="0"/>
              </a:rPr>
              <a:t>git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checkout</a:t>
            </a:r>
            <a:r>
              <a:rPr lang="es-ES" b="1" dirty="0">
                <a:latin typeface="Consolas" panose="020B0609020204030204" pitchFamily="49" charset="0"/>
              </a:rPr>
              <a:t> -b [</a:t>
            </a:r>
            <a:r>
              <a:rPr lang="es-ES" b="1" dirty="0" err="1">
                <a:latin typeface="Consolas" panose="020B0609020204030204" pitchFamily="49" charset="0"/>
              </a:rPr>
              <a:t>nombre_rama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Crea </a:t>
            </a:r>
            <a:r>
              <a:rPr lang="es-ES" dirty="0"/>
              <a:t>una nueva rama y cambia a ella en un solo paso.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reset</a:t>
            </a:r>
            <a:r>
              <a:rPr lang="es-ES" b="1" dirty="0">
                <a:latin typeface="Consolas" panose="020B0609020204030204" pitchFamily="49" charset="0"/>
              </a:rPr>
              <a:t> [archivo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Retira </a:t>
            </a:r>
            <a:r>
              <a:rPr lang="es-ES" dirty="0"/>
              <a:t>un archivo del área de preparación sin descartar los cambios realizados en el archivo.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reset</a:t>
            </a:r>
            <a:r>
              <a:rPr lang="es-ES" b="1" dirty="0">
                <a:latin typeface="Consolas" panose="020B0609020204030204" pitchFamily="49" charset="0"/>
              </a:rPr>
              <a:t> --</a:t>
            </a:r>
            <a:r>
              <a:rPr lang="es-ES" b="1" dirty="0" err="1">
                <a:latin typeface="Consolas" panose="020B0609020204030204" pitchFamily="49" charset="0"/>
              </a:rPr>
              <a:t>hard</a:t>
            </a:r>
            <a:r>
              <a:rPr lang="es-ES" b="1" dirty="0">
                <a:latin typeface="Consolas" panose="020B0609020204030204" pitchFamily="49" charset="0"/>
              </a:rPr>
              <a:t> [</a:t>
            </a:r>
            <a:r>
              <a:rPr lang="es-ES" b="1" dirty="0" err="1">
                <a:latin typeface="Consolas" panose="020B0609020204030204" pitchFamily="49" charset="0"/>
              </a:rPr>
              <a:t>commit_id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Restaura </a:t>
            </a:r>
            <a:r>
              <a:rPr lang="es-ES" dirty="0"/>
              <a:t>el repositorio al estado de un </a:t>
            </a:r>
            <a:r>
              <a:rPr lang="es-ES" dirty="0" err="1"/>
              <a:t>commit</a:t>
            </a:r>
            <a:r>
              <a:rPr lang="es-ES" dirty="0"/>
              <a:t> específico, eliminando todos los cambios posteriores.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latin typeface="Consolas" panose="020B0609020204030204" pitchFamily="49" charset="0"/>
              </a:rPr>
              <a:t>stash</a:t>
            </a:r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dirty="0" smtClean="0"/>
              <a:t>Guarda </a:t>
            </a:r>
            <a:r>
              <a:rPr lang="es-ES" dirty="0"/>
              <a:t>temporalmente los cambios locales en una pila de cambios (</a:t>
            </a:r>
            <a:r>
              <a:rPr lang="es-ES" dirty="0" err="1"/>
              <a:t>stash</a:t>
            </a:r>
            <a:r>
              <a:rPr lang="es-ES" dirty="0"/>
              <a:t>) para que puedas trabajar en otra cosa.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stash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pop</a:t>
            </a:r>
          </a:p>
          <a:p>
            <a:r>
              <a:rPr lang="es-ES" dirty="0" smtClean="0"/>
              <a:t>Aplica </a:t>
            </a:r>
            <a:r>
              <a:rPr lang="es-ES" dirty="0"/>
              <a:t>el cambio más reciente guardado en el </a:t>
            </a:r>
            <a:r>
              <a:rPr lang="es-ES" dirty="0" err="1"/>
              <a:t>stash</a:t>
            </a:r>
            <a:r>
              <a:rPr lang="es-ES" dirty="0"/>
              <a:t> y lo elimina de la pila de cambios.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</a:t>
            </a:r>
          </a:p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BASICOS GIT</a:t>
            </a:r>
            <a:endParaRPr kumimoji="0" lang="es-CO" sz="36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150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9084" y="1626466"/>
            <a:ext cx="10717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 panose="020B0609020204030204" pitchFamily="49" charset="0"/>
              </a:rPr>
              <a:t>git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cherry</a:t>
            </a:r>
            <a:r>
              <a:rPr lang="es-ES" b="1" dirty="0">
                <a:latin typeface="Consolas" panose="020B0609020204030204" pitchFamily="49" charset="0"/>
              </a:rPr>
              <a:t>-pick [</a:t>
            </a:r>
            <a:r>
              <a:rPr lang="es-ES" b="1" dirty="0" err="1" smtClean="0">
                <a:latin typeface="Consolas" panose="020B0609020204030204" pitchFamily="49" charset="0"/>
              </a:rPr>
              <a:t>commit_id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/>
              <a:t>Aplica </a:t>
            </a:r>
            <a:r>
              <a:rPr lang="es-ES" dirty="0"/>
              <a:t>los cambios de un </a:t>
            </a:r>
            <a:r>
              <a:rPr lang="es-ES" dirty="0" err="1"/>
              <a:t>commit</a:t>
            </a:r>
            <a:r>
              <a:rPr lang="es-ES" dirty="0"/>
              <a:t> específico a la rama actual.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>
                <a:latin typeface="Consolas" panose="020B0609020204030204" pitchFamily="49" charset="0"/>
              </a:rPr>
              <a:t>rebase [</a:t>
            </a:r>
            <a:r>
              <a:rPr lang="es-ES" b="1" dirty="0" err="1">
                <a:latin typeface="Consolas" panose="020B0609020204030204" pitchFamily="49" charset="0"/>
              </a:rPr>
              <a:t>rama_base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Reorganiza </a:t>
            </a:r>
            <a:r>
              <a:rPr lang="es-ES" dirty="0"/>
              <a:t>la historia de los </a:t>
            </a:r>
            <a:r>
              <a:rPr lang="es-ES" dirty="0" err="1"/>
              <a:t>commits</a:t>
            </a:r>
            <a:r>
              <a:rPr lang="es-ES" dirty="0"/>
              <a:t> para que la rama actual se base en la rama especificada en lugar de fusionar los cambios.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tag</a:t>
            </a:r>
            <a:r>
              <a:rPr lang="es-ES" b="1" dirty="0">
                <a:latin typeface="Consolas" panose="020B0609020204030204" pitchFamily="49" charset="0"/>
              </a:rPr>
              <a:t> [</a:t>
            </a:r>
            <a:r>
              <a:rPr lang="es-ES" b="1" dirty="0" err="1">
                <a:latin typeface="Consolas" panose="020B0609020204030204" pitchFamily="49" charset="0"/>
              </a:rPr>
              <a:t>nombre_tag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Crea </a:t>
            </a:r>
            <a:r>
              <a:rPr lang="es-ES" dirty="0"/>
              <a:t>un nuevo </a:t>
            </a:r>
            <a:r>
              <a:rPr lang="es-ES" dirty="0" err="1"/>
              <a:t>tag</a:t>
            </a:r>
            <a:r>
              <a:rPr lang="es-ES" dirty="0"/>
              <a:t> (etiqueta) en el </a:t>
            </a:r>
            <a:r>
              <a:rPr lang="es-ES" dirty="0" err="1"/>
              <a:t>commit</a:t>
            </a:r>
            <a:r>
              <a:rPr lang="es-ES" dirty="0"/>
              <a:t> actual.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tag</a:t>
            </a:r>
            <a:r>
              <a:rPr lang="es-ES" b="1" dirty="0">
                <a:latin typeface="Consolas" panose="020B0609020204030204" pitchFamily="49" charset="0"/>
              </a:rPr>
              <a:t> -a [</a:t>
            </a:r>
            <a:r>
              <a:rPr lang="es-ES" b="1" dirty="0" err="1">
                <a:latin typeface="Consolas" panose="020B0609020204030204" pitchFamily="49" charset="0"/>
              </a:rPr>
              <a:t>nombre_tag</a:t>
            </a:r>
            <a:r>
              <a:rPr lang="es-ES" b="1" dirty="0">
                <a:latin typeface="Consolas" panose="020B0609020204030204" pitchFamily="49" charset="0"/>
              </a:rPr>
              <a:t>] -m "[mensaje]" [</a:t>
            </a:r>
            <a:r>
              <a:rPr lang="es-ES" b="1" dirty="0" err="1">
                <a:latin typeface="Consolas" panose="020B0609020204030204" pitchFamily="49" charset="0"/>
              </a:rPr>
              <a:t>commit_id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Crea </a:t>
            </a:r>
            <a:r>
              <a:rPr lang="es-ES" dirty="0"/>
              <a:t>un nuevo </a:t>
            </a:r>
            <a:r>
              <a:rPr lang="es-ES" dirty="0" err="1"/>
              <a:t>tag</a:t>
            </a:r>
            <a:r>
              <a:rPr lang="es-ES" dirty="0"/>
              <a:t> anotado en un </a:t>
            </a:r>
            <a:r>
              <a:rPr lang="es-ES" dirty="0" err="1"/>
              <a:t>commit</a:t>
            </a:r>
            <a:r>
              <a:rPr lang="es-ES" dirty="0"/>
              <a:t> específico con un mensaje descriptivo.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push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–</a:t>
            </a:r>
            <a:r>
              <a:rPr lang="es-ES" b="1" dirty="0" err="1" smtClean="0">
                <a:latin typeface="Consolas" panose="020B0609020204030204" pitchFamily="49" charset="0"/>
              </a:rPr>
              <a:t>tags</a:t>
            </a:r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dirty="0" smtClean="0"/>
              <a:t>Sube </a:t>
            </a:r>
            <a:r>
              <a:rPr lang="es-ES" dirty="0"/>
              <a:t>todos los </a:t>
            </a:r>
            <a:r>
              <a:rPr lang="es-ES" dirty="0" err="1"/>
              <a:t>tags</a:t>
            </a:r>
            <a:r>
              <a:rPr lang="es-ES" dirty="0"/>
              <a:t> locales al repositorio remoto.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</a:t>
            </a:r>
          </a:p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BASICOS GIT</a:t>
            </a:r>
            <a:endParaRPr kumimoji="0" lang="es-CO" sz="36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26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9084" y="1626466"/>
            <a:ext cx="10717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latin typeface="Consolas" panose="020B0609020204030204" pitchFamily="49" charset="0"/>
              </a:rPr>
              <a:t>git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latin typeface="Consolas" panose="020B0609020204030204" pitchFamily="49" charset="0"/>
              </a:rPr>
              <a:t>fetch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/>
              <a:t>Obtiene </a:t>
            </a:r>
            <a:r>
              <a:rPr lang="es-ES" dirty="0"/>
              <a:t>los cambios del repositorio remoto sin fusionarlos con tu rama local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 err="1">
                <a:latin typeface="Consolas" panose="020B0609020204030204" pitchFamily="49" charset="0"/>
              </a:rPr>
              <a:t>git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branch</a:t>
            </a:r>
            <a:r>
              <a:rPr lang="es-ES" b="1" dirty="0">
                <a:latin typeface="Consolas" panose="020B0609020204030204" pitchFamily="49" charset="0"/>
              </a:rPr>
              <a:t> -d [</a:t>
            </a:r>
            <a:r>
              <a:rPr lang="es-ES" b="1" dirty="0" err="1">
                <a:latin typeface="Consolas" panose="020B0609020204030204" pitchFamily="49" charset="0"/>
              </a:rPr>
              <a:t>nombre_rama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Elimina </a:t>
            </a:r>
            <a:r>
              <a:rPr lang="es-ES" dirty="0"/>
              <a:t>una rama local después de fusionar sus cambios.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branch</a:t>
            </a:r>
            <a:r>
              <a:rPr lang="es-ES" b="1" dirty="0">
                <a:latin typeface="Consolas" panose="020B0609020204030204" pitchFamily="49" charset="0"/>
              </a:rPr>
              <a:t> -D [</a:t>
            </a:r>
            <a:r>
              <a:rPr lang="es-ES" b="1" dirty="0" err="1">
                <a:latin typeface="Consolas" panose="020B0609020204030204" pitchFamily="49" charset="0"/>
              </a:rPr>
              <a:t>nombre_rama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Forzosamente </a:t>
            </a:r>
            <a:r>
              <a:rPr lang="es-ES" dirty="0"/>
              <a:t>elimina una rama local, incluso si no se han fusionado sus cambios.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config</a:t>
            </a:r>
            <a:r>
              <a:rPr lang="es-ES" b="1" dirty="0">
                <a:latin typeface="Consolas" panose="020B0609020204030204" pitchFamily="49" charset="0"/>
              </a:rPr>
              <a:t> --global [opción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Configura </a:t>
            </a:r>
            <a:r>
              <a:rPr lang="es-ES" dirty="0"/>
              <a:t>opciones globales de </a:t>
            </a:r>
            <a:r>
              <a:rPr lang="es-ES" dirty="0" err="1"/>
              <a:t>Git</a:t>
            </a:r>
            <a:r>
              <a:rPr lang="es-ES" dirty="0"/>
              <a:t>, como nombre de usuario, correo electrónico, etc.</a:t>
            </a:r>
          </a:p>
          <a:p>
            <a:endParaRPr lang="es-ES" b="1" dirty="0" smtClean="0">
              <a:latin typeface="Consolas" panose="020B0609020204030204" pitchFamily="49" charset="0"/>
            </a:endParaRPr>
          </a:p>
          <a:p>
            <a:r>
              <a:rPr lang="es-ES" b="1" dirty="0" err="1" smtClean="0">
                <a:latin typeface="Consolas" panose="020B0609020204030204" pitchFamily="49" charset="0"/>
              </a:rPr>
              <a:t>git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>
                <a:latin typeface="Consolas" panose="020B0609020204030204" pitchFamily="49" charset="0"/>
              </a:rPr>
              <a:t>help</a:t>
            </a:r>
            <a:r>
              <a:rPr lang="es-ES" b="1" dirty="0">
                <a:latin typeface="Consolas" panose="020B0609020204030204" pitchFamily="49" charset="0"/>
              </a:rPr>
              <a:t> [comando</a:t>
            </a:r>
            <a:r>
              <a:rPr lang="es-ES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s-ES" dirty="0" smtClean="0"/>
              <a:t>Muestra </a:t>
            </a:r>
            <a:r>
              <a:rPr lang="es-ES" dirty="0"/>
              <a:t>la documentación de ayuda para un comando específico de </a:t>
            </a:r>
            <a:r>
              <a:rPr lang="es-ES" dirty="0" err="1"/>
              <a:t>Git</a:t>
            </a:r>
            <a:r>
              <a:rPr lang="es-ES" dirty="0"/>
              <a:t>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</a:t>
            </a:r>
          </a:p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BASICOS GIT</a:t>
            </a:r>
            <a:endParaRPr kumimoji="0" lang="es-CO" sz="36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01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70263" y="1586223"/>
            <a:ext cx="1131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O" sz="4000" b="1" dirty="0" smtClean="0">
                <a:solidFill>
                  <a:srgbClr val="4D4D4C"/>
                </a:solidFill>
                <a:latin typeface="WORK SANS BOLD ROMAN" pitchFamily="2" charset="77"/>
              </a:rPr>
              <a:t>¿Qué es </a:t>
            </a:r>
            <a:r>
              <a:rPr lang="es-CO" sz="4000" b="1" dirty="0" err="1" smtClean="0">
                <a:solidFill>
                  <a:srgbClr val="4D4D4C"/>
                </a:solidFill>
                <a:latin typeface="WORK SANS BOLD ROMAN" pitchFamily="2" charset="77"/>
              </a:rPr>
              <a:t>Git</a:t>
            </a:r>
            <a:r>
              <a:rPr lang="es-CO" sz="4000" b="1" dirty="0" smtClean="0">
                <a:solidFill>
                  <a:srgbClr val="4D4D4C"/>
                </a:solidFill>
                <a:latin typeface="WORK SANS BOLD ROMAN" pitchFamily="2" charset="77"/>
              </a:rPr>
              <a:t>?</a:t>
            </a:r>
            <a:endParaRPr lang="es-CO" sz="4000" b="1" dirty="0">
              <a:solidFill>
                <a:srgbClr val="4D4D4C"/>
              </a:solidFill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5002205" y="229410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362557" y="2697312"/>
            <a:ext cx="93110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ES" sz="2800" b="1" dirty="0" err="1"/>
              <a:t>Git</a:t>
            </a:r>
            <a:r>
              <a:rPr lang="es-ES" sz="2800" b="1" dirty="0"/>
              <a:t> </a:t>
            </a:r>
            <a:r>
              <a:rPr lang="es-ES" sz="2800" dirty="0"/>
              <a:t>es un sistema de control de versiones distribuido, diseñado principalmente para facilitar el desarrollo colaborativo de software. </a:t>
            </a:r>
            <a:endParaRPr lang="es-ES" sz="2800" dirty="0" smtClean="0"/>
          </a:p>
          <a:p>
            <a:pPr lvl="0" algn="ctr">
              <a:defRPr/>
            </a:pPr>
            <a:endParaRPr lang="es-ES" sz="2800" b="1" dirty="0">
              <a:solidFill>
                <a:prstClr val="black"/>
              </a:solidFill>
              <a:latin typeface="Work Sans Light Roman" pitchFamily="2" charset="77"/>
            </a:endParaRPr>
          </a:p>
          <a:p>
            <a:pPr lvl="0" algn="ctr">
              <a:defRPr/>
            </a:pPr>
            <a:r>
              <a:rPr lang="es-ES" sz="2800" dirty="0"/>
              <a:t>Permite a los desarrolladores trabajar en un mismo proyecto de forma simultánea, gestionando cambios en el código de manera eficiente.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70263" y="1586223"/>
            <a:ext cx="1131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O" sz="4000" b="1" dirty="0" smtClean="0">
                <a:solidFill>
                  <a:srgbClr val="4D4D4C"/>
                </a:solidFill>
                <a:latin typeface="WORK SANS BOLD ROMAN" pitchFamily="2" charset="77"/>
              </a:rPr>
              <a:t>¿Qué es GitHub?</a:t>
            </a:r>
            <a:endParaRPr lang="es-CO" sz="4000" b="1" dirty="0">
              <a:solidFill>
                <a:srgbClr val="4D4D4C"/>
              </a:solidFill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5002205" y="229410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390524" y="2714729"/>
            <a:ext cx="94709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ES" sz="2800" b="1" dirty="0"/>
              <a:t>GitHub</a:t>
            </a:r>
            <a:r>
              <a:rPr lang="es-ES" sz="2800" dirty="0"/>
              <a:t> es una plataforma de alojamiento y colaboración para proyectos de desarrollo de software que utilizan el sistema de control de versiones </a:t>
            </a:r>
            <a:r>
              <a:rPr lang="es-ES" sz="2800" dirty="0" err="1"/>
              <a:t>Git</a:t>
            </a:r>
            <a:r>
              <a:rPr lang="es-ES" sz="2800" dirty="0"/>
              <a:t>. </a:t>
            </a:r>
            <a:endParaRPr lang="es-ES" sz="2800" dirty="0" smtClean="0"/>
          </a:p>
          <a:p>
            <a:pPr lvl="0" algn="ctr">
              <a:defRPr/>
            </a:pPr>
            <a:endParaRPr lang="es-ES" sz="2800" dirty="0"/>
          </a:p>
          <a:p>
            <a:pPr lvl="0" algn="ctr">
              <a:defRPr/>
            </a:pPr>
            <a:r>
              <a:rPr lang="es-ES" sz="2800" dirty="0" smtClean="0"/>
              <a:t>Permite </a:t>
            </a:r>
            <a:r>
              <a:rPr lang="es-ES" sz="2800" dirty="0"/>
              <a:t>a los desarrolladores y equipos de programación almacenar, gestionar y compartir su código fuente, así como colaborar en proyectos de forma remota.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9097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93" y="419817"/>
            <a:ext cx="3428519" cy="193167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16" y="684667"/>
            <a:ext cx="2800415" cy="186694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1473190" y="3280639"/>
            <a:ext cx="4153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O" sz="4000" b="1" dirty="0" smtClean="0">
                <a:solidFill>
                  <a:srgbClr val="4D4D4C"/>
                </a:solidFill>
                <a:latin typeface="WORK SANS BOLD ROMAN" pitchFamily="2" charset="77"/>
              </a:rPr>
              <a:t>Trabajo Local</a:t>
            </a:r>
            <a:endParaRPr lang="es-CO" sz="4000" b="1" dirty="0">
              <a:solidFill>
                <a:srgbClr val="4D4D4C"/>
              </a:solidFill>
              <a:latin typeface="WORK SANS BOLD ROMAN" pitchFamily="2" charset="77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6989223" y="3280639"/>
            <a:ext cx="4153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O" sz="4000" b="1" dirty="0" smtClean="0">
                <a:solidFill>
                  <a:srgbClr val="4D4D4C"/>
                </a:solidFill>
                <a:latin typeface="WORK SANS BOLD ROMAN" pitchFamily="2" charset="77"/>
              </a:rPr>
              <a:t>Trabajo Remoto</a:t>
            </a:r>
            <a:endParaRPr lang="es-CO" sz="4000" b="1" dirty="0">
              <a:solidFill>
                <a:srgbClr val="4D4D4C"/>
              </a:solidFill>
              <a:latin typeface="WORK SANS BOLD ROMAN" pitchFamily="2" charset="77"/>
            </a:endParaRPr>
          </a:p>
        </p:txBody>
      </p:sp>
      <p:sp>
        <p:nvSpPr>
          <p:cNvPr id="9" name="Flecha abajo 8"/>
          <p:cNvSpPr/>
          <p:nvPr/>
        </p:nvSpPr>
        <p:spPr>
          <a:xfrm flipV="1">
            <a:off x="3384721" y="1938257"/>
            <a:ext cx="330925" cy="13423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abajo 9"/>
          <p:cNvSpPr/>
          <p:nvPr/>
        </p:nvSpPr>
        <p:spPr>
          <a:xfrm flipV="1">
            <a:off x="8900754" y="2608817"/>
            <a:ext cx="330925" cy="671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024" y="4075611"/>
            <a:ext cx="3364383" cy="264440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08" y="4276313"/>
            <a:ext cx="1876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70263" y="1586223"/>
            <a:ext cx="1131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O" sz="4000" b="1" dirty="0" smtClean="0">
                <a:solidFill>
                  <a:srgbClr val="4D4D4C"/>
                </a:solidFill>
                <a:latin typeface="WORK SANS BOLD ROMAN" pitchFamily="2" charset="77"/>
              </a:rPr>
              <a:t>ACTIVIDAD</a:t>
            </a:r>
            <a:endParaRPr lang="es-CO" sz="4000" b="1" dirty="0">
              <a:solidFill>
                <a:srgbClr val="4D4D4C"/>
              </a:solidFill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5002205" y="229410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827314" y="2714729"/>
            <a:ext cx="10781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s-ES" sz="2800" b="1" dirty="0" smtClean="0"/>
              <a:t>Descargar e instalar </a:t>
            </a:r>
            <a:r>
              <a:rPr lang="es-ES" sz="2800" b="1" dirty="0" err="1" smtClean="0"/>
              <a:t>Git</a:t>
            </a:r>
            <a:r>
              <a:rPr lang="es-ES" sz="2800" b="1" dirty="0" smtClean="0"/>
              <a:t> </a:t>
            </a:r>
            <a:r>
              <a:rPr lang="es-ES" sz="2800" dirty="0" smtClean="0"/>
              <a:t>en el equipo de computo.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s-ES" sz="2800" dirty="0" smtClean="0"/>
              <a:t>Crear una cuenta </a:t>
            </a:r>
            <a:r>
              <a:rPr lang="es-ES" sz="2800" dirty="0"/>
              <a:t>en </a:t>
            </a:r>
            <a:r>
              <a:rPr lang="es-ES" sz="2800" dirty="0">
                <a:hlinkClick r:id="rId2"/>
              </a:rPr>
              <a:t>https://github.com</a:t>
            </a:r>
            <a:r>
              <a:rPr lang="es-ES" sz="2800" dirty="0" smtClean="0">
                <a:hlinkClick r:id="rId2"/>
              </a:rPr>
              <a:t>/</a:t>
            </a:r>
            <a:r>
              <a:rPr lang="es-ES" sz="2800" dirty="0" smtClean="0"/>
              <a:t> 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s-ES" sz="2800" dirty="0" smtClean="0"/>
              <a:t>Crear un repositorio publico en la cuenta de GitHub, el repositorio debe tener el nombre: </a:t>
            </a:r>
            <a:r>
              <a:rPr lang="es-ES" sz="2800" b="1" dirty="0" smtClean="0">
                <a:latin typeface="Consolas" panose="020B0609020204030204" pitchFamily="49" charset="0"/>
              </a:rPr>
              <a:t>ADSO-2925888-APRENDIZ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7332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USUARIO</a:t>
            </a:r>
          </a:p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kumimoji="0" lang="es-CO" sz="36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89084" y="1626466"/>
            <a:ext cx="1071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- Abrir la ventana de ejecución (Windows + r) y escribir el nombre del comando CMD.</a:t>
            </a:r>
            <a:endParaRPr lang="es-MX" dirty="0"/>
          </a:p>
          <a:p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16" y="2118963"/>
            <a:ext cx="2711362" cy="17041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388" y="2062085"/>
            <a:ext cx="3918858" cy="176100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89084" y="4077929"/>
            <a:ext cx="1071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- Verificar si </a:t>
            </a:r>
            <a:r>
              <a:rPr lang="es-MX" dirty="0" err="1" smtClean="0"/>
              <a:t>Git</a:t>
            </a:r>
            <a:r>
              <a:rPr lang="es-MX" dirty="0" smtClean="0"/>
              <a:t> esta instalado y configurado como variable de entorno, con el comando:</a:t>
            </a:r>
            <a:endParaRPr lang="es-MX" dirty="0"/>
          </a:p>
          <a:p>
            <a:r>
              <a:rPr lang="es-MX" dirty="0" smtClean="0"/>
              <a:t>	</a:t>
            </a:r>
            <a:r>
              <a:rPr lang="es-MX" dirty="0" err="1" smtClean="0">
                <a:latin typeface="Consolas" panose="020B0609020204030204" pitchFamily="49" charset="0"/>
              </a:rPr>
              <a:t>git</a:t>
            </a:r>
            <a:r>
              <a:rPr lang="es-MX" dirty="0" smtClean="0">
                <a:latin typeface="Consolas" panose="020B0609020204030204" pitchFamily="49" charset="0"/>
              </a:rPr>
              <a:t> --</a:t>
            </a:r>
            <a:r>
              <a:rPr lang="es-MX" dirty="0" err="1" smtClean="0">
                <a:latin typeface="Consolas" panose="020B0609020204030204" pitchFamily="49" charset="0"/>
              </a:rPr>
              <a:t>version</a:t>
            </a:r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816" y="4738692"/>
            <a:ext cx="72104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USUARIO</a:t>
            </a:r>
          </a:p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kumimoji="0" lang="es-CO" sz="36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5210" y="4199851"/>
            <a:ext cx="10717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 smtClean="0"/>
              <a:t>Registrar el correo electrónico del usuario con el comando: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	</a:t>
            </a:r>
            <a:r>
              <a:rPr lang="es-MX" dirty="0" err="1">
                <a:latin typeface="Consolas" panose="020B0609020204030204" pitchFamily="49" charset="0"/>
              </a:rPr>
              <a:t>g</a:t>
            </a:r>
            <a:r>
              <a:rPr lang="es-MX" dirty="0" err="1" smtClean="0">
                <a:latin typeface="Consolas" panose="020B0609020204030204" pitchFamily="49" charset="0"/>
              </a:rPr>
              <a:t>it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err="1" smtClean="0">
                <a:latin typeface="Consolas" panose="020B0609020204030204" pitchFamily="49" charset="0"/>
              </a:rPr>
              <a:t>config</a:t>
            </a:r>
            <a:r>
              <a:rPr lang="es-MX" dirty="0" smtClean="0">
                <a:latin typeface="Consolas" panose="020B0609020204030204" pitchFamily="49" charset="0"/>
              </a:rPr>
              <a:t> –-global </a:t>
            </a:r>
            <a:r>
              <a:rPr lang="es-MX" dirty="0" err="1" smtClean="0">
                <a:latin typeface="Consolas" panose="020B0609020204030204" pitchFamily="49" charset="0"/>
              </a:rPr>
              <a:t>user.email</a:t>
            </a:r>
            <a:r>
              <a:rPr lang="es-MX" dirty="0" smtClean="0">
                <a:latin typeface="Consolas" panose="020B0609020204030204" pitchFamily="49" charset="0"/>
              </a:rPr>
              <a:t> [correo@mail.com</a:t>
            </a:r>
            <a:r>
              <a:rPr lang="es-MX" dirty="0">
                <a:latin typeface="Consolas" panose="020B0609020204030204" pitchFamily="49" charset="0"/>
              </a:rPr>
              <a:t>]</a:t>
            </a:r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15" y="4879386"/>
            <a:ext cx="7210425" cy="18192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615210" y="1536301"/>
            <a:ext cx="10717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 smtClean="0"/>
              <a:t>Registrar el nombre del usuario con el comando: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	</a:t>
            </a:r>
            <a:r>
              <a:rPr lang="es-MX" dirty="0" err="1">
                <a:latin typeface="Consolas" panose="020B0609020204030204" pitchFamily="49" charset="0"/>
              </a:rPr>
              <a:t>g</a:t>
            </a:r>
            <a:r>
              <a:rPr lang="es-MX" dirty="0" err="1" smtClean="0">
                <a:latin typeface="Consolas" panose="020B0609020204030204" pitchFamily="49" charset="0"/>
              </a:rPr>
              <a:t>it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err="1" smtClean="0">
                <a:latin typeface="Consolas" panose="020B0609020204030204" pitchFamily="49" charset="0"/>
              </a:rPr>
              <a:t>config</a:t>
            </a:r>
            <a:r>
              <a:rPr lang="es-MX" dirty="0" smtClean="0">
                <a:latin typeface="Consolas" panose="020B0609020204030204" pitchFamily="49" charset="0"/>
              </a:rPr>
              <a:t> –-global user.name [Nombre Usuario]</a:t>
            </a:r>
            <a:endParaRPr lang="es-MX" dirty="0">
              <a:latin typeface="Consolas" panose="020B0609020204030204" pitchFamily="49" charset="0"/>
            </a:endParaRPr>
          </a:p>
          <a:p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70" y="2208806"/>
            <a:ext cx="7210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CONTROL </a:t>
            </a:r>
          </a:p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VERSIONES CON GIT.</a:t>
            </a:r>
            <a:endParaRPr kumimoji="0" lang="es-CO" sz="36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15210" y="1536301"/>
            <a:ext cx="1071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En la carpeta donde se encuentra el proyecto, abrir la terminal. Para esto podemos escribir el comando CMD directamente en la barra de direcciones.</a:t>
            </a:r>
            <a:endParaRPr lang="es-MX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94" y="2331856"/>
            <a:ext cx="4296591" cy="18646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905" y="3657056"/>
            <a:ext cx="78295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03182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CONTROL </a:t>
            </a:r>
          </a:p>
          <a:p>
            <a:pPr lvl="0">
              <a:defRPr/>
            </a:pPr>
            <a:r>
              <a:rPr lang="es-CO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VERSIONES CON GIT</a:t>
            </a:r>
            <a:endParaRPr kumimoji="0" lang="es-CO" sz="36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58158" y="1780141"/>
            <a:ext cx="36781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Con la terminal abierta, realizamos los siguientes comandos:</a:t>
            </a:r>
          </a:p>
          <a:p>
            <a:endParaRPr lang="es-MX" dirty="0"/>
          </a:p>
          <a:p>
            <a:r>
              <a:rPr lang="es-MX" b="1" dirty="0" err="1">
                <a:latin typeface="Consolas" panose="020B0609020204030204" pitchFamily="49" charset="0"/>
              </a:rPr>
              <a:t>g</a:t>
            </a:r>
            <a:r>
              <a:rPr lang="es-MX" b="1" dirty="0" err="1" smtClean="0">
                <a:latin typeface="Consolas" panose="020B0609020204030204" pitchFamily="49" charset="0"/>
              </a:rPr>
              <a:t>it</a:t>
            </a:r>
            <a:r>
              <a:rPr lang="es-MX" b="1" dirty="0" smtClean="0">
                <a:latin typeface="Consolas" panose="020B0609020204030204" pitchFamily="49" charset="0"/>
              </a:rPr>
              <a:t> </a:t>
            </a:r>
            <a:r>
              <a:rPr lang="es-MX" b="1" dirty="0" err="1" smtClean="0">
                <a:latin typeface="Consolas" panose="020B0609020204030204" pitchFamily="49" charset="0"/>
              </a:rPr>
              <a:t>init</a:t>
            </a:r>
            <a:endParaRPr lang="es-MX" b="1" dirty="0" smtClean="0">
              <a:latin typeface="Consolas" panose="020B0609020204030204" pitchFamily="49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Inicializa el control de versiones de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, solo se realiza 1 vez.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latin typeface="Consolas" panose="020B0609020204030204" pitchFamily="49" charset="0"/>
            </a:endParaRPr>
          </a:p>
          <a:p>
            <a:r>
              <a:rPr lang="es-MX" b="1" dirty="0" err="1" smtClean="0">
                <a:latin typeface="Consolas" panose="020B0609020204030204" pitchFamily="49" charset="0"/>
              </a:rPr>
              <a:t>git</a:t>
            </a:r>
            <a:r>
              <a:rPr lang="es-MX" b="1" dirty="0" smtClean="0">
                <a:latin typeface="Consolas" panose="020B0609020204030204" pitchFamily="49" charset="0"/>
              </a:rPr>
              <a:t> </a:t>
            </a:r>
            <a:r>
              <a:rPr lang="es-MX" b="1" dirty="0" err="1" smtClean="0">
                <a:latin typeface="Consolas" panose="020B0609020204030204" pitchFamily="49" charset="0"/>
              </a:rPr>
              <a:t>add</a:t>
            </a:r>
            <a:r>
              <a:rPr lang="es-MX" b="1" dirty="0" smtClean="0">
                <a:latin typeface="Consolas" panose="020B0609020204030204" pitchFamily="49" charset="0"/>
              </a:rPr>
              <a:t> .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Agregamos los archivos al control de versiones o confirmamos cambios para versionar.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 smtClean="0">
              <a:latin typeface="Consolas" panose="020B0609020204030204" pitchFamily="49" charset="0"/>
            </a:endParaRPr>
          </a:p>
          <a:p>
            <a:r>
              <a:rPr lang="es-MX" b="1" dirty="0" err="1" smtClean="0">
                <a:latin typeface="Consolas" panose="020B0609020204030204" pitchFamily="49" charset="0"/>
              </a:rPr>
              <a:t>git</a:t>
            </a:r>
            <a:r>
              <a:rPr lang="es-MX" b="1" dirty="0" smtClean="0">
                <a:latin typeface="Consolas" panose="020B0609020204030204" pitchFamily="49" charset="0"/>
              </a:rPr>
              <a:t> </a:t>
            </a:r>
            <a:r>
              <a:rPr lang="es-MX" b="1" dirty="0" err="1" smtClean="0">
                <a:latin typeface="Consolas" panose="020B0609020204030204" pitchFamily="49" charset="0"/>
              </a:rPr>
              <a:t>commit</a:t>
            </a:r>
            <a:r>
              <a:rPr lang="es-MX" b="1" dirty="0" smtClean="0">
                <a:latin typeface="Consolas" panose="020B0609020204030204" pitchFamily="49" charset="0"/>
              </a:rPr>
              <a:t> –m “</a:t>
            </a:r>
            <a:r>
              <a:rPr lang="es-MX" b="1" dirty="0" err="1" smtClean="0">
                <a:latin typeface="Consolas" panose="020B0609020204030204" pitchFamily="49" charset="0"/>
              </a:rPr>
              <a:t>xxxxxxxxxx</a:t>
            </a:r>
            <a:r>
              <a:rPr lang="es-MX" b="1" dirty="0" smtClean="0">
                <a:latin typeface="Consolas" panose="020B0609020204030204" pitchFamily="49" charset="0"/>
              </a:rPr>
              <a:t>”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Crea la nueva versión con la descripción indicada.</a:t>
            </a:r>
            <a:endParaRPr lang="es-MX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2511" b="9807"/>
          <a:stretch/>
        </p:blipFill>
        <p:spPr>
          <a:xfrm>
            <a:off x="4236856" y="2475002"/>
            <a:ext cx="7641636" cy="3307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8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4143</TotalTime>
  <Words>1097</Words>
  <Application>Microsoft Office PowerPoint</Application>
  <PresentationFormat>Panorámica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WORK SANS BOLD ROMAN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Andres</cp:lastModifiedBy>
  <cp:revision>92</cp:revision>
  <dcterms:created xsi:type="dcterms:W3CDTF">2020-10-01T23:51:28Z</dcterms:created>
  <dcterms:modified xsi:type="dcterms:W3CDTF">2024-04-29T21:24:36Z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