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538" r:id="rId2"/>
    <p:sldId id="535" r:id="rId3"/>
    <p:sldId id="537" r:id="rId4"/>
    <p:sldId id="543" r:id="rId5"/>
    <p:sldId id="544" r:id="rId6"/>
    <p:sldId id="551" r:id="rId7"/>
    <p:sldId id="552" r:id="rId8"/>
    <p:sldId id="553" r:id="rId9"/>
    <p:sldId id="554" r:id="rId10"/>
    <p:sldId id="557" r:id="rId11"/>
    <p:sldId id="556" r:id="rId12"/>
    <p:sldId id="558" r:id="rId13"/>
    <p:sldId id="559" r:id="rId14"/>
    <p:sldId id="560" r:id="rId15"/>
    <p:sldId id="561" r:id="rId16"/>
    <p:sldId id="563" r:id="rId17"/>
    <p:sldId id="564" r:id="rId18"/>
    <p:sldId id="565" r:id="rId19"/>
    <p:sldId id="566" r:id="rId20"/>
    <p:sldId id="562" r:id="rId21"/>
    <p:sldId id="567" r:id="rId22"/>
    <p:sldId id="568" r:id="rId23"/>
    <p:sldId id="569" r:id="rId24"/>
    <p:sldId id="570" r:id="rId25"/>
    <p:sldId id="571" r:id="rId26"/>
    <p:sldId id="572" r:id="rId27"/>
    <p:sldId id="573" r:id="rId28"/>
    <p:sldId id="574" r:id="rId29"/>
    <p:sldId id="575" r:id="rId30"/>
    <p:sldId id="576" r:id="rId31"/>
    <p:sldId id="577" r:id="rId32"/>
    <p:sldId id="578" r:id="rId33"/>
    <p:sldId id="579" r:id="rId34"/>
    <p:sldId id="580" r:id="rId3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C"/>
    <a:srgbClr val="38AA00"/>
    <a:srgbClr val="343433"/>
    <a:srgbClr val="FF6C00"/>
    <a:srgbClr val="766363"/>
    <a:srgbClr val="FFF5EA"/>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28"/>
    <p:restoredTop sz="97242"/>
  </p:normalViewPr>
  <p:slideViewPr>
    <p:cSldViewPr snapToGrid="0">
      <p:cViewPr varScale="1">
        <p:scale>
          <a:sx n="88" d="100"/>
          <a:sy n="88" d="100"/>
        </p:scale>
        <p:origin x="941" y="62"/>
      </p:cViewPr>
      <p:guideLst>
        <p:guide orient="horz" pos="595"/>
        <p:guide pos="3840"/>
        <p:guide orient="horz" pos="187"/>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29/04/2024</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29/04/2024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29/04/2024</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29/04/2024</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29/04/2024</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29/04/2024</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29/04/2024</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29/04/2024</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29/04/2024</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29/04/2024</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29/04/2024</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29/04/2024</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29/04/2024</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29/04/2024</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29/04/2024</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2.xml"/><Relationship Id="rId4" Type="http://schemas.openxmlformats.org/officeDocument/2006/relationships/image" Target="../media/image25.jpeg"/></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fdi.ucm.es/profesor/gmendez/docs/is0809/ieee830.pdf" TargetMode="Externa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63671" y="2551837"/>
            <a:ext cx="9274483" cy="2308324"/>
          </a:xfrm>
          <a:prstGeom prst="rect">
            <a:avLst/>
          </a:prstGeom>
          <a:noFill/>
        </p:spPr>
        <p:txBody>
          <a:bodyPr wrap="square" rtlCol="0">
            <a:spAutoFit/>
          </a:bodyPr>
          <a:lstStyle/>
          <a:p>
            <a:pPr lvl="0">
              <a:defRPr/>
            </a:pPr>
            <a:r>
              <a:rPr lang="es-ES" sz="5400" b="1" dirty="0">
                <a:solidFill>
                  <a:prstClr val="black">
                    <a:lumMod val="75000"/>
                    <a:lumOff val="25000"/>
                  </a:prstClr>
                </a:solidFill>
                <a:latin typeface="Work Sans Bold Roman" pitchFamily="2" charset="77"/>
              </a:rPr>
              <a:t>TOMA DE </a:t>
            </a:r>
            <a:r>
              <a:rPr lang="es-ES" sz="5400" b="1" dirty="0" smtClean="0">
                <a:solidFill>
                  <a:prstClr val="black">
                    <a:lumMod val="75000"/>
                    <a:lumOff val="25000"/>
                  </a:prstClr>
                </a:solidFill>
                <a:latin typeface="Work Sans Bold Roman" pitchFamily="2" charset="77"/>
              </a:rPr>
              <a:t>REQUERIMIENTOS</a:t>
            </a:r>
          </a:p>
          <a:p>
            <a:pPr lvl="0">
              <a:defRPr/>
            </a:pPr>
            <a:r>
              <a:rPr lang="es-ES" sz="3600" dirty="0" smtClean="0">
                <a:solidFill>
                  <a:prstClr val="black">
                    <a:lumMod val="75000"/>
                    <a:lumOff val="25000"/>
                  </a:prstClr>
                </a:solidFill>
                <a:latin typeface="Work Sans Bold Roman" pitchFamily="2" charset="77"/>
              </a:rPr>
              <a:t>Parte 02</a:t>
            </a:r>
          </a:p>
        </p:txBody>
      </p:sp>
    </p:spTree>
    <p:extLst>
      <p:ext uri="{BB962C8B-B14F-4D97-AF65-F5344CB8AC3E}">
        <p14:creationId xmlns:p14="http://schemas.microsoft.com/office/powerpoint/2010/main" val="3409726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65029" y="108959"/>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b="1" dirty="0">
                <a:solidFill>
                  <a:schemeClr val="bg1"/>
                </a:solidFill>
                <a:latin typeface="Arial" panose="020B0604020202020204" pitchFamily="34" charset="0"/>
                <a:cs typeface="Arial" panose="020B0604020202020204" pitchFamily="34" charset="0"/>
              </a:rPr>
              <a:t>CARACTERISTICAS DE LOS REQUERIMIENTOS</a:t>
            </a:r>
            <a:endParaRPr lang="es-CO" b="1" dirty="0">
              <a:solidFill>
                <a:schemeClr val="bg1"/>
              </a:solidFill>
              <a:latin typeface="Arial" panose="020B0604020202020204" pitchFamily="34" charset="0"/>
              <a:cs typeface="Arial" panose="020B0604020202020204" pitchFamily="34" charset="0"/>
            </a:endParaRPr>
          </a:p>
        </p:txBody>
      </p:sp>
      <p:sp>
        <p:nvSpPr>
          <p:cNvPr id="4" name="5 Marcador de contenido"/>
          <p:cNvSpPr txBox="1">
            <a:spLocks/>
          </p:cNvSpPr>
          <p:nvPr/>
        </p:nvSpPr>
        <p:spPr>
          <a:xfrm>
            <a:off x="535671" y="1841529"/>
            <a:ext cx="4882487" cy="40288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O" sz="2400" b="1" smtClean="0">
                <a:solidFill>
                  <a:srgbClr val="002060"/>
                </a:solidFill>
              </a:rPr>
              <a:t>CONSISTENTE:</a:t>
            </a:r>
          </a:p>
          <a:p>
            <a:pPr marL="0" indent="0" algn="just">
              <a:buFont typeface="Arial" panose="020B0604020202020204" pitchFamily="34" charset="0"/>
              <a:buNone/>
            </a:pPr>
            <a:r>
              <a:rPr lang="es-CO" sz="2000" smtClean="0"/>
              <a:t>Un requerimiento es consistente si no es contradictorio con otro requerimiento</a:t>
            </a:r>
            <a:endParaRPr lang="es-CO" sz="2000" dirty="0"/>
          </a:p>
        </p:txBody>
      </p:sp>
      <p:sp>
        <p:nvSpPr>
          <p:cNvPr id="5" name="5 Marcador de contenido"/>
          <p:cNvSpPr txBox="1">
            <a:spLocks/>
          </p:cNvSpPr>
          <p:nvPr/>
        </p:nvSpPr>
        <p:spPr>
          <a:xfrm>
            <a:off x="6318913" y="3957852"/>
            <a:ext cx="5365841" cy="237226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s-CO" sz="2400" b="1" dirty="0" smtClean="0">
                <a:solidFill>
                  <a:srgbClr val="002060"/>
                </a:solidFill>
              </a:rPr>
              <a:t>FACTIBLE:</a:t>
            </a:r>
          </a:p>
          <a:p>
            <a:pPr marL="0" indent="0" algn="just">
              <a:buNone/>
            </a:pPr>
            <a:r>
              <a:rPr lang="es-CO" sz="2000" dirty="0"/>
              <a:t>El requerimiento deberá de ser totalmente factible y dentro de presupuesto, calendario y otras restricciones, si se tiene alguna duda de su factibilidad, hay que investigar, generar pruebas de concepto para saber su complejidad y factibilidad, si aun así el requerimiento es no factible hay que revisar la visión del sistema y replantear el </a:t>
            </a:r>
            <a:r>
              <a:rPr lang="es-CO" sz="2000" dirty="0" smtClean="0"/>
              <a:t>requerimiento.</a:t>
            </a:r>
            <a:endParaRPr lang="es-CO" sz="2000" dirty="0"/>
          </a:p>
        </p:txBody>
      </p:sp>
      <p:pic>
        <p:nvPicPr>
          <p:cNvPr id="6"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11" y="3155971"/>
            <a:ext cx="4618910" cy="2103476"/>
          </a:xfrm>
          <a:prstGeom prst="rect">
            <a:avLst/>
          </a:prstGeom>
        </p:spPr>
      </p:pic>
      <p:pic>
        <p:nvPicPr>
          <p:cNvPr id="7"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511" y="1770009"/>
            <a:ext cx="2328518" cy="2328518"/>
          </a:xfrm>
          <a:prstGeom prst="rect">
            <a:avLst/>
          </a:prstGeom>
        </p:spPr>
      </p:pic>
    </p:spTree>
    <p:extLst>
      <p:ext uri="{BB962C8B-B14F-4D97-AF65-F5344CB8AC3E}">
        <p14:creationId xmlns:p14="http://schemas.microsoft.com/office/powerpoint/2010/main" val="3653364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65029" y="108959"/>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b="1" dirty="0">
                <a:solidFill>
                  <a:schemeClr val="bg1"/>
                </a:solidFill>
                <a:latin typeface="Arial" panose="020B0604020202020204" pitchFamily="34" charset="0"/>
                <a:cs typeface="Arial" panose="020B0604020202020204" pitchFamily="34" charset="0"/>
              </a:rPr>
              <a:t>CARACTERISTICAS DE LOS REQUERIMIENTOS</a:t>
            </a:r>
            <a:endParaRPr lang="es-CO" b="1" dirty="0">
              <a:solidFill>
                <a:schemeClr val="bg1"/>
              </a:solidFill>
              <a:latin typeface="Arial" panose="020B0604020202020204" pitchFamily="34" charset="0"/>
              <a:cs typeface="Arial" panose="020B0604020202020204" pitchFamily="34" charset="0"/>
            </a:endParaRPr>
          </a:p>
        </p:txBody>
      </p:sp>
      <p:pic>
        <p:nvPicPr>
          <p:cNvPr id="4" name="9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4586" y="1970734"/>
            <a:ext cx="4294494" cy="2147246"/>
          </a:xfrm>
          <a:prstGeom prst="rect">
            <a:avLst/>
          </a:prstGeom>
        </p:spPr>
      </p:pic>
      <p:sp>
        <p:nvSpPr>
          <p:cNvPr id="5" name="5 Marcador de contenido"/>
          <p:cNvSpPr txBox="1">
            <a:spLocks/>
          </p:cNvSpPr>
          <p:nvPr/>
        </p:nvSpPr>
        <p:spPr>
          <a:xfrm>
            <a:off x="535671" y="1841529"/>
            <a:ext cx="4882487" cy="40288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O" sz="2400" b="1" smtClean="0">
                <a:solidFill>
                  <a:srgbClr val="002060"/>
                </a:solidFill>
              </a:rPr>
              <a:t>PRIORIZADO:</a:t>
            </a:r>
          </a:p>
          <a:p>
            <a:pPr marL="0" indent="0" algn="just">
              <a:buFont typeface="Arial" panose="020B0604020202020204" pitchFamily="34" charset="0"/>
              <a:buNone/>
            </a:pPr>
            <a:r>
              <a:rPr lang="es-CO" sz="2000" smtClean="0"/>
              <a:t>Categorizar el requerimiento nos ayuda a saber el grado de necesidad del mismo Esencial/Critico. </a:t>
            </a:r>
          </a:p>
          <a:p>
            <a:pPr marL="0" indent="0" algn="just">
              <a:buFont typeface="Arial" panose="020B0604020202020204" pitchFamily="34" charset="0"/>
              <a:buNone/>
            </a:pPr>
            <a:r>
              <a:rPr lang="es-CO" sz="2000" smtClean="0"/>
              <a:t>Permite determinar si la implementación de un requerimiento debe ser antes a </a:t>
            </a:r>
            <a:r>
              <a:rPr lang="es-MX" smtClean="0"/>
              <a:t>la de otros requerimientos menos críticos.</a:t>
            </a:r>
            <a:r>
              <a:rPr lang="es-CO" sz="2000" smtClean="0"/>
              <a:t> </a:t>
            </a:r>
            <a:endParaRPr lang="es-CO" sz="2000" dirty="0"/>
          </a:p>
        </p:txBody>
      </p:sp>
      <p:sp>
        <p:nvSpPr>
          <p:cNvPr id="6" name="5 Marcador de contenido"/>
          <p:cNvSpPr txBox="1">
            <a:spLocks/>
          </p:cNvSpPr>
          <p:nvPr/>
        </p:nvSpPr>
        <p:spPr>
          <a:xfrm>
            <a:off x="6318913" y="3957852"/>
            <a:ext cx="5365841" cy="2372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s-CO" sz="2400" b="1" dirty="0" smtClean="0">
                <a:solidFill>
                  <a:srgbClr val="002060"/>
                </a:solidFill>
              </a:rPr>
              <a:t>VERIFICABLE:</a:t>
            </a:r>
          </a:p>
          <a:p>
            <a:pPr marL="0" indent="0" algn="just">
              <a:buNone/>
            </a:pPr>
            <a:r>
              <a:rPr lang="es-CO" sz="1800" dirty="0"/>
              <a:t>Si un requerimiento no se puede comprobar, entonces ¿Cómo se sabe si se cumplió con él o no? Debe ser posible verificarlo ya sea por inspección, análisis de prueba o demostración. Cuando se escriba un requerimiento, se deberá de determinar los criterios de aceptación.</a:t>
            </a:r>
            <a:endParaRPr lang="es-CO" sz="2000" dirty="0"/>
          </a:p>
        </p:txBody>
      </p:sp>
      <p:pic>
        <p:nvPicPr>
          <p:cNvPr id="7" name="1 Imagen"/>
          <p:cNvPicPr>
            <a:picLocks noChangeAspect="1"/>
          </p:cNvPicPr>
          <p:nvPr/>
        </p:nvPicPr>
        <p:blipFill rotWithShape="1">
          <a:blip r:embed="rId3">
            <a:extLst>
              <a:ext uri="{28A0092B-C50C-407E-A947-70E740481C1C}">
                <a14:useLocalDpi xmlns:a14="http://schemas.microsoft.com/office/drawing/2010/main" val="0"/>
              </a:ext>
            </a:extLst>
          </a:blip>
          <a:srcRect l="-1" r="32709"/>
          <a:stretch/>
        </p:blipFill>
        <p:spPr>
          <a:xfrm>
            <a:off x="2180492" y="4823888"/>
            <a:ext cx="2405901" cy="1900836"/>
          </a:xfrm>
          <a:prstGeom prst="rect">
            <a:avLst/>
          </a:prstGeom>
        </p:spPr>
      </p:pic>
      <p:pic>
        <p:nvPicPr>
          <p:cNvPr id="8" name="2 Imagen"/>
          <p:cNvPicPr>
            <a:picLocks noChangeAspect="1"/>
          </p:cNvPicPr>
          <p:nvPr/>
        </p:nvPicPr>
        <p:blipFill rotWithShape="1">
          <a:blip r:embed="rId4">
            <a:extLst>
              <a:ext uri="{28A0092B-C50C-407E-A947-70E740481C1C}">
                <a14:useLocalDpi xmlns:a14="http://schemas.microsoft.com/office/drawing/2010/main" val="0"/>
              </a:ext>
            </a:extLst>
          </a:blip>
          <a:srcRect l="44716" b="36375"/>
          <a:stretch/>
        </p:blipFill>
        <p:spPr>
          <a:xfrm>
            <a:off x="4190719" y="5619994"/>
            <a:ext cx="941958" cy="677542"/>
          </a:xfrm>
          <a:prstGeom prst="rect">
            <a:avLst/>
          </a:prstGeom>
        </p:spPr>
      </p:pic>
      <p:pic>
        <p:nvPicPr>
          <p:cNvPr id="9" name="8 Imagen"/>
          <p:cNvPicPr>
            <a:picLocks noChangeAspect="1"/>
          </p:cNvPicPr>
          <p:nvPr/>
        </p:nvPicPr>
        <p:blipFill rotWithShape="1">
          <a:blip r:embed="rId4">
            <a:extLst>
              <a:ext uri="{28A0092B-C50C-407E-A947-70E740481C1C}">
                <a14:useLocalDpi xmlns:a14="http://schemas.microsoft.com/office/drawing/2010/main" val="0"/>
              </a:ext>
            </a:extLst>
          </a:blip>
          <a:srcRect l="-4389" t="29796" r="86038" b="36004"/>
          <a:stretch/>
        </p:blipFill>
        <p:spPr>
          <a:xfrm>
            <a:off x="1642683" y="4872725"/>
            <a:ext cx="815516" cy="949874"/>
          </a:xfrm>
          <a:prstGeom prst="rect">
            <a:avLst/>
          </a:prstGeom>
        </p:spPr>
      </p:pic>
    </p:spTree>
    <p:extLst>
      <p:ext uri="{BB962C8B-B14F-4D97-AF65-F5344CB8AC3E}">
        <p14:creationId xmlns:p14="http://schemas.microsoft.com/office/powerpoint/2010/main" val="2754656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492620" y="3024605"/>
            <a:ext cx="10946423" cy="707886"/>
          </a:xfrm>
          <a:prstGeom prst="rect">
            <a:avLst/>
          </a:prstGeom>
          <a:noFill/>
        </p:spPr>
        <p:txBody>
          <a:bodyPr wrap="square" rtlCol="0">
            <a:spAutoFit/>
          </a:bodyPr>
          <a:lstStyle/>
          <a:p>
            <a:pPr algn="ctr">
              <a:defRPr/>
            </a:pPr>
            <a:r>
              <a:rPr lang="es-CO" sz="4000" b="1" dirty="0">
                <a:solidFill>
                  <a:srgbClr val="4D4D4C"/>
                </a:solidFill>
                <a:latin typeface="WORK SANS BOLD ROMAN" pitchFamily="2" charset="77"/>
              </a:rPr>
              <a:t>OBTENCION DE REQUERIMIENTOS</a:t>
            </a: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4842060" y="2970880"/>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9388A4DF-720D-E501-986E-D50B788D2F61}"/>
              </a:ext>
            </a:extLst>
          </p:cNvPr>
          <p:cNvSpPr txBox="1"/>
          <p:nvPr/>
        </p:nvSpPr>
        <p:spPr>
          <a:xfrm>
            <a:off x="1310305" y="954701"/>
            <a:ext cx="9311054" cy="1815882"/>
          </a:xfrm>
          <a:prstGeom prst="rect">
            <a:avLst/>
          </a:prstGeom>
          <a:noFill/>
        </p:spPr>
        <p:txBody>
          <a:bodyPr wrap="square" rtlCol="0">
            <a:spAutoFit/>
          </a:bodyPr>
          <a:lstStyle/>
          <a:p>
            <a:pPr algn="ctr"/>
            <a:r>
              <a:rPr lang="es-CO" sz="2800" dirty="0"/>
              <a:t>Una vez que tenemos identificados los tipos de requerimientos que existen, y las características que deben cumplir, podemos comenzar con la descripción de las actividades que nos ayudarán a realizar una buena </a:t>
            </a:r>
            <a:endParaRPr lang="es-CO" sz="2800" dirty="0"/>
          </a:p>
        </p:txBody>
      </p:sp>
      <p:pic>
        <p:nvPicPr>
          <p:cNvPr id="7"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6772" y="3958158"/>
            <a:ext cx="4085228" cy="2899842"/>
          </a:xfrm>
          <a:prstGeom prst="rect">
            <a:avLst/>
          </a:prstGeom>
        </p:spPr>
      </p:pic>
      <p:sp>
        <p:nvSpPr>
          <p:cNvPr id="8" name="5 CuadroTexto"/>
          <p:cNvSpPr txBox="1"/>
          <p:nvPr/>
        </p:nvSpPr>
        <p:spPr>
          <a:xfrm rot="19307769">
            <a:off x="8598090" y="4529097"/>
            <a:ext cx="1800493" cy="369332"/>
          </a:xfrm>
          <a:prstGeom prst="rect">
            <a:avLst/>
          </a:prstGeom>
          <a:noFill/>
        </p:spPr>
        <p:txBody>
          <a:bodyPr wrap="none" rtlCol="0">
            <a:spAutoFit/>
          </a:bodyPr>
          <a:lstStyle/>
          <a:p>
            <a:r>
              <a:rPr lang="es-CO" b="1" dirty="0" smtClean="0">
                <a:solidFill>
                  <a:srgbClr val="002060"/>
                </a:solidFill>
              </a:rPr>
              <a:t>Requerimiento</a:t>
            </a:r>
            <a:endParaRPr lang="es-CO" b="1" dirty="0">
              <a:solidFill>
                <a:srgbClr val="002060"/>
              </a:solidFill>
            </a:endParaRPr>
          </a:p>
        </p:txBody>
      </p:sp>
    </p:spTree>
    <p:extLst>
      <p:ext uri="{BB962C8B-B14F-4D97-AF65-F5344CB8AC3E}">
        <p14:creationId xmlns:p14="http://schemas.microsoft.com/office/powerpoint/2010/main" val="2034350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64" y="2602738"/>
            <a:ext cx="11851298" cy="2210278"/>
          </a:xfrm>
          <a:prstGeom prst="rect">
            <a:avLst/>
          </a:prstGeom>
        </p:spPr>
      </p:pic>
      <p:sp>
        <p:nvSpPr>
          <p:cNvPr id="10" name="5 Marcador de contenido"/>
          <p:cNvSpPr txBox="1">
            <a:spLocks/>
          </p:cNvSpPr>
          <p:nvPr/>
        </p:nvSpPr>
        <p:spPr>
          <a:xfrm>
            <a:off x="3333469" y="1022664"/>
            <a:ext cx="6138084" cy="123888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CO" sz="4400" b="1" dirty="0" smtClean="0">
                <a:solidFill>
                  <a:srgbClr val="002060"/>
                </a:solidFill>
              </a:rPr>
              <a:t>FASES DE LA TOMA DE REQUERIMIENTOS</a:t>
            </a:r>
            <a:endParaRPr lang="es-CO" sz="4400" b="1" dirty="0" smtClean="0">
              <a:solidFill>
                <a:srgbClr val="002060"/>
              </a:solidFill>
            </a:endParaRPr>
          </a:p>
        </p:txBody>
      </p:sp>
      <p:sp>
        <p:nvSpPr>
          <p:cNvPr id="11" name="4 Rectángulo"/>
          <p:cNvSpPr/>
          <p:nvPr/>
        </p:nvSpPr>
        <p:spPr>
          <a:xfrm>
            <a:off x="382136" y="2374709"/>
            <a:ext cx="1965278" cy="1665027"/>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159358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65029" y="108959"/>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b="1" dirty="0" smtClean="0">
                <a:solidFill>
                  <a:schemeClr val="bg1"/>
                </a:solidFill>
                <a:latin typeface="Arial" panose="020B0604020202020204" pitchFamily="34" charset="0"/>
                <a:cs typeface="Arial" panose="020B0604020202020204" pitchFamily="34" charset="0"/>
              </a:rPr>
              <a:t>OBTENCION DE </a:t>
            </a:r>
          </a:p>
          <a:p>
            <a:pPr lvl="0">
              <a:defRPr/>
            </a:pPr>
            <a:r>
              <a:rPr lang="en-US" b="1" dirty="0" smtClean="0">
                <a:solidFill>
                  <a:schemeClr val="bg1"/>
                </a:solidFill>
                <a:latin typeface="Arial" panose="020B0604020202020204" pitchFamily="34" charset="0"/>
                <a:cs typeface="Arial" panose="020B0604020202020204" pitchFamily="34" charset="0"/>
              </a:rPr>
              <a:t>REQUERIMIENTOS</a:t>
            </a:r>
            <a:endParaRPr lang="es-CO" b="1" dirty="0">
              <a:solidFill>
                <a:schemeClr val="bg1"/>
              </a:solidFill>
              <a:latin typeface="Arial" panose="020B0604020202020204" pitchFamily="34" charset="0"/>
              <a:cs typeface="Arial" panose="020B0604020202020204" pitchFamily="34" charset="0"/>
            </a:endParaRPr>
          </a:p>
        </p:txBody>
      </p:sp>
      <p:sp>
        <p:nvSpPr>
          <p:cNvPr id="8" name="5 Marcador de contenido"/>
          <p:cNvSpPr txBox="1">
            <a:spLocks/>
          </p:cNvSpPr>
          <p:nvPr/>
        </p:nvSpPr>
        <p:spPr>
          <a:xfrm>
            <a:off x="549321" y="1868824"/>
            <a:ext cx="5442046" cy="46524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sz="2000" dirty="0" smtClean="0"/>
              <a:t>Esta fase representa el comienzo de cada ciclo. Es la parte más importante del proceso ya que todo lo que se obtenga en esta fase será la base para la construcción del sistema.</a:t>
            </a:r>
          </a:p>
          <a:p>
            <a:pPr marL="0" indent="0" algn="just">
              <a:buFont typeface="Arial" panose="020B0604020202020204" pitchFamily="34" charset="0"/>
              <a:buNone/>
            </a:pPr>
            <a:r>
              <a:rPr lang="es-CO" sz="2000" dirty="0" smtClean="0"/>
              <a:t>Aquí, los analistas de requerimientos deberán trabajar junto al cliente para descubrir el problema que el sistema debe resolver.</a:t>
            </a:r>
            <a:endParaRPr lang="es-CO" sz="2000" dirty="0"/>
          </a:p>
        </p:txBody>
      </p:sp>
      <p:sp>
        <p:nvSpPr>
          <p:cNvPr id="9" name="1 Rectángulo"/>
          <p:cNvSpPr/>
          <p:nvPr/>
        </p:nvSpPr>
        <p:spPr>
          <a:xfrm>
            <a:off x="6361547" y="3455010"/>
            <a:ext cx="5372668" cy="3693319"/>
          </a:xfrm>
          <a:prstGeom prst="rect">
            <a:avLst/>
          </a:prstGeom>
        </p:spPr>
        <p:txBody>
          <a:bodyPr wrap="square">
            <a:spAutoFit/>
          </a:bodyPr>
          <a:lstStyle/>
          <a:p>
            <a:pPr algn="just"/>
            <a:r>
              <a:rPr lang="es-CO" dirty="0" smtClean="0"/>
              <a:t>Por </a:t>
            </a:r>
            <a:r>
              <a:rPr lang="es-CO" dirty="0"/>
              <a:t>lo regular se hace en una junta llamada </a:t>
            </a:r>
            <a:r>
              <a:rPr lang="es-CO" b="1" dirty="0" err="1">
                <a:solidFill>
                  <a:srgbClr val="002060"/>
                </a:solidFill>
              </a:rPr>
              <a:t>kick</a:t>
            </a:r>
            <a:r>
              <a:rPr lang="es-CO" b="1" dirty="0">
                <a:solidFill>
                  <a:srgbClr val="002060"/>
                </a:solidFill>
              </a:rPr>
              <a:t> off </a:t>
            </a:r>
            <a:r>
              <a:rPr lang="es-CO" dirty="0"/>
              <a:t>o de arranque, donde se debe especificar lo siguientes</a:t>
            </a:r>
            <a:r>
              <a:rPr lang="es-CO" dirty="0" smtClean="0"/>
              <a:t>:</a:t>
            </a:r>
          </a:p>
          <a:p>
            <a:pPr algn="just"/>
            <a:endParaRPr lang="es-CO" dirty="0" smtClean="0"/>
          </a:p>
          <a:p>
            <a:pPr algn="just"/>
            <a:r>
              <a:rPr lang="es-CO" b="1" dirty="0" smtClean="0">
                <a:solidFill>
                  <a:srgbClr val="FF3300"/>
                </a:solidFill>
              </a:rPr>
              <a:t>1. </a:t>
            </a:r>
            <a:r>
              <a:rPr lang="es-CO" dirty="0" smtClean="0"/>
              <a:t>Objetivo </a:t>
            </a:r>
            <a:r>
              <a:rPr lang="es-CO" dirty="0"/>
              <a:t>del sistema, y fechas tentativas del inicio y fin del </a:t>
            </a:r>
            <a:r>
              <a:rPr lang="es-CO" dirty="0" smtClean="0"/>
              <a:t>proyecto.</a:t>
            </a:r>
          </a:p>
          <a:p>
            <a:pPr algn="just"/>
            <a:r>
              <a:rPr lang="es-CO" b="1" dirty="0" smtClean="0">
                <a:solidFill>
                  <a:srgbClr val="FF0000"/>
                </a:solidFill>
              </a:rPr>
              <a:t>2.</a:t>
            </a:r>
            <a:r>
              <a:rPr lang="es-CO" dirty="0" smtClean="0"/>
              <a:t> Presentación </a:t>
            </a:r>
            <a:r>
              <a:rPr lang="es-CO" dirty="0"/>
              <a:t>del Equipo de </a:t>
            </a:r>
            <a:r>
              <a:rPr lang="es-CO" dirty="0" smtClean="0"/>
              <a:t>Trabajo.</a:t>
            </a:r>
          </a:p>
          <a:p>
            <a:pPr algn="just"/>
            <a:r>
              <a:rPr lang="es-CO" b="1" dirty="0" smtClean="0">
                <a:solidFill>
                  <a:srgbClr val="FF0000"/>
                </a:solidFill>
              </a:rPr>
              <a:t>3.</a:t>
            </a:r>
            <a:r>
              <a:rPr lang="es-CO" dirty="0" smtClean="0"/>
              <a:t> Presentación de los involucrados </a:t>
            </a:r>
            <a:r>
              <a:rPr lang="es-CO" dirty="0"/>
              <a:t>en la definición de los requerimientos y líder funcional, que es quien hace la autorización de los documentos en nombre de todo el equipo del </a:t>
            </a:r>
            <a:r>
              <a:rPr lang="es-CO" dirty="0" smtClean="0"/>
              <a:t>cliente.</a:t>
            </a:r>
          </a:p>
          <a:p>
            <a:pPr algn="just"/>
            <a:r>
              <a:rPr lang="es-CO" b="1" dirty="0" smtClean="0">
                <a:solidFill>
                  <a:srgbClr val="FF0000"/>
                </a:solidFill>
              </a:rPr>
              <a:t>4</a:t>
            </a:r>
            <a:r>
              <a:rPr lang="es-CO" b="1" dirty="0">
                <a:solidFill>
                  <a:srgbClr val="FF0000"/>
                </a:solidFill>
              </a:rPr>
              <a:t>.</a:t>
            </a:r>
            <a:r>
              <a:rPr lang="es-CO" dirty="0"/>
              <a:t> Fechas tentativas de reuniones con el </a:t>
            </a:r>
            <a:r>
              <a:rPr lang="es-CO" dirty="0" smtClean="0"/>
              <a:t>cliente.</a:t>
            </a:r>
            <a:endParaRPr lang="es-CO" dirty="0"/>
          </a:p>
        </p:txBody>
      </p:sp>
      <p:sp>
        <p:nvSpPr>
          <p:cNvPr id="10" name="15 Flecha derecha"/>
          <p:cNvSpPr/>
          <p:nvPr/>
        </p:nvSpPr>
        <p:spPr>
          <a:xfrm>
            <a:off x="5235861" y="4034115"/>
            <a:ext cx="755506" cy="545910"/>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911716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65029" y="108959"/>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b="1" dirty="0">
                <a:solidFill>
                  <a:schemeClr val="bg1"/>
                </a:solidFill>
                <a:latin typeface="Arial" panose="020B0604020202020204" pitchFamily="34" charset="0"/>
                <a:cs typeface="Arial" panose="020B0604020202020204" pitchFamily="34" charset="0"/>
              </a:rPr>
              <a:t>TECNICAS PARA </a:t>
            </a:r>
            <a:r>
              <a:rPr lang="en-US" b="1" dirty="0" smtClean="0">
                <a:solidFill>
                  <a:schemeClr val="bg1"/>
                </a:solidFill>
                <a:latin typeface="Arial" panose="020B0604020202020204" pitchFamily="34" charset="0"/>
                <a:cs typeface="Arial" panose="020B0604020202020204" pitchFamily="34" charset="0"/>
              </a:rPr>
              <a:t>OBTENCION </a:t>
            </a:r>
          </a:p>
          <a:p>
            <a:pPr lvl="0">
              <a:defRPr/>
            </a:pPr>
            <a:r>
              <a:rPr lang="en-US" b="1" dirty="0" smtClean="0">
                <a:solidFill>
                  <a:schemeClr val="bg1"/>
                </a:solidFill>
                <a:latin typeface="Arial" panose="020B0604020202020204" pitchFamily="34" charset="0"/>
                <a:cs typeface="Arial" panose="020B0604020202020204" pitchFamily="34" charset="0"/>
              </a:rPr>
              <a:t>DE </a:t>
            </a:r>
            <a:r>
              <a:rPr lang="en-US" b="1" dirty="0">
                <a:solidFill>
                  <a:schemeClr val="bg1"/>
                </a:solidFill>
                <a:latin typeface="Arial" panose="020B0604020202020204" pitchFamily="34" charset="0"/>
                <a:cs typeface="Arial" panose="020B0604020202020204" pitchFamily="34" charset="0"/>
              </a:rPr>
              <a:t>REQUERIMIENTOS</a:t>
            </a:r>
            <a:endParaRPr lang="es-CO" b="1" dirty="0">
              <a:solidFill>
                <a:schemeClr val="bg1"/>
              </a:solidFill>
              <a:latin typeface="Arial" panose="020B0604020202020204" pitchFamily="34" charset="0"/>
              <a:cs typeface="Arial" panose="020B0604020202020204" pitchFamily="34" charset="0"/>
            </a:endParaRPr>
          </a:p>
        </p:txBody>
      </p:sp>
      <p:sp>
        <p:nvSpPr>
          <p:cNvPr id="6" name="5 Marcador de contenido"/>
          <p:cNvSpPr txBox="1">
            <a:spLocks/>
          </p:cNvSpPr>
          <p:nvPr/>
        </p:nvSpPr>
        <p:spPr>
          <a:xfrm>
            <a:off x="535671" y="1841529"/>
            <a:ext cx="11269642" cy="40288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O" b="1" smtClean="0">
                <a:solidFill>
                  <a:srgbClr val="002060"/>
                </a:solidFill>
              </a:rPr>
              <a:t>ENTREVISTA</a:t>
            </a:r>
            <a:r>
              <a:rPr lang="es-CO" sz="2400" b="1" smtClean="0">
                <a:solidFill>
                  <a:srgbClr val="002060"/>
                </a:solidFill>
              </a:rPr>
              <a:t>:</a:t>
            </a:r>
            <a:endParaRPr lang="es-CO" sz="2000" b="1" smtClean="0">
              <a:solidFill>
                <a:srgbClr val="002060"/>
              </a:solidFill>
            </a:endParaRPr>
          </a:p>
          <a:p>
            <a:pPr marL="0" indent="0" algn="just">
              <a:buFont typeface="Arial" panose="020B0604020202020204" pitchFamily="34" charset="0"/>
              <a:buNone/>
            </a:pPr>
            <a:r>
              <a:rPr lang="es-CO" sz="2000" smtClean="0"/>
              <a:t>Es una técnica muy utilizada, y requiere una mayor preparación y experiencia por parte del analista. La entrevista se puede definir como un </a:t>
            </a:r>
            <a:r>
              <a:rPr lang="es-CO" sz="2000" smtClean="0">
                <a:solidFill>
                  <a:srgbClr val="FF3300"/>
                </a:solidFill>
              </a:rPr>
              <a:t>“intento sistemático de recoger información de otra persona” </a:t>
            </a:r>
            <a:r>
              <a:rPr lang="es-CO" sz="2000" smtClean="0"/>
              <a:t>a través de una comunicación interpersonal que se lleva a cabo por medio de una </a:t>
            </a:r>
            <a:r>
              <a:rPr lang="es-CO" sz="2000" b="1" smtClean="0"/>
              <a:t>conversación estructurada</a:t>
            </a:r>
            <a:r>
              <a:rPr lang="es-CO" sz="2000" smtClean="0"/>
              <a:t>.</a:t>
            </a:r>
          </a:p>
          <a:p>
            <a:pPr marL="0" indent="0" algn="just">
              <a:buFont typeface="Arial" panose="020B0604020202020204" pitchFamily="34" charset="0"/>
              <a:buNone/>
            </a:pPr>
            <a:endParaRPr lang="es-CO" sz="2000" dirty="0"/>
          </a:p>
        </p:txBody>
      </p:sp>
      <p:sp>
        <p:nvSpPr>
          <p:cNvPr id="7" name="4 Rectángulo"/>
          <p:cNvSpPr/>
          <p:nvPr/>
        </p:nvSpPr>
        <p:spPr>
          <a:xfrm>
            <a:off x="618698" y="4179965"/>
            <a:ext cx="6096000" cy="1200329"/>
          </a:xfrm>
          <a:prstGeom prst="rect">
            <a:avLst/>
          </a:prstGeom>
        </p:spPr>
        <p:txBody>
          <a:bodyPr>
            <a:spAutoFit/>
          </a:bodyPr>
          <a:lstStyle/>
          <a:p>
            <a:pPr algn="just"/>
            <a:r>
              <a:rPr lang="es-CO" dirty="0"/>
              <a:t>Debe quedar claro que no basta con hacer preguntas para obtener toda la información necesaria. Es muy importante la forma en que se plantea la conversación y la relación que se establece en la entrevista.</a:t>
            </a:r>
          </a:p>
        </p:txBody>
      </p:sp>
      <p:pic>
        <p:nvPicPr>
          <p:cNvPr id="11" name="7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035" y="3671248"/>
            <a:ext cx="4745898" cy="2627194"/>
          </a:xfrm>
          <a:prstGeom prst="rect">
            <a:avLst/>
          </a:prstGeom>
        </p:spPr>
      </p:pic>
    </p:spTree>
    <p:extLst>
      <p:ext uri="{BB962C8B-B14F-4D97-AF65-F5344CB8AC3E}">
        <p14:creationId xmlns:p14="http://schemas.microsoft.com/office/powerpoint/2010/main" val="740119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65029" y="108959"/>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b="1" dirty="0">
                <a:solidFill>
                  <a:schemeClr val="bg1"/>
                </a:solidFill>
                <a:latin typeface="Arial" panose="020B0604020202020204" pitchFamily="34" charset="0"/>
                <a:cs typeface="Arial" panose="020B0604020202020204" pitchFamily="34" charset="0"/>
              </a:rPr>
              <a:t>TECNICAS PARA </a:t>
            </a:r>
            <a:r>
              <a:rPr lang="en-US" b="1" dirty="0" smtClean="0">
                <a:solidFill>
                  <a:schemeClr val="bg1"/>
                </a:solidFill>
                <a:latin typeface="Arial" panose="020B0604020202020204" pitchFamily="34" charset="0"/>
                <a:cs typeface="Arial" panose="020B0604020202020204" pitchFamily="34" charset="0"/>
              </a:rPr>
              <a:t>OBTENCION </a:t>
            </a:r>
          </a:p>
          <a:p>
            <a:pPr lvl="0">
              <a:defRPr/>
            </a:pPr>
            <a:r>
              <a:rPr lang="en-US" b="1" dirty="0" smtClean="0">
                <a:solidFill>
                  <a:schemeClr val="bg1"/>
                </a:solidFill>
                <a:latin typeface="Arial" panose="020B0604020202020204" pitchFamily="34" charset="0"/>
                <a:cs typeface="Arial" panose="020B0604020202020204" pitchFamily="34" charset="0"/>
              </a:rPr>
              <a:t>DE </a:t>
            </a:r>
            <a:r>
              <a:rPr lang="en-US" b="1" dirty="0">
                <a:solidFill>
                  <a:schemeClr val="bg1"/>
                </a:solidFill>
                <a:latin typeface="Arial" panose="020B0604020202020204" pitchFamily="34" charset="0"/>
                <a:cs typeface="Arial" panose="020B0604020202020204" pitchFamily="34" charset="0"/>
              </a:rPr>
              <a:t>REQUERIMIENTOS</a:t>
            </a:r>
            <a:endParaRPr lang="es-CO" b="1" dirty="0">
              <a:solidFill>
                <a:schemeClr val="bg1"/>
              </a:solidFill>
              <a:latin typeface="Arial" panose="020B0604020202020204" pitchFamily="34" charset="0"/>
              <a:cs typeface="Arial" panose="020B0604020202020204" pitchFamily="34" charset="0"/>
            </a:endParaRPr>
          </a:p>
        </p:txBody>
      </p:sp>
      <p:sp>
        <p:nvSpPr>
          <p:cNvPr id="4" name="5 Marcador de contenido"/>
          <p:cNvSpPr txBox="1">
            <a:spLocks/>
          </p:cNvSpPr>
          <p:nvPr/>
        </p:nvSpPr>
        <p:spPr>
          <a:xfrm>
            <a:off x="535671" y="1841529"/>
            <a:ext cx="6574813" cy="4344319"/>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sz="3300" b="1" smtClean="0">
                <a:solidFill>
                  <a:srgbClr val="002060"/>
                </a:solidFill>
              </a:rPr>
              <a:t>ENTREVISTA</a:t>
            </a:r>
            <a:r>
              <a:rPr lang="es-CO" b="1" smtClean="0">
                <a:solidFill>
                  <a:srgbClr val="002060"/>
                </a:solidFill>
              </a:rPr>
              <a:t>:</a:t>
            </a:r>
            <a:endParaRPr lang="es-CO" sz="2100" b="1" smtClean="0">
              <a:solidFill>
                <a:srgbClr val="002060"/>
              </a:solidFill>
            </a:endParaRPr>
          </a:p>
          <a:p>
            <a:pPr marL="0" indent="0" algn="just">
              <a:buFont typeface="Arial" panose="020B0604020202020204" pitchFamily="34" charset="0"/>
              <a:buNone/>
            </a:pPr>
            <a:r>
              <a:rPr lang="es-CO" sz="2000" smtClean="0"/>
              <a:t>Estos son algunos de los aspectos más importantes a tener en cuenta al realizar entrevistas:</a:t>
            </a:r>
          </a:p>
          <a:p>
            <a:pPr marL="0" indent="0" algn="just">
              <a:buFont typeface="Arial" panose="020B0604020202020204" pitchFamily="34" charset="0"/>
              <a:buNone/>
            </a:pPr>
            <a:r>
              <a:rPr lang="es-CO" sz="2000" b="1" smtClean="0"/>
              <a:t>Preparación</a:t>
            </a:r>
            <a:r>
              <a:rPr lang="es-CO" sz="2000" smtClean="0"/>
              <a:t>: Es necesario documentarse e investigar la situación de la organización analizando los documentos disponibles, de tal forma que la entrevista se enfoque en aquellos aspectos que están solamente en la mente del entrevistado y que no son accesibles por otros medios como la observación o el análisis de documentos.</a:t>
            </a:r>
          </a:p>
          <a:p>
            <a:pPr marL="0" indent="0" algn="just">
              <a:buFont typeface="Arial" panose="020B0604020202020204" pitchFamily="34" charset="0"/>
              <a:buNone/>
            </a:pPr>
            <a:r>
              <a:rPr lang="es-CO" sz="2000" b="1" smtClean="0"/>
              <a:t>Entrevistar al personal adecuado:</a:t>
            </a:r>
            <a:r>
              <a:rPr lang="es-CO" sz="2000" smtClean="0"/>
              <a:t> La mayoría de los analistas adoptan un enfoque </a:t>
            </a:r>
            <a:r>
              <a:rPr lang="es-CO" sz="2000" i="1" smtClean="0"/>
              <a:t>top-down</a:t>
            </a:r>
            <a:r>
              <a:rPr lang="es-CO" sz="2000" smtClean="0"/>
              <a:t>, comenzando a entrevistar a directivos para que brinden un panorama general de hacia donde deberían ir las cosas, y terminando por hablar con los empleados que aportan detalles importantes de la operación.</a:t>
            </a:r>
          </a:p>
          <a:p>
            <a:pPr marL="0" indent="0" algn="just">
              <a:buFont typeface="Arial" panose="020B0604020202020204" pitchFamily="34" charset="0"/>
              <a:buNone/>
            </a:pPr>
            <a:r>
              <a:rPr lang="es-CO" sz="2000" b="1" smtClean="0"/>
              <a:t>Duración:</a:t>
            </a:r>
            <a:r>
              <a:rPr lang="es-CO" sz="2000" smtClean="0"/>
              <a:t> Una entrevista debería durar a lo sumo un par de horas.</a:t>
            </a:r>
          </a:p>
          <a:p>
            <a:pPr marL="0" indent="0" algn="just">
              <a:buFont typeface="Arial" panose="020B0604020202020204" pitchFamily="34" charset="0"/>
              <a:buNone/>
            </a:pPr>
            <a:r>
              <a:rPr lang="es-CO" sz="2000" b="1" smtClean="0"/>
              <a:t>Formato:</a:t>
            </a:r>
            <a:r>
              <a:rPr lang="es-CO" sz="2000" smtClean="0"/>
              <a:t> Se recomienda utilizar preguntas abiertas, donde los entrevistados puedan elaborar y dar detalles, más allá de simplemente responder “si” o “no”.</a:t>
            </a:r>
          </a:p>
          <a:p>
            <a:pPr marL="0" indent="0" algn="just">
              <a:buFont typeface="Arial" panose="020B0604020202020204" pitchFamily="34" charset="0"/>
              <a:buNone/>
            </a:pPr>
            <a:endParaRPr lang="es-CO" sz="2000" dirty="0"/>
          </a:p>
        </p:txBody>
      </p:sp>
      <p:pic>
        <p:nvPicPr>
          <p:cNvPr id="5" name="7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2411" y="2688609"/>
            <a:ext cx="4745898" cy="2627194"/>
          </a:xfrm>
          <a:prstGeom prst="rect">
            <a:avLst/>
          </a:prstGeom>
        </p:spPr>
      </p:pic>
    </p:spTree>
    <p:extLst>
      <p:ext uri="{BB962C8B-B14F-4D97-AF65-F5344CB8AC3E}">
        <p14:creationId xmlns:p14="http://schemas.microsoft.com/office/powerpoint/2010/main" val="493743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65029" y="108959"/>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b="1" dirty="0">
                <a:solidFill>
                  <a:schemeClr val="bg1"/>
                </a:solidFill>
                <a:latin typeface="Arial" panose="020B0604020202020204" pitchFamily="34" charset="0"/>
                <a:cs typeface="Arial" panose="020B0604020202020204" pitchFamily="34" charset="0"/>
              </a:rPr>
              <a:t>TECNICAS PARA </a:t>
            </a:r>
            <a:r>
              <a:rPr lang="en-US" b="1" dirty="0" smtClean="0">
                <a:solidFill>
                  <a:schemeClr val="bg1"/>
                </a:solidFill>
                <a:latin typeface="Arial" panose="020B0604020202020204" pitchFamily="34" charset="0"/>
                <a:cs typeface="Arial" panose="020B0604020202020204" pitchFamily="34" charset="0"/>
              </a:rPr>
              <a:t>OBTENCION </a:t>
            </a:r>
          </a:p>
          <a:p>
            <a:pPr lvl="0">
              <a:defRPr/>
            </a:pPr>
            <a:r>
              <a:rPr lang="en-US" b="1" dirty="0" smtClean="0">
                <a:solidFill>
                  <a:schemeClr val="bg1"/>
                </a:solidFill>
                <a:latin typeface="Arial" panose="020B0604020202020204" pitchFamily="34" charset="0"/>
                <a:cs typeface="Arial" panose="020B0604020202020204" pitchFamily="34" charset="0"/>
              </a:rPr>
              <a:t>DE </a:t>
            </a:r>
            <a:r>
              <a:rPr lang="en-US" b="1" dirty="0">
                <a:solidFill>
                  <a:schemeClr val="bg1"/>
                </a:solidFill>
                <a:latin typeface="Arial" panose="020B0604020202020204" pitchFamily="34" charset="0"/>
                <a:cs typeface="Arial" panose="020B0604020202020204" pitchFamily="34" charset="0"/>
              </a:rPr>
              <a:t>REQUERIMIENTOS</a:t>
            </a:r>
            <a:endParaRPr lang="es-CO" b="1" dirty="0">
              <a:solidFill>
                <a:schemeClr val="bg1"/>
              </a:solidFill>
              <a:latin typeface="Arial" panose="020B0604020202020204" pitchFamily="34" charset="0"/>
              <a:cs typeface="Arial" panose="020B0604020202020204" pitchFamily="34" charset="0"/>
            </a:endParaRPr>
          </a:p>
        </p:txBody>
      </p:sp>
      <p:sp>
        <p:nvSpPr>
          <p:cNvPr id="4" name="5 Marcador de contenido"/>
          <p:cNvSpPr txBox="1">
            <a:spLocks/>
          </p:cNvSpPr>
          <p:nvPr/>
        </p:nvSpPr>
        <p:spPr>
          <a:xfrm>
            <a:off x="5981127" y="2100836"/>
            <a:ext cx="5769595" cy="40288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s-CO" b="1" smtClean="0">
                <a:solidFill>
                  <a:srgbClr val="002060"/>
                </a:solidFill>
              </a:rPr>
              <a:t>OBSERVACION</a:t>
            </a:r>
            <a:r>
              <a:rPr lang="es-CO" sz="2400" b="1" smtClean="0">
                <a:solidFill>
                  <a:srgbClr val="002060"/>
                </a:solidFill>
              </a:rPr>
              <a:t>:</a:t>
            </a:r>
          </a:p>
          <a:p>
            <a:pPr marL="0" indent="0">
              <a:buFont typeface="Arial" panose="020B0604020202020204" pitchFamily="34" charset="0"/>
              <a:buNone/>
            </a:pPr>
            <a:endParaRPr lang="es-CO" sz="2000" b="1" smtClean="0">
              <a:solidFill>
                <a:srgbClr val="002060"/>
              </a:solidFill>
            </a:endParaRPr>
          </a:p>
          <a:p>
            <a:pPr marL="0" indent="0" algn="just">
              <a:buFont typeface="Arial" panose="020B0604020202020204" pitchFamily="34" charset="0"/>
              <a:buNone/>
            </a:pPr>
            <a:r>
              <a:rPr lang="es-CO" sz="1800" smtClean="0"/>
              <a:t>Por medio de esta técnica el analista obtiene información de primera mano sobre la forma en que se efectúan las actividades. Este método permite observar la forma en que se llevan a cabo los procesos y verificar que realmente se sigan todos los pasos especificados. </a:t>
            </a:r>
          </a:p>
          <a:p>
            <a:pPr marL="0" indent="0" algn="just">
              <a:buFont typeface="Arial" panose="020B0604020202020204" pitchFamily="34" charset="0"/>
              <a:buNone/>
            </a:pPr>
            <a:endParaRPr lang="es-CO" sz="1800" smtClean="0"/>
          </a:p>
          <a:p>
            <a:pPr marL="0" indent="0" algn="just">
              <a:buFont typeface="Arial" panose="020B0604020202020204" pitchFamily="34" charset="0"/>
              <a:buNone/>
            </a:pPr>
            <a:r>
              <a:rPr lang="es-CO" sz="1800" smtClean="0"/>
              <a:t>Como sabemos, en muchos casos los procesos son una cosa en papel y otra muy diferente en la práctica. Los observadores experimentados saben qué buscar y cómo evaluar la relevancia de lo que observan.</a:t>
            </a:r>
            <a:endParaRPr lang="es-CO" sz="1800" dirty="0"/>
          </a:p>
        </p:txBody>
      </p:sp>
      <p:pic>
        <p:nvPicPr>
          <p:cNvPr id="5" name="1 Imagen"/>
          <p:cNvPicPr>
            <a:picLocks noChangeAspect="1"/>
          </p:cNvPicPr>
          <p:nvPr/>
        </p:nvPicPr>
        <p:blipFill rotWithShape="1">
          <a:blip r:embed="rId2">
            <a:extLst>
              <a:ext uri="{28A0092B-C50C-407E-A947-70E740481C1C}">
                <a14:useLocalDpi xmlns:a14="http://schemas.microsoft.com/office/drawing/2010/main" val="0"/>
              </a:ext>
            </a:extLst>
          </a:blip>
          <a:srcRect l="6437"/>
          <a:stretch/>
        </p:blipFill>
        <p:spPr>
          <a:xfrm>
            <a:off x="504972" y="1699337"/>
            <a:ext cx="4123235" cy="4394200"/>
          </a:xfrm>
          <a:prstGeom prst="rect">
            <a:avLst/>
          </a:prstGeom>
        </p:spPr>
      </p:pic>
      <p:pic>
        <p:nvPicPr>
          <p:cNvPr id="6" name="6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2890" y="4239341"/>
            <a:ext cx="2077680" cy="1518304"/>
          </a:xfrm>
          <a:prstGeom prst="rect">
            <a:avLst/>
          </a:prstGeom>
        </p:spPr>
      </p:pic>
    </p:spTree>
    <p:extLst>
      <p:ext uri="{BB962C8B-B14F-4D97-AF65-F5344CB8AC3E}">
        <p14:creationId xmlns:p14="http://schemas.microsoft.com/office/powerpoint/2010/main" val="1388760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65029" y="108959"/>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b="1" dirty="0">
                <a:solidFill>
                  <a:schemeClr val="bg1"/>
                </a:solidFill>
                <a:latin typeface="Arial" panose="020B0604020202020204" pitchFamily="34" charset="0"/>
                <a:cs typeface="Arial" panose="020B0604020202020204" pitchFamily="34" charset="0"/>
              </a:rPr>
              <a:t>TECNICAS PARA </a:t>
            </a:r>
            <a:r>
              <a:rPr lang="en-US" b="1" dirty="0" smtClean="0">
                <a:solidFill>
                  <a:schemeClr val="bg1"/>
                </a:solidFill>
                <a:latin typeface="Arial" panose="020B0604020202020204" pitchFamily="34" charset="0"/>
                <a:cs typeface="Arial" panose="020B0604020202020204" pitchFamily="34" charset="0"/>
              </a:rPr>
              <a:t>OBTENCION </a:t>
            </a:r>
          </a:p>
          <a:p>
            <a:pPr lvl="0">
              <a:defRPr/>
            </a:pPr>
            <a:r>
              <a:rPr lang="en-US" b="1" dirty="0" smtClean="0">
                <a:solidFill>
                  <a:schemeClr val="bg1"/>
                </a:solidFill>
                <a:latin typeface="Arial" panose="020B0604020202020204" pitchFamily="34" charset="0"/>
                <a:cs typeface="Arial" panose="020B0604020202020204" pitchFamily="34" charset="0"/>
              </a:rPr>
              <a:t>DE </a:t>
            </a:r>
            <a:r>
              <a:rPr lang="en-US" b="1" dirty="0">
                <a:solidFill>
                  <a:schemeClr val="bg1"/>
                </a:solidFill>
                <a:latin typeface="Arial" panose="020B0604020202020204" pitchFamily="34" charset="0"/>
                <a:cs typeface="Arial" panose="020B0604020202020204" pitchFamily="34" charset="0"/>
              </a:rPr>
              <a:t>REQUERIMIENTOS</a:t>
            </a:r>
            <a:endParaRPr lang="es-CO" b="1" dirty="0">
              <a:solidFill>
                <a:schemeClr val="bg1"/>
              </a:solidFill>
              <a:latin typeface="Arial" panose="020B0604020202020204" pitchFamily="34" charset="0"/>
              <a:cs typeface="Arial" panose="020B0604020202020204" pitchFamily="34" charset="0"/>
            </a:endParaRPr>
          </a:p>
        </p:txBody>
      </p:sp>
      <p:pic>
        <p:nvPicPr>
          <p:cNvPr id="4" name="1 Imagen"/>
          <p:cNvPicPr>
            <a:picLocks noChangeAspect="1"/>
          </p:cNvPicPr>
          <p:nvPr/>
        </p:nvPicPr>
        <p:blipFill rotWithShape="1">
          <a:blip r:embed="rId2">
            <a:extLst>
              <a:ext uri="{28A0092B-C50C-407E-A947-70E740481C1C}">
                <a14:useLocalDpi xmlns:a14="http://schemas.microsoft.com/office/drawing/2010/main" val="0"/>
              </a:ext>
            </a:extLst>
          </a:blip>
          <a:srcRect l="6437"/>
          <a:stretch/>
        </p:blipFill>
        <p:spPr>
          <a:xfrm>
            <a:off x="6469050" y="1947802"/>
            <a:ext cx="4123235" cy="4394200"/>
          </a:xfrm>
          <a:prstGeom prst="rect">
            <a:avLst/>
          </a:prstGeom>
        </p:spPr>
      </p:pic>
      <p:sp>
        <p:nvSpPr>
          <p:cNvPr id="5" name="5 Marcador de contenido"/>
          <p:cNvSpPr txBox="1">
            <a:spLocks/>
          </p:cNvSpPr>
          <p:nvPr/>
        </p:nvSpPr>
        <p:spPr>
          <a:xfrm>
            <a:off x="358249" y="2141334"/>
            <a:ext cx="5769595" cy="40288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O" b="1" smtClean="0">
                <a:solidFill>
                  <a:srgbClr val="002060"/>
                </a:solidFill>
              </a:rPr>
              <a:t>ESTUDIO DE DOCUMENTACION</a:t>
            </a:r>
            <a:r>
              <a:rPr lang="es-CO" sz="2400" b="1" smtClean="0">
                <a:solidFill>
                  <a:srgbClr val="002060"/>
                </a:solidFill>
              </a:rPr>
              <a:t>:</a:t>
            </a:r>
          </a:p>
          <a:p>
            <a:pPr marL="0" indent="0">
              <a:buFont typeface="Arial" panose="020B0604020202020204" pitchFamily="34" charset="0"/>
              <a:buNone/>
            </a:pPr>
            <a:endParaRPr lang="es-CO" sz="2000" b="1" smtClean="0">
              <a:solidFill>
                <a:srgbClr val="002060"/>
              </a:solidFill>
            </a:endParaRPr>
          </a:p>
          <a:p>
            <a:pPr marL="0" indent="0" algn="just">
              <a:buFont typeface="Arial" panose="020B0604020202020204" pitchFamily="34" charset="0"/>
              <a:buNone/>
            </a:pPr>
            <a:r>
              <a:rPr lang="es-CO" sz="1800" smtClean="0"/>
              <a:t>Varios tipos de documentación, como manuales y reportes, pueden proporcionar al analista información valiosa con respecto a las organizaciones y a sus operaciones. </a:t>
            </a:r>
          </a:p>
          <a:p>
            <a:pPr marL="0" indent="0" algn="just">
              <a:buFont typeface="Arial" panose="020B0604020202020204" pitchFamily="34" charset="0"/>
              <a:buNone/>
            </a:pPr>
            <a:endParaRPr lang="es-CO" sz="1800" smtClean="0"/>
          </a:p>
          <a:p>
            <a:pPr marL="0" indent="0" algn="just">
              <a:buFont typeface="Arial" panose="020B0604020202020204" pitchFamily="34" charset="0"/>
              <a:buNone/>
            </a:pPr>
            <a:r>
              <a:rPr lang="es-CO" sz="1800" smtClean="0"/>
              <a:t>La documentación difícilmente refleja la forma en que realmente se desarrollan las actividades, o donde se encuentra el poder de la toma de decisiones. Sin embargo, puede ser de gran importancia para introducir al analista al dominio de operación y el vocabulario que utiliza.</a:t>
            </a:r>
            <a:endParaRPr lang="es-CO" sz="1800" dirty="0"/>
          </a:p>
        </p:txBody>
      </p:sp>
      <p:pic>
        <p:nvPicPr>
          <p:cNvPr id="6"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2361" y="4476658"/>
            <a:ext cx="2392906" cy="1854502"/>
          </a:xfrm>
          <a:prstGeom prst="rect">
            <a:avLst/>
          </a:prstGeom>
        </p:spPr>
      </p:pic>
    </p:spTree>
    <p:extLst>
      <p:ext uri="{BB962C8B-B14F-4D97-AF65-F5344CB8AC3E}">
        <p14:creationId xmlns:p14="http://schemas.microsoft.com/office/powerpoint/2010/main" val="3483597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65029" y="108959"/>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b="1" dirty="0">
                <a:solidFill>
                  <a:schemeClr val="bg1"/>
                </a:solidFill>
                <a:latin typeface="Arial" panose="020B0604020202020204" pitchFamily="34" charset="0"/>
                <a:cs typeface="Arial" panose="020B0604020202020204" pitchFamily="34" charset="0"/>
              </a:rPr>
              <a:t>TECNICAS PARA </a:t>
            </a:r>
            <a:r>
              <a:rPr lang="en-US" b="1" dirty="0" smtClean="0">
                <a:solidFill>
                  <a:schemeClr val="bg1"/>
                </a:solidFill>
                <a:latin typeface="Arial" panose="020B0604020202020204" pitchFamily="34" charset="0"/>
                <a:cs typeface="Arial" panose="020B0604020202020204" pitchFamily="34" charset="0"/>
              </a:rPr>
              <a:t>OBTENCION </a:t>
            </a:r>
          </a:p>
          <a:p>
            <a:pPr lvl="0">
              <a:defRPr/>
            </a:pPr>
            <a:r>
              <a:rPr lang="en-US" b="1" dirty="0" smtClean="0">
                <a:solidFill>
                  <a:schemeClr val="bg1"/>
                </a:solidFill>
                <a:latin typeface="Arial" panose="020B0604020202020204" pitchFamily="34" charset="0"/>
                <a:cs typeface="Arial" panose="020B0604020202020204" pitchFamily="34" charset="0"/>
              </a:rPr>
              <a:t>DE </a:t>
            </a:r>
            <a:r>
              <a:rPr lang="en-US" b="1" dirty="0">
                <a:solidFill>
                  <a:schemeClr val="bg1"/>
                </a:solidFill>
                <a:latin typeface="Arial" panose="020B0604020202020204" pitchFamily="34" charset="0"/>
                <a:cs typeface="Arial" panose="020B0604020202020204" pitchFamily="34" charset="0"/>
              </a:rPr>
              <a:t>REQUERIMIENTOS</a:t>
            </a:r>
            <a:endParaRPr lang="es-CO" b="1" dirty="0">
              <a:solidFill>
                <a:schemeClr val="bg1"/>
              </a:solidFill>
              <a:latin typeface="Arial" panose="020B0604020202020204" pitchFamily="34" charset="0"/>
              <a:cs typeface="Arial" panose="020B0604020202020204" pitchFamily="34" charset="0"/>
            </a:endParaRPr>
          </a:p>
        </p:txBody>
      </p:sp>
      <p:sp>
        <p:nvSpPr>
          <p:cNvPr id="4" name="5 Marcador de contenido"/>
          <p:cNvSpPr txBox="1">
            <a:spLocks/>
          </p:cNvSpPr>
          <p:nvPr/>
        </p:nvSpPr>
        <p:spPr>
          <a:xfrm>
            <a:off x="4421875" y="1883391"/>
            <a:ext cx="7328847" cy="443552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s-CO" sz="3000" b="1" smtClean="0">
                <a:solidFill>
                  <a:srgbClr val="002060"/>
                </a:solidFill>
              </a:rPr>
              <a:t>CUESTIONARIOS</a:t>
            </a:r>
            <a:endParaRPr lang="es-CO" sz="2600" b="1" smtClean="0">
              <a:solidFill>
                <a:srgbClr val="002060"/>
              </a:solidFill>
            </a:endParaRPr>
          </a:p>
          <a:p>
            <a:pPr marL="0" indent="0" algn="just">
              <a:buFont typeface="Arial" panose="020B0604020202020204" pitchFamily="34" charset="0"/>
              <a:buNone/>
            </a:pPr>
            <a:r>
              <a:rPr lang="es-CO" sz="1800" smtClean="0"/>
              <a:t>El uso de cuestionarios permite a los analistas reunir información proveniente de un grupo grande de personas. El empleo de formatos estandarizados para las preguntas puede proporcionar datos más confiables que otras técnicas; por otra parte, su amplia distribución asegura el anonimato de los encuestados, situación que puede conducir a respuestas más honestas.</a:t>
            </a:r>
          </a:p>
          <a:p>
            <a:pPr marL="0" indent="0" algn="just">
              <a:buFont typeface="Arial" panose="020B0604020202020204" pitchFamily="34" charset="0"/>
              <a:buNone/>
            </a:pPr>
            <a:endParaRPr lang="es-CO" sz="100" smtClean="0"/>
          </a:p>
          <a:p>
            <a:pPr marL="0" indent="0" algn="just">
              <a:buFont typeface="Arial" panose="020B0604020202020204" pitchFamily="34" charset="0"/>
              <a:buNone/>
            </a:pPr>
            <a:r>
              <a:rPr lang="es-CO" sz="1800" smtClean="0"/>
              <a:t>El inconveniente es que la respuesta puede ser limitada, ya que es posible que no tenga mucha importancia para los encuestados llenar el cuestionario. Es recomendable conseguir apoyo de la alta dirección para solicitar a las personas de la organización que contesten el cuestionario.</a:t>
            </a:r>
          </a:p>
          <a:p>
            <a:pPr marL="0" indent="0" algn="just">
              <a:buFont typeface="Arial" panose="020B0604020202020204" pitchFamily="34" charset="0"/>
              <a:buNone/>
            </a:pPr>
            <a:endParaRPr lang="es-CO" sz="100" smtClean="0"/>
          </a:p>
          <a:p>
            <a:pPr marL="0" indent="0" algn="just">
              <a:buFont typeface="Arial" panose="020B0604020202020204" pitchFamily="34" charset="0"/>
              <a:buNone/>
            </a:pPr>
            <a:r>
              <a:rPr lang="es-CO" sz="1800" smtClean="0"/>
              <a:t>Al igual que con las entrevistas, se debe seleccionar a los encuestados. El analista debe asegurar que el conocimiento y experiencia de éstos califiquen para dar respuestas a las preguntas.</a:t>
            </a:r>
            <a:endParaRPr lang="es-CO" sz="1800" dirty="0"/>
          </a:p>
        </p:txBody>
      </p:sp>
      <p:pic>
        <p:nvPicPr>
          <p:cNvPr id="5"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34" y="2395182"/>
            <a:ext cx="3993804" cy="3650776"/>
          </a:xfrm>
          <a:prstGeom prst="rect">
            <a:avLst/>
          </a:prstGeom>
        </p:spPr>
      </p:pic>
    </p:spTree>
    <p:extLst>
      <p:ext uri="{BB962C8B-B14F-4D97-AF65-F5344CB8AC3E}">
        <p14:creationId xmlns:p14="http://schemas.microsoft.com/office/powerpoint/2010/main" val="3702527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835269" y="1586223"/>
            <a:ext cx="10946423" cy="1323439"/>
          </a:xfrm>
          <a:prstGeom prst="rect">
            <a:avLst/>
          </a:prstGeom>
          <a:noFill/>
        </p:spPr>
        <p:txBody>
          <a:bodyPr wrap="square" rtlCol="0">
            <a:spAutoFit/>
          </a:bodyPr>
          <a:lstStyle/>
          <a:p>
            <a:pPr algn="ctr">
              <a:defRPr/>
            </a:pPr>
            <a:r>
              <a:rPr lang="es-CO" sz="4000" b="1" dirty="0" smtClean="0">
                <a:solidFill>
                  <a:srgbClr val="4D4D4C"/>
                </a:solidFill>
                <a:latin typeface="WORK SANS BOLD ROMAN" pitchFamily="2" charset="77"/>
              </a:rPr>
              <a:t>¿Qué son Requerimientos </a:t>
            </a:r>
          </a:p>
          <a:p>
            <a:pPr algn="ctr">
              <a:defRPr/>
            </a:pPr>
            <a:r>
              <a:rPr lang="es-CO" sz="4000" b="1" dirty="0" smtClean="0">
                <a:solidFill>
                  <a:srgbClr val="4D4D4C"/>
                </a:solidFill>
                <a:latin typeface="WORK SANS BOLD ROMAN" pitchFamily="2" charset="77"/>
              </a:rPr>
              <a:t>de Software?</a:t>
            </a:r>
            <a:endParaRPr lang="es-CO" sz="4000" b="1" dirty="0">
              <a:solidFill>
                <a:srgbClr val="4D4D4C"/>
              </a:solidFill>
              <a:latin typeface="WORK SANS BOLD ROMAN" pitchFamily="2" charset="77"/>
            </a:endParaRP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5183243" y="3262767"/>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9388A4DF-720D-E501-986E-D50B788D2F61}"/>
              </a:ext>
            </a:extLst>
          </p:cNvPr>
          <p:cNvSpPr txBox="1"/>
          <p:nvPr/>
        </p:nvSpPr>
        <p:spPr>
          <a:xfrm>
            <a:off x="1336431" y="3411415"/>
            <a:ext cx="9311054" cy="1815882"/>
          </a:xfrm>
          <a:prstGeom prst="rect">
            <a:avLst/>
          </a:prstGeom>
          <a:noFill/>
        </p:spPr>
        <p:txBody>
          <a:bodyPr wrap="square" rtlCol="0">
            <a:spAutoFit/>
          </a:bodyPr>
          <a:lstStyle/>
          <a:p>
            <a:pPr lvl="0" algn="ctr">
              <a:defRPr/>
            </a:pPr>
            <a:r>
              <a:rPr lang="es-MX" sz="2800" dirty="0"/>
              <a:t>Los requerimientos de software son las especificaciones, características y funcionalidades que un sistema de software debe cumplir para satisfacer las necesidades y expectativas de sus usuarios y </a:t>
            </a:r>
            <a:r>
              <a:rPr lang="es-MX" sz="2800" dirty="0" err="1"/>
              <a:t>stakeholders</a:t>
            </a:r>
            <a:r>
              <a:rPr lang="es-MX" sz="2800" dirty="0"/>
              <a:t>.</a:t>
            </a:r>
            <a:endParaRPr lang="es-CO" sz="3600" b="1" dirty="0">
              <a:solidFill>
                <a:prstClr val="black"/>
              </a:solidFill>
              <a:latin typeface="Work Sans Light Roman" pitchFamily="2" charset="77"/>
            </a:endParaRPr>
          </a:p>
        </p:txBody>
      </p:sp>
    </p:spTree>
    <p:extLst>
      <p:ext uri="{BB962C8B-B14F-4D97-AF65-F5344CB8AC3E}">
        <p14:creationId xmlns:p14="http://schemas.microsoft.com/office/powerpoint/2010/main" val="1971142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65029" y="108959"/>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b="1" dirty="0">
                <a:solidFill>
                  <a:schemeClr val="bg1"/>
                </a:solidFill>
                <a:latin typeface="Arial" panose="020B0604020202020204" pitchFamily="34" charset="0"/>
                <a:cs typeface="Arial" panose="020B0604020202020204" pitchFamily="34" charset="0"/>
              </a:rPr>
              <a:t>TECNICAS PARA </a:t>
            </a:r>
            <a:r>
              <a:rPr lang="en-US" b="1" dirty="0" smtClean="0">
                <a:solidFill>
                  <a:schemeClr val="bg1"/>
                </a:solidFill>
                <a:latin typeface="Arial" panose="020B0604020202020204" pitchFamily="34" charset="0"/>
                <a:cs typeface="Arial" panose="020B0604020202020204" pitchFamily="34" charset="0"/>
              </a:rPr>
              <a:t>OBTENCION </a:t>
            </a:r>
          </a:p>
          <a:p>
            <a:pPr lvl="0">
              <a:defRPr/>
            </a:pPr>
            <a:r>
              <a:rPr lang="en-US" b="1" dirty="0" smtClean="0">
                <a:solidFill>
                  <a:schemeClr val="bg1"/>
                </a:solidFill>
                <a:latin typeface="Arial" panose="020B0604020202020204" pitchFamily="34" charset="0"/>
                <a:cs typeface="Arial" panose="020B0604020202020204" pitchFamily="34" charset="0"/>
              </a:rPr>
              <a:t>DE </a:t>
            </a:r>
            <a:r>
              <a:rPr lang="en-US" b="1" dirty="0">
                <a:solidFill>
                  <a:schemeClr val="bg1"/>
                </a:solidFill>
                <a:latin typeface="Arial" panose="020B0604020202020204" pitchFamily="34" charset="0"/>
                <a:cs typeface="Arial" panose="020B0604020202020204" pitchFamily="34" charset="0"/>
              </a:rPr>
              <a:t>REQUERIMIENTOS</a:t>
            </a:r>
            <a:endParaRPr lang="es-CO" b="1" dirty="0">
              <a:solidFill>
                <a:schemeClr val="bg1"/>
              </a:solidFill>
              <a:latin typeface="Arial" panose="020B0604020202020204" pitchFamily="34" charset="0"/>
              <a:cs typeface="Arial" panose="020B0604020202020204" pitchFamily="34" charset="0"/>
            </a:endParaRPr>
          </a:p>
        </p:txBody>
      </p:sp>
      <p:sp>
        <p:nvSpPr>
          <p:cNvPr id="4" name="5 Marcador de contenido"/>
          <p:cNvSpPr txBox="1">
            <a:spLocks/>
          </p:cNvSpPr>
          <p:nvPr/>
        </p:nvSpPr>
        <p:spPr>
          <a:xfrm>
            <a:off x="358249" y="2141334"/>
            <a:ext cx="7025190" cy="40288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O" b="1" smtClean="0">
                <a:solidFill>
                  <a:srgbClr val="002060"/>
                </a:solidFill>
              </a:rPr>
              <a:t>TORMENTA DE IDEAS (Brainstorming)</a:t>
            </a:r>
            <a:r>
              <a:rPr lang="es-CO" sz="2400" b="1" smtClean="0">
                <a:solidFill>
                  <a:srgbClr val="002060"/>
                </a:solidFill>
              </a:rPr>
              <a:t>:</a:t>
            </a:r>
          </a:p>
          <a:p>
            <a:pPr marL="0" indent="0">
              <a:buFont typeface="Arial" panose="020B0604020202020204" pitchFamily="34" charset="0"/>
              <a:buNone/>
            </a:pPr>
            <a:endParaRPr lang="es-CO" sz="2000" b="1" smtClean="0">
              <a:solidFill>
                <a:srgbClr val="002060"/>
              </a:solidFill>
            </a:endParaRPr>
          </a:p>
          <a:p>
            <a:pPr marL="0" indent="0" algn="just">
              <a:buFont typeface="Arial" panose="020B0604020202020204" pitchFamily="34" charset="0"/>
              <a:buNone/>
            </a:pPr>
            <a:r>
              <a:rPr lang="es-CO" sz="1800" smtClean="0"/>
              <a:t>Consiste en reuniones con cuatro a diez personas donde como primer paso sugieren toda clase de ideas sin juzgar su validez (por muy disparatadas que parezcan), y después de recopilar todas las ideas se realiza un análisis detallado de cada propuesta.</a:t>
            </a:r>
          </a:p>
          <a:p>
            <a:pPr marL="0" indent="0" algn="just">
              <a:buFont typeface="Arial" panose="020B0604020202020204" pitchFamily="34" charset="0"/>
              <a:buNone/>
            </a:pPr>
            <a:endParaRPr lang="es-CO" sz="1800" smtClean="0"/>
          </a:p>
          <a:p>
            <a:pPr marL="0" indent="0" algn="just">
              <a:buFont typeface="Arial" panose="020B0604020202020204" pitchFamily="34" charset="0"/>
              <a:buNone/>
            </a:pPr>
            <a:r>
              <a:rPr lang="es-CO" sz="1800" smtClean="0"/>
              <a:t>Esta técnica se puede utilizar para identificar un primer conjunto de requisitos en aquellos casos donde no están muy claras las necesidades que hay que cubrir, o cuando se esta creando un sistema que habilitará un servicio nuevo para la organización</a:t>
            </a:r>
            <a:endParaRPr lang="es-CO" sz="1800" dirty="0"/>
          </a:p>
        </p:txBody>
      </p:sp>
      <p:pic>
        <p:nvPicPr>
          <p:cNvPr id="5" name="6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0375" y="2538484"/>
            <a:ext cx="3743714" cy="1999398"/>
          </a:xfrm>
          <a:prstGeom prst="rect">
            <a:avLst/>
          </a:prstGeom>
        </p:spPr>
      </p:pic>
      <p:pic>
        <p:nvPicPr>
          <p:cNvPr id="6" name="7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7790" y="4537882"/>
            <a:ext cx="1928884" cy="1446664"/>
          </a:xfrm>
          <a:prstGeom prst="rect">
            <a:avLst/>
          </a:prstGeom>
        </p:spPr>
      </p:pic>
      <p:pic>
        <p:nvPicPr>
          <p:cNvPr id="7" name="8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13029" y="4537882"/>
            <a:ext cx="2438406" cy="1828806"/>
          </a:xfrm>
          <a:prstGeom prst="rect">
            <a:avLst/>
          </a:prstGeom>
        </p:spPr>
      </p:pic>
    </p:spTree>
    <p:extLst>
      <p:ext uri="{BB962C8B-B14F-4D97-AF65-F5344CB8AC3E}">
        <p14:creationId xmlns:p14="http://schemas.microsoft.com/office/powerpoint/2010/main" val="38806481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4885603" y="3502102"/>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9388A4DF-720D-E501-986E-D50B788D2F61}"/>
              </a:ext>
            </a:extLst>
          </p:cNvPr>
          <p:cNvSpPr txBox="1"/>
          <p:nvPr/>
        </p:nvSpPr>
        <p:spPr>
          <a:xfrm>
            <a:off x="209006" y="1146089"/>
            <a:ext cx="11747863" cy="2246769"/>
          </a:xfrm>
          <a:prstGeom prst="rect">
            <a:avLst/>
          </a:prstGeom>
          <a:noFill/>
        </p:spPr>
        <p:txBody>
          <a:bodyPr wrap="square" rtlCol="0">
            <a:spAutoFit/>
          </a:bodyPr>
          <a:lstStyle/>
          <a:p>
            <a:pPr algn="ctr"/>
            <a:r>
              <a:rPr lang="es-ES" sz="2800" dirty="0"/>
              <a:t>Una cosa importante que se debe tener en cuenta y que es una práctica recomendada por el modelo de </a:t>
            </a:r>
            <a:r>
              <a:rPr lang="es-ES" sz="2800" b="1" dirty="0"/>
              <a:t>CMMI</a:t>
            </a:r>
            <a:r>
              <a:rPr lang="es-ES" sz="2800" dirty="0"/>
              <a:t>, es tener un repositorio de información donde se coloque toda la documentación que se vaya obteniendo del proyecto y manejarla con una nomenclatura que te permita revisar las versiones de los documentos a simple vista.</a:t>
            </a:r>
          </a:p>
        </p:txBody>
      </p:sp>
      <p:pic>
        <p:nvPicPr>
          <p:cNvPr id="7"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249" y="4319803"/>
            <a:ext cx="3575751" cy="2538197"/>
          </a:xfrm>
          <a:prstGeom prst="rect">
            <a:avLst/>
          </a:prstGeom>
        </p:spPr>
      </p:pic>
      <p:sp>
        <p:nvSpPr>
          <p:cNvPr id="8" name="5 CuadroTexto"/>
          <p:cNvSpPr txBox="1"/>
          <p:nvPr/>
        </p:nvSpPr>
        <p:spPr>
          <a:xfrm rot="19307769">
            <a:off x="9271859" y="4768621"/>
            <a:ext cx="1761928" cy="369332"/>
          </a:xfrm>
          <a:prstGeom prst="rect">
            <a:avLst/>
          </a:prstGeom>
          <a:noFill/>
        </p:spPr>
        <p:txBody>
          <a:bodyPr wrap="square" rtlCol="0">
            <a:spAutoFit/>
          </a:bodyPr>
          <a:lstStyle/>
          <a:p>
            <a:r>
              <a:rPr lang="es-CO" b="1" dirty="0" smtClean="0">
                <a:solidFill>
                  <a:srgbClr val="002060"/>
                </a:solidFill>
              </a:rPr>
              <a:t>Requerimiento</a:t>
            </a:r>
            <a:endParaRPr lang="es-CO" b="1" dirty="0">
              <a:solidFill>
                <a:srgbClr val="002060"/>
              </a:solidFill>
            </a:endParaRPr>
          </a:p>
        </p:txBody>
      </p:sp>
      <p:sp>
        <p:nvSpPr>
          <p:cNvPr id="2" name="CuadroTexto 1">
            <a:extLst>
              <a:ext uri="{FF2B5EF4-FFF2-40B4-BE49-F238E27FC236}">
                <a16:creationId xmlns:a16="http://schemas.microsoft.com/office/drawing/2014/main" id="{91FEF253-53C4-B5FA-07C7-0B039B14F52F}"/>
              </a:ext>
            </a:extLst>
          </p:cNvPr>
          <p:cNvSpPr txBox="1"/>
          <p:nvPr/>
        </p:nvSpPr>
        <p:spPr>
          <a:xfrm>
            <a:off x="570997" y="3555827"/>
            <a:ext cx="10946423" cy="1323439"/>
          </a:xfrm>
          <a:prstGeom prst="rect">
            <a:avLst/>
          </a:prstGeom>
          <a:noFill/>
        </p:spPr>
        <p:txBody>
          <a:bodyPr wrap="square" rtlCol="0">
            <a:spAutoFit/>
          </a:bodyPr>
          <a:lstStyle/>
          <a:p>
            <a:pPr algn="ctr">
              <a:defRPr/>
            </a:pPr>
            <a:r>
              <a:rPr lang="es-ES" sz="4000" b="1" dirty="0">
                <a:solidFill>
                  <a:srgbClr val="4D4D4C"/>
                </a:solidFill>
                <a:latin typeface="WORK SANS BOLD ROMAN" pitchFamily="2" charset="77"/>
              </a:rPr>
              <a:t>ALMACENAR TODA LA INFORMACION </a:t>
            </a:r>
            <a:r>
              <a:rPr lang="es-ES" sz="4000" b="1" dirty="0" smtClean="0">
                <a:solidFill>
                  <a:srgbClr val="4D4D4C"/>
                </a:solidFill>
                <a:latin typeface="WORK SANS BOLD ROMAN" pitchFamily="2" charset="77"/>
              </a:rPr>
              <a:t>OBTENIDA</a:t>
            </a:r>
            <a:endParaRPr lang="es-ES" sz="4000" b="1" dirty="0">
              <a:solidFill>
                <a:srgbClr val="4D4D4C"/>
              </a:solidFill>
              <a:latin typeface="WORK SANS BOLD ROMAN" pitchFamily="2" charset="77"/>
            </a:endParaRPr>
          </a:p>
        </p:txBody>
      </p:sp>
      <p:pic>
        <p:nvPicPr>
          <p:cNvPr id="9" name="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V="1">
            <a:off x="8638356" y="5761748"/>
            <a:ext cx="1123954" cy="1123954"/>
          </a:xfrm>
          <a:prstGeom prst="rect">
            <a:avLst/>
          </a:prstGeom>
        </p:spPr>
      </p:pic>
    </p:spTree>
    <p:extLst>
      <p:ext uri="{BB962C8B-B14F-4D97-AF65-F5344CB8AC3E}">
        <p14:creationId xmlns:p14="http://schemas.microsoft.com/office/powerpoint/2010/main" val="12605475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64" y="2602738"/>
            <a:ext cx="11851298" cy="2210278"/>
          </a:xfrm>
          <a:prstGeom prst="rect">
            <a:avLst/>
          </a:prstGeom>
        </p:spPr>
      </p:pic>
      <p:sp>
        <p:nvSpPr>
          <p:cNvPr id="10" name="5 Marcador de contenido"/>
          <p:cNvSpPr txBox="1">
            <a:spLocks/>
          </p:cNvSpPr>
          <p:nvPr/>
        </p:nvSpPr>
        <p:spPr>
          <a:xfrm>
            <a:off x="3333469" y="1022664"/>
            <a:ext cx="6138084" cy="123888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CO" sz="4400" b="1" dirty="0" smtClean="0">
                <a:solidFill>
                  <a:srgbClr val="002060"/>
                </a:solidFill>
              </a:rPr>
              <a:t>FASES DE LA TOMA DE REQUERIMIENTOS</a:t>
            </a:r>
            <a:endParaRPr lang="es-CO" sz="4400" b="1" dirty="0" smtClean="0">
              <a:solidFill>
                <a:srgbClr val="002060"/>
              </a:solidFill>
            </a:endParaRPr>
          </a:p>
        </p:txBody>
      </p:sp>
      <p:sp>
        <p:nvSpPr>
          <p:cNvPr id="11" name="4 Rectángulo"/>
          <p:cNvSpPr/>
          <p:nvPr/>
        </p:nvSpPr>
        <p:spPr>
          <a:xfrm>
            <a:off x="2576701" y="2374709"/>
            <a:ext cx="1965278" cy="1665027"/>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112509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65029" y="108959"/>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b="1" dirty="0">
                <a:solidFill>
                  <a:schemeClr val="bg1"/>
                </a:solidFill>
                <a:latin typeface="Arial" panose="020B0604020202020204" pitchFamily="34" charset="0"/>
                <a:cs typeface="Arial" panose="020B0604020202020204" pitchFamily="34" charset="0"/>
              </a:rPr>
              <a:t>ANALISIS DE </a:t>
            </a:r>
            <a:br>
              <a:rPr lang="en-US" b="1" dirty="0">
                <a:solidFill>
                  <a:schemeClr val="bg1"/>
                </a:solidFill>
                <a:latin typeface="Arial" panose="020B0604020202020204" pitchFamily="34" charset="0"/>
                <a:cs typeface="Arial" panose="020B0604020202020204" pitchFamily="34" charset="0"/>
              </a:rPr>
            </a:br>
            <a:r>
              <a:rPr lang="en-US" b="1" dirty="0">
                <a:solidFill>
                  <a:schemeClr val="bg1"/>
                </a:solidFill>
                <a:latin typeface="Arial" panose="020B0604020202020204" pitchFamily="34" charset="0"/>
                <a:cs typeface="Arial" panose="020B0604020202020204" pitchFamily="34" charset="0"/>
              </a:rPr>
              <a:t>REQUERIMIENTOS</a:t>
            </a:r>
            <a:endParaRPr lang="es-CO" b="1" dirty="0">
              <a:solidFill>
                <a:schemeClr val="bg1"/>
              </a:solidFill>
              <a:latin typeface="Arial" panose="020B0604020202020204" pitchFamily="34" charset="0"/>
              <a:cs typeface="Arial" panose="020B0604020202020204" pitchFamily="34" charset="0"/>
            </a:endParaRPr>
          </a:p>
        </p:txBody>
      </p:sp>
      <p:sp>
        <p:nvSpPr>
          <p:cNvPr id="8" name="5 Marcador de contenido"/>
          <p:cNvSpPr txBox="1">
            <a:spLocks/>
          </p:cNvSpPr>
          <p:nvPr/>
        </p:nvSpPr>
        <p:spPr>
          <a:xfrm>
            <a:off x="290009" y="1800135"/>
            <a:ext cx="7025190" cy="38350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sz="1800" smtClean="0"/>
              <a:t>Las actividades a contemplar durante esta etapa son:</a:t>
            </a:r>
            <a:endParaRPr lang="es-CO" sz="1800"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149" y="2307204"/>
            <a:ext cx="11555106" cy="4154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11853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64" y="2602738"/>
            <a:ext cx="11851298" cy="2210278"/>
          </a:xfrm>
          <a:prstGeom prst="rect">
            <a:avLst/>
          </a:prstGeom>
        </p:spPr>
      </p:pic>
      <p:sp>
        <p:nvSpPr>
          <p:cNvPr id="10" name="5 Marcador de contenido"/>
          <p:cNvSpPr txBox="1">
            <a:spLocks/>
          </p:cNvSpPr>
          <p:nvPr/>
        </p:nvSpPr>
        <p:spPr>
          <a:xfrm>
            <a:off x="3333469" y="1022664"/>
            <a:ext cx="6138084" cy="123888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CO" sz="4400" b="1" dirty="0" smtClean="0">
                <a:solidFill>
                  <a:srgbClr val="002060"/>
                </a:solidFill>
              </a:rPr>
              <a:t>FASES DE LA TOMA DE REQUERIMIENTOS</a:t>
            </a:r>
            <a:endParaRPr lang="es-CO" sz="4400" b="1" dirty="0" smtClean="0">
              <a:solidFill>
                <a:srgbClr val="002060"/>
              </a:solidFill>
            </a:endParaRPr>
          </a:p>
        </p:txBody>
      </p:sp>
      <p:sp>
        <p:nvSpPr>
          <p:cNvPr id="11" name="4 Rectángulo"/>
          <p:cNvSpPr/>
          <p:nvPr/>
        </p:nvSpPr>
        <p:spPr>
          <a:xfrm>
            <a:off x="4928026" y="2374709"/>
            <a:ext cx="2291379" cy="1665027"/>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166536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65029" y="108959"/>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b="1" dirty="0">
                <a:solidFill>
                  <a:schemeClr val="bg1"/>
                </a:solidFill>
                <a:latin typeface="Arial" panose="020B0604020202020204" pitchFamily="34" charset="0"/>
                <a:cs typeface="Arial" panose="020B0604020202020204" pitchFamily="34" charset="0"/>
              </a:rPr>
              <a:t>ESPECIFICACION DE REQUERIMIENTOS</a:t>
            </a:r>
            <a:endParaRPr lang="es-CO" b="1" dirty="0">
              <a:solidFill>
                <a:schemeClr val="bg1"/>
              </a:solidFill>
              <a:latin typeface="Arial" panose="020B0604020202020204" pitchFamily="34" charset="0"/>
              <a:cs typeface="Arial" panose="020B0604020202020204" pitchFamily="34" charset="0"/>
            </a:endParaRPr>
          </a:p>
        </p:txBody>
      </p:sp>
      <p:sp>
        <p:nvSpPr>
          <p:cNvPr id="5" name="5 Marcador de contenido"/>
          <p:cNvSpPr txBox="1">
            <a:spLocks/>
          </p:cNvSpPr>
          <p:nvPr/>
        </p:nvSpPr>
        <p:spPr>
          <a:xfrm>
            <a:off x="290009" y="1813783"/>
            <a:ext cx="7025190" cy="337236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sz="1800" smtClean="0"/>
              <a:t>En esta fase se documentan los requerimientos acordados con el cliente, en un nivel apropiado de detalle. Se documenta la descripción completa de las necesidades y funcionalidades del sistema que será desarrollado; describe el </a:t>
            </a:r>
            <a:r>
              <a:rPr lang="es-CO" sz="1800" b="1" smtClean="0"/>
              <a:t>alcance del sistema</a:t>
            </a:r>
            <a:r>
              <a:rPr lang="es-CO" sz="1800" smtClean="0"/>
              <a:t> y la forma como hará sus funciones, definiendo los requerimientos funcionales y no funcionales.</a:t>
            </a:r>
          </a:p>
          <a:p>
            <a:pPr marL="0" indent="0" algn="just">
              <a:buFont typeface="Arial" panose="020B0604020202020204" pitchFamily="34" charset="0"/>
              <a:buNone/>
            </a:pPr>
            <a:endParaRPr lang="es-CO" sz="1800" smtClean="0"/>
          </a:p>
          <a:p>
            <a:pPr marL="0" indent="0" algn="just">
              <a:buFont typeface="Arial" panose="020B0604020202020204" pitchFamily="34" charset="0"/>
              <a:buNone/>
            </a:pPr>
            <a:r>
              <a:rPr lang="es-CO" sz="1800" smtClean="0"/>
              <a:t>En la práctica, esta etapa se va realizando conjuntamente con el análisis, se puede decir que la especificación es el "pasar en limpio" el análisis realizado previamente aplicando técnicas y/o estándares de documentación.</a:t>
            </a:r>
            <a:endParaRPr lang="es-CO" sz="1800" dirty="0"/>
          </a:p>
        </p:txBody>
      </p:sp>
      <p:pic>
        <p:nvPicPr>
          <p:cNvPr id="6" name="1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0" y="1848560"/>
            <a:ext cx="4212610" cy="4607542"/>
          </a:xfrm>
          <a:prstGeom prst="rect">
            <a:avLst/>
          </a:prstGeom>
        </p:spPr>
      </p:pic>
    </p:spTree>
    <p:extLst>
      <p:ext uri="{BB962C8B-B14F-4D97-AF65-F5344CB8AC3E}">
        <p14:creationId xmlns:p14="http://schemas.microsoft.com/office/powerpoint/2010/main" val="40954461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65029" y="108959"/>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b="1" dirty="0">
                <a:solidFill>
                  <a:schemeClr val="bg1"/>
                </a:solidFill>
                <a:latin typeface="Arial" panose="020B0604020202020204" pitchFamily="34" charset="0"/>
                <a:cs typeface="Arial" panose="020B0604020202020204" pitchFamily="34" charset="0"/>
              </a:rPr>
              <a:t>ESPECIFICACION DE REQUERIMIENTOS</a:t>
            </a:r>
            <a:endParaRPr lang="es-CO" b="1" dirty="0">
              <a:solidFill>
                <a:schemeClr val="bg1"/>
              </a:solidFill>
              <a:latin typeface="Arial" panose="020B0604020202020204" pitchFamily="34" charset="0"/>
              <a:cs typeface="Arial" panose="020B0604020202020204" pitchFamily="34" charset="0"/>
            </a:endParaRPr>
          </a:p>
        </p:txBody>
      </p:sp>
      <p:sp>
        <p:nvSpPr>
          <p:cNvPr id="7" name="5 Marcador de contenido"/>
          <p:cNvSpPr txBox="1">
            <a:spLocks/>
          </p:cNvSpPr>
          <p:nvPr/>
        </p:nvSpPr>
        <p:spPr>
          <a:xfrm>
            <a:off x="290008" y="1882023"/>
            <a:ext cx="11501657" cy="21167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sz="1800" smtClean="0"/>
              <a:t>La </a:t>
            </a:r>
            <a:r>
              <a:rPr lang="es-CO" sz="1800" b="1" smtClean="0"/>
              <a:t>Especificación de Requerimientos de Software (ERS) </a:t>
            </a:r>
            <a:r>
              <a:rPr lang="es-CO" sz="1800" smtClean="0"/>
              <a:t>contiene una descripción completa de las necesidades de las funcionalidades del sistema que será desarrollado, describe el alcance del sistema, comportamiento y ejecución esperada definiendo los requerimientos funcionales y no funcionales. Es importante destacar que las especificaciones de requerimientos es el resultado final de las actividades de análisis y evaluación de requerimientos, utilizándose como fuente básica de comunicación entre los clientes, usuarios finales, analistas de sistemas, equipo de pruebas, y todo aquel involucrado en la implementación del sistema. Y al igual que los requerimientos cuenta con las siguientes características: Completa, Consistente, Verificable, Rastreable, Precisa. </a:t>
            </a:r>
            <a:endParaRPr lang="es-CO" sz="1800" dirty="0"/>
          </a:p>
        </p:txBody>
      </p:sp>
      <p:sp>
        <p:nvSpPr>
          <p:cNvPr id="8" name="2 CuadroTexto"/>
          <p:cNvSpPr txBox="1"/>
          <p:nvPr/>
        </p:nvSpPr>
        <p:spPr>
          <a:xfrm>
            <a:off x="1646924" y="4394585"/>
            <a:ext cx="6219843" cy="1115690"/>
          </a:xfrm>
          <a:prstGeom prst="rect">
            <a:avLst/>
          </a:prstGeom>
          <a:noFill/>
        </p:spPr>
        <p:txBody>
          <a:bodyPr wrap="none" rtlCol="0">
            <a:spAutoFit/>
          </a:bodyPr>
          <a:lstStyle/>
          <a:p>
            <a:pPr algn="ctr"/>
            <a:r>
              <a:rPr lang="es-CO" sz="2000" b="1" dirty="0" smtClean="0">
                <a:solidFill>
                  <a:srgbClr val="002060"/>
                </a:solidFill>
              </a:rPr>
              <a:t>Documento recomendado es el producido por el </a:t>
            </a:r>
          </a:p>
          <a:p>
            <a:pPr algn="ctr"/>
            <a:r>
              <a:rPr lang="es-CO" sz="2000" b="1" dirty="0" smtClean="0">
                <a:solidFill>
                  <a:srgbClr val="002060"/>
                </a:solidFill>
              </a:rPr>
              <a:t>estándar IEEE 830</a:t>
            </a:r>
          </a:p>
          <a:p>
            <a:pPr algn="ctr"/>
            <a:endParaRPr lang="es-CO" sz="1050" dirty="0"/>
          </a:p>
          <a:p>
            <a:pPr algn="ctr"/>
            <a:r>
              <a:rPr lang="es-CO" sz="1600" dirty="0">
                <a:hlinkClick r:id="rId2"/>
              </a:rPr>
              <a:t>https://www.fdi.ucm.es/profesor/gmendez/docs/is0809/ieee830.pdf</a:t>
            </a:r>
            <a:endParaRPr lang="es-CO" sz="1600" dirty="0"/>
          </a:p>
        </p:txBody>
      </p:sp>
      <p:pic>
        <p:nvPicPr>
          <p:cNvPr id="9"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418" y="4075561"/>
            <a:ext cx="1753738" cy="1753738"/>
          </a:xfrm>
          <a:prstGeom prst="rect">
            <a:avLst/>
          </a:prstGeom>
        </p:spPr>
      </p:pic>
    </p:spTree>
    <p:extLst>
      <p:ext uri="{BB962C8B-B14F-4D97-AF65-F5344CB8AC3E}">
        <p14:creationId xmlns:p14="http://schemas.microsoft.com/office/powerpoint/2010/main" val="1456130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64" y="2602738"/>
            <a:ext cx="11851298" cy="2210278"/>
          </a:xfrm>
          <a:prstGeom prst="rect">
            <a:avLst/>
          </a:prstGeom>
        </p:spPr>
      </p:pic>
      <p:sp>
        <p:nvSpPr>
          <p:cNvPr id="10" name="5 Marcador de contenido"/>
          <p:cNvSpPr txBox="1">
            <a:spLocks/>
          </p:cNvSpPr>
          <p:nvPr/>
        </p:nvSpPr>
        <p:spPr>
          <a:xfrm>
            <a:off x="3333469" y="1022664"/>
            <a:ext cx="6138084" cy="123888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CO" sz="4400" b="1" dirty="0" smtClean="0">
                <a:solidFill>
                  <a:srgbClr val="002060"/>
                </a:solidFill>
              </a:rPr>
              <a:t>FASES DE LA TOMA DE REQUERIMIENTOS</a:t>
            </a:r>
            <a:endParaRPr lang="es-CO" sz="4400" b="1" dirty="0" smtClean="0">
              <a:solidFill>
                <a:srgbClr val="002060"/>
              </a:solidFill>
            </a:endParaRPr>
          </a:p>
        </p:txBody>
      </p:sp>
      <p:sp>
        <p:nvSpPr>
          <p:cNvPr id="11" name="4 Rectángulo"/>
          <p:cNvSpPr/>
          <p:nvPr/>
        </p:nvSpPr>
        <p:spPr>
          <a:xfrm>
            <a:off x="7497061" y="2374709"/>
            <a:ext cx="1965278" cy="1665027"/>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6196813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65029" y="108959"/>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b="1" dirty="0">
                <a:solidFill>
                  <a:schemeClr val="bg1"/>
                </a:solidFill>
                <a:latin typeface="Arial" panose="020B0604020202020204" pitchFamily="34" charset="0"/>
                <a:cs typeface="Arial" panose="020B0604020202020204" pitchFamily="34" charset="0"/>
              </a:rPr>
              <a:t>VERIFICACION DE</a:t>
            </a:r>
            <a:br>
              <a:rPr lang="en-US" b="1" dirty="0">
                <a:solidFill>
                  <a:schemeClr val="bg1"/>
                </a:solidFill>
                <a:latin typeface="Arial" panose="020B0604020202020204" pitchFamily="34" charset="0"/>
                <a:cs typeface="Arial" panose="020B0604020202020204" pitchFamily="34" charset="0"/>
              </a:rPr>
            </a:br>
            <a:r>
              <a:rPr lang="en-US" b="1" dirty="0">
                <a:solidFill>
                  <a:schemeClr val="bg1"/>
                </a:solidFill>
                <a:latin typeface="Arial" panose="020B0604020202020204" pitchFamily="34" charset="0"/>
                <a:cs typeface="Arial" panose="020B0604020202020204" pitchFamily="34" charset="0"/>
              </a:rPr>
              <a:t>REQUERIMIENTOS</a:t>
            </a:r>
            <a:endParaRPr lang="es-CO" b="1" dirty="0">
              <a:solidFill>
                <a:schemeClr val="bg1"/>
              </a:solidFill>
              <a:latin typeface="Arial" panose="020B0604020202020204" pitchFamily="34" charset="0"/>
              <a:cs typeface="Arial" panose="020B0604020202020204" pitchFamily="34" charset="0"/>
            </a:endParaRPr>
          </a:p>
        </p:txBody>
      </p:sp>
      <p:pic>
        <p:nvPicPr>
          <p:cNvPr id="7"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699" y="1665025"/>
            <a:ext cx="4838132" cy="4838132"/>
          </a:xfrm>
          <a:prstGeom prst="rect">
            <a:avLst/>
          </a:prstGeom>
        </p:spPr>
      </p:pic>
      <p:sp>
        <p:nvSpPr>
          <p:cNvPr id="8" name="5 Marcador de contenido"/>
          <p:cNvSpPr txBox="1">
            <a:spLocks/>
          </p:cNvSpPr>
          <p:nvPr/>
        </p:nvSpPr>
        <p:spPr>
          <a:xfrm>
            <a:off x="4752827" y="1813782"/>
            <a:ext cx="7025190" cy="46423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sz="1800" smtClean="0"/>
              <a:t>Su objetivo es que los analistas se aseguren que los requerimientos especificados son los que realmente quiere el cliente, que estén completos y sean consistentes, además de </a:t>
            </a:r>
            <a:r>
              <a:rPr lang="es-CO" sz="1800" smtClean="0">
                <a:latin typeface="Consolas" pitchFamily="49" charset="0"/>
                <a:cs typeface="Consolas" pitchFamily="49" charset="0"/>
              </a:rPr>
              <a:t>"</a:t>
            </a:r>
            <a:r>
              <a:rPr lang="es-CO" sz="1800" i="1" smtClean="0">
                <a:latin typeface="Consolas" pitchFamily="49" charset="0"/>
                <a:cs typeface="Consolas" pitchFamily="49" charset="0"/>
              </a:rPr>
              <a:t>cumplir con todas las características que distinguen un buen requerimiento"</a:t>
            </a:r>
            <a:r>
              <a:rPr lang="es-CO" sz="1800" smtClean="0"/>
              <a:t>, otro punto de revisión es asegurarse que no se haya omitido ningún requerimiento. </a:t>
            </a:r>
          </a:p>
          <a:p>
            <a:pPr marL="0" indent="0" algn="just">
              <a:buFont typeface="Arial" panose="020B0604020202020204" pitchFamily="34" charset="0"/>
              <a:buNone/>
            </a:pPr>
            <a:endParaRPr lang="es-CO" sz="1800" smtClean="0"/>
          </a:p>
          <a:p>
            <a:pPr marL="0" indent="0" algn="just">
              <a:buFont typeface="Arial" panose="020B0604020202020204" pitchFamily="34" charset="0"/>
              <a:buNone/>
            </a:pPr>
            <a:r>
              <a:rPr lang="es-CO" sz="1800" smtClean="0"/>
              <a:t>Para hacer la verificación se recomienda primero  seleccionar varios revisores de diferentes disciplinas, puede ser un analista, arquitecto, o incluso un programador, pero debe ser alguien que esté familiarizado la ingeniería de requerimientos, además debe tener conocimiento de los estándares de documentación de la organización. </a:t>
            </a:r>
          </a:p>
          <a:p>
            <a:pPr marL="0" indent="0" algn="just">
              <a:buFont typeface="Arial" panose="020B0604020202020204" pitchFamily="34" charset="0"/>
              <a:buNone/>
            </a:pPr>
            <a:endParaRPr lang="es-CO" sz="1800" smtClean="0"/>
          </a:p>
          <a:p>
            <a:pPr marL="0" indent="0" algn="just">
              <a:buFont typeface="Arial" panose="020B0604020202020204" pitchFamily="34" charset="0"/>
              <a:buNone/>
            </a:pPr>
            <a:r>
              <a:rPr lang="es-CO" sz="1800" smtClean="0"/>
              <a:t>Se puede preparar un checklist para la revisión de los requerimientos, esto dependerá del proyecto que se esté manejando. </a:t>
            </a:r>
            <a:endParaRPr lang="es-CO" sz="1800" dirty="0"/>
          </a:p>
        </p:txBody>
      </p:sp>
    </p:spTree>
    <p:extLst>
      <p:ext uri="{BB962C8B-B14F-4D97-AF65-F5344CB8AC3E}">
        <p14:creationId xmlns:p14="http://schemas.microsoft.com/office/powerpoint/2010/main" val="36013444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65029" y="108959"/>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b="1" dirty="0">
                <a:solidFill>
                  <a:schemeClr val="bg1"/>
                </a:solidFill>
                <a:latin typeface="Arial" panose="020B0604020202020204" pitchFamily="34" charset="0"/>
                <a:cs typeface="Arial" panose="020B0604020202020204" pitchFamily="34" charset="0"/>
              </a:rPr>
              <a:t>VERIFICACION DE</a:t>
            </a:r>
            <a:br>
              <a:rPr lang="en-US" b="1" dirty="0">
                <a:solidFill>
                  <a:schemeClr val="bg1"/>
                </a:solidFill>
                <a:latin typeface="Arial" panose="020B0604020202020204" pitchFamily="34" charset="0"/>
                <a:cs typeface="Arial" panose="020B0604020202020204" pitchFamily="34" charset="0"/>
              </a:rPr>
            </a:br>
            <a:r>
              <a:rPr lang="en-US" b="1" dirty="0">
                <a:solidFill>
                  <a:schemeClr val="bg1"/>
                </a:solidFill>
                <a:latin typeface="Arial" panose="020B0604020202020204" pitchFamily="34" charset="0"/>
                <a:cs typeface="Arial" panose="020B0604020202020204" pitchFamily="34" charset="0"/>
              </a:rPr>
              <a:t>REQUERIMIENTOS</a:t>
            </a:r>
            <a:endParaRPr lang="es-CO" b="1" dirty="0">
              <a:solidFill>
                <a:schemeClr val="bg1"/>
              </a:solidFill>
              <a:latin typeface="Arial" panose="020B0604020202020204" pitchFamily="34" charset="0"/>
              <a:cs typeface="Arial" panose="020B0604020202020204" pitchFamily="34" charset="0"/>
            </a:endParaRPr>
          </a:p>
        </p:txBody>
      </p:sp>
      <p:sp>
        <p:nvSpPr>
          <p:cNvPr id="5" name="5 Marcador de contenido"/>
          <p:cNvSpPr txBox="1">
            <a:spLocks/>
          </p:cNvSpPr>
          <p:nvPr/>
        </p:nvSpPr>
        <p:spPr>
          <a:xfrm>
            <a:off x="218362" y="1813783"/>
            <a:ext cx="11709779" cy="64281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sz="1800" smtClean="0"/>
              <a:t>Lo que se debe hacer es realizar revisiones al documento, aplicarles pruebas de escritorio, etc. Aquí un ejemplo de puntos a revisar en los documentos obtenidos: </a:t>
            </a:r>
            <a:endParaRPr lang="es-CO" sz="1800" dirty="0" smtClean="0"/>
          </a:p>
        </p:txBody>
      </p:sp>
      <p:graphicFrame>
        <p:nvGraphicFramePr>
          <p:cNvPr id="6" name="2 Tabla"/>
          <p:cNvGraphicFramePr>
            <a:graphicFrameLocks noGrp="1"/>
          </p:cNvGraphicFramePr>
          <p:nvPr>
            <p:extLst>
              <p:ext uri="{D42A27DB-BD31-4B8C-83A1-F6EECF244321}">
                <p14:modId xmlns:p14="http://schemas.microsoft.com/office/powerpoint/2010/main" val="2984980629"/>
              </p:ext>
            </p:extLst>
          </p:nvPr>
        </p:nvGraphicFramePr>
        <p:xfrm>
          <a:off x="272953" y="2657647"/>
          <a:ext cx="11627892" cy="3708400"/>
        </p:xfrm>
        <a:graphic>
          <a:graphicData uri="http://schemas.openxmlformats.org/drawingml/2006/table">
            <a:tbl>
              <a:tblPr firstRow="1" bandRow="1">
                <a:tableStyleId>{7DF18680-E054-41AD-8BC1-D1AEF772440D}</a:tableStyleId>
              </a:tblPr>
              <a:tblGrid>
                <a:gridCol w="10426889">
                  <a:extLst>
                    <a:ext uri="{9D8B030D-6E8A-4147-A177-3AD203B41FA5}">
                      <a16:colId xmlns:a16="http://schemas.microsoft.com/office/drawing/2014/main" val="20000"/>
                    </a:ext>
                  </a:extLst>
                </a:gridCol>
                <a:gridCol w="1201003">
                  <a:extLst>
                    <a:ext uri="{9D8B030D-6E8A-4147-A177-3AD203B41FA5}">
                      <a16:colId xmlns:a16="http://schemas.microsoft.com/office/drawing/2014/main" val="20001"/>
                    </a:ext>
                  </a:extLst>
                </a:gridCol>
              </a:tblGrid>
              <a:tr h="370840">
                <a:tc>
                  <a:txBody>
                    <a:bodyPr/>
                    <a:lstStyle/>
                    <a:p>
                      <a:pPr algn="ctr"/>
                      <a:r>
                        <a:rPr lang="es-CO" dirty="0" smtClean="0"/>
                        <a:t>ELEMENTO A VERIFICAR</a:t>
                      </a:r>
                      <a:endParaRPr lang="es-CO" dirty="0"/>
                    </a:p>
                  </a:txBody>
                  <a:tcPr>
                    <a:solidFill>
                      <a:srgbClr val="002060"/>
                    </a:solidFill>
                  </a:tcPr>
                </a:tc>
                <a:tc>
                  <a:txBody>
                    <a:bodyPr/>
                    <a:lstStyle/>
                    <a:p>
                      <a:pPr algn="ctr"/>
                      <a:r>
                        <a:rPr lang="es-CO" dirty="0" smtClean="0"/>
                        <a:t>ESTADO</a:t>
                      </a:r>
                      <a:endParaRPr lang="es-CO" dirty="0"/>
                    </a:p>
                  </a:txBody>
                  <a:tcPr>
                    <a:solidFill>
                      <a:srgbClr val="002060"/>
                    </a:solidFill>
                  </a:tcPr>
                </a:tc>
                <a:extLst>
                  <a:ext uri="{0D108BD9-81ED-4DB2-BD59-A6C34878D82A}">
                    <a16:rowId xmlns:a16="http://schemas.microsoft.com/office/drawing/2014/main" val="10000"/>
                  </a:ext>
                </a:extLst>
              </a:tr>
              <a:tr h="370840">
                <a:tc>
                  <a:txBody>
                    <a:bodyPr/>
                    <a:lstStyle/>
                    <a:p>
                      <a:r>
                        <a:rPr lang="es-CO" dirty="0" smtClean="0"/>
                        <a:t>¿Están incluidas todas las funcionalidades requeridas por el cliente? (completa).</a:t>
                      </a:r>
                      <a:endParaRPr lang="es-CO" dirty="0"/>
                    </a:p>
                  </a:txBody>
                  <a:tcPr/>
                </a:tc>
                <a:tc>
                  <a:txBody>
                    <a:bodyPr/>
                    <a:lstStyle/>
                    <a:p>
                      <a:endParaRPr lang="es-CO"/>
                    </a:p>
                  </a:txBody>
                  <a:tcPr/>
                </a:tc>
                <a:extLst>
                  <a:ext uri="{0D108BD9-81ED-4DB2-BD59-A6C34878D82A}">
                    <a16:rowId xmlns:a16="http://schemas.microsoft.com/office/drawing/2014/main" val="10001"/>
                  </a:ext>
                </a:extLst>
              </a:tr>
              <a:tr h="370840">
                <a:tc>
                  <a:txBody>
                    <a:bodyPr/>
                    <a:lstStyle/>
                    <a:p>
                      <a:r>
                        <a:rPr lang="es-CO" dirty="0" smtClean="0"/>
                        <a:t>¿Existen conflictos en los requerimientos? (consistencia)</a:t>
                      </a:r>
                      <a:endParaRPr lang="es-CO" dirty="0"/>
                    </a:p>
                  </a:txBody>
                  <a:tcPr/>
                </a:tc>
                <a:tc>
                  <a:txBody>
                    <a:bodyPr/>
                    <a:lstStyle/>
                    <a:p>
                      <a:endParaRPr lang="es-CO"/>
                    </a:p>
                  </a:txBody>
                  <a:tcPr/>
                </a:tc>
                <a:extLst>
                  <a:ext uri="{0D108BD9-81ED-4DB2-BD59-A6C34878D82A}">
                    <a16:rowId xmlns:a16="http://schemas.microsoft.com/office/drawing/2014/main" val="10002"/>
                  </a:ext>
                </a:extLst>
              </a:tr>
              <a:tr h="370840">
                <a:tc>
                  <a:txBody>
                    <a:bodyPr/>
                    <a:lstStyle/>
                    <a:p>
                      <a:r>
                        <a:rPr lang="es-CO" dirty="0" smtClean="0"/>
                        <a:t>¿Tiene alguno de los requerimientos más de una interpretación? (no ambigua)</a:t>
                      </a:r>
                      <a:endParaRPr lang="es-CO" dirty="0"/>
                    </a:p>
                  </a:txBody>
                  <a:tcPr/>
                </a:tc>
                <a:tc>
                  <a:txBody>
                    <a:bodyPr/>
                    <a:lstStyle/>
                    <a:p>
                      <a:endParaRPr lang="es-CO"/>
                    </a:p>
                  </a:txBody>
                  <a:tcPr/>
                </a:tc>
                <a:extLst>
                  <a:ext uri="{0D108BD9-81ED-4DB2-BD59-A6C34878D82A}">
                    <a16:rowId xmlns:a16="http://schemas.microsoft.com/office/drawing/2014/main" val="10003"/>
                  </a:ext>
                </a:extLst>
              </a:tr>
              <a:tr h="370840">
                <a:tc>
                  <a:txBody>
                    <a:bodyPr/>
                    <a:lstStyle/>
                    <a:p>
                      <a:r>
                        <a:rPr lang="es-CO" dirty="0" smtClean="0"/>
                        <a:t>¿Esta cada requerimiento claramente representado? (entendible)</a:t>
                      </a:r>
                      <a:endParaRPr lang="es-CO" dirty="0"/>
                    </a:p>
                  </a:txBody>
                  <a:tcPr/>
                </a:tc>
                <a:tc>
                  <a:txBody>
                    <a:bodyPr/>
                    <a:lstStyle/>
                    <a:p>
                      <a:endParaRPr lang="es-CO"/>
                    </a:p>
                  </a:txBody>
                  <a:tcPr/>
                </a:tc>
                <a:extLst>
                  <a:ext uri="{0D108BD9-81ED-4DB2-BD59-A6C34878D82A}">
                    <a16:rowId xmlns:a16="http://schemas.microsoft.com/office/drawing/2014/main" val="10004"/>
                  </a:ext>
                </a:extLst>
              </a:tr>
              <a:tr h="370840">
                <a:tc>
                  <a:txBody>
                    <a:bodyPr/>
                    <a:lstStyle/>
                    <a:p>
                      <a:r>
                        <a:rPr lang="es-CO" dirty="0" smtClean="0"/>
                        <a:t>¿Puede ser los requerimientos implementados con la tecnología y presupuesto disponible? (factible)</a:t>
                      </a:r>
                      <a:endParaRPr lang="es-CO" dirty="0"/>
                    </a:p>
                  </a:txBody>
                  <a:tcPr/>
                </a:tc>
                <a:tc>
                  <a:txBody>
                    <a:bodyPr/>
                    <a:lstStyle/>
                    <a:p>
                      <a:endParaRPr lang="es-CO"/>
                    </a:p>
                  </a:txBody>
                  <a:tcPr/>
                </a:tc>
                <a:extLst>
                  <a:ext uri="{0D108BD9-81ED-4DB2-BD59-A6C34878D82A}">
                    <a16:rowId xmlns:a16="http://schemas.microsoft.com/office/drawing/2014/main" val="10005"/>
                  </a:ext>
                </a:extLst>
              </a:tr>
              <a:tr h="370840">
                <a:tc>
                  <a:txBody>
                    <a:bodyPr/>
                    <a:lstStyle/>
                    <a:p>
                      <a:r>
                        <a:rPr lang="es-CO" dirty="0" smtClean="0"/>
                        <a:t>¿Está la especificación escrita en un lenguaje apropiado? (clara)</a:t>
                      </a:r>
                      <a:endParaRPr lang="es-CO" dirty="0"/>
                    </a:p>
                  </a:txBody>
                  <a:tcPr/>
                </a:tc>
                <a:tc>
                  <a:txBody>
                    <a:bodyPr/>
                    <a:lstStyle/>
                    <a:p>
                      <a:endParaRPr lang="es-CO"/>
                    </a:p>
                  </a:txBody>
                  <a:tcPr/>
                </a:tc>
                <a:extLst>
                  <a:ext uri="{0D108BD9-81ED-4DB2-BD59-A6C34878D82A}">
                    <a16:rowId xmlns:a16="http://schemas.microsoft.com/office/drawing/2014/main" val="10006"/>
                  </a:ext>
                </a:extLst>
              </a:tr>
              <a:tr h="370840">
                <a:tc>
                  <a:txBody>
                    <a:bodyPr/>
                    <a:lstStyle/>
                    <a:p>
                      <a:r>
                        <a:rPr lang="es-CO" dirty="0" smtClean="0"/>
                        <a:t>¿Existe facilidad para hacer cambios en los requerimientos? (modificable)</a:t>
                      </a:r>
                      <a:endParaRPr lang="es-CO" dirty="0"/>
                    </a:p>
                  </a:txBody>
                  <a:tcPr/>
                </a:tc>
                <a:tc>
                  <a:txBody>
                    <a:bodyPr/>
                    <a:lstStyle/>
                    <a:p>
                      <a:endParaRPr lang="es-CO" dirty="0"/>
                    </a:p>
                  </a:txBody>
                  <a:tcPr/>
                </a:tc>
                <a:extLst>
                  <a:ext uri="{0D108BD9-81ED-4DB2-BD59-A6C34878D82A}">
                    <a16:rowId xmlns:a16="http://schemas.microsoft.com/office/drawing/2014/main" val="10007"/>
                  </a:ext>
                </a:extLst>
              </a:tr>
              <a:tr h="370840">
                <a:tc>
                  <a:txBody>
                    <a:bodyPr/>
                    <a:lstStyle/>
                    <a:p>
                      <a:r>
                        <a:rPr lang="es-CO" dirty="0" smtClean="0"/>
                        <a:t>¿Está claramente definido el origen de cada requerimiento? (rastreable)</a:t>
                      </a:r>
                      <a:endParaRPr lang="es-CO" dirty="0"/>
                    </a:p>
                  </a:txBody>
                  <a:tcPr/>
                </a:tc>
                <a:tc>
                  <a:txBody>
                    <a:bodyPr/>
                    <a:lstStyle/>
                    <a:p>
                      <a:endParaRPr lang="es-CO" dirty="0"/>
                    </a:p>
                  </a:txBody>
                  <a:tcPr/>
                </a:tc>
                <a:extLst>
                  <a:ext uri="{0D108BD9-81ED-4DB2-BD59-A6C34878D82A}">
                    <a16:rowId xmlns:a16="http://schemas.microsoft.com/office/drawing/2014/main" val="10008"/>
                  </a:ext>
                </a:extLst>
              </a:tr>
              <a:tr h="370840">
                <a:tc>
                  <a:txBody>
                    <a:bodyPr/>
                    <a:lstStyle/>
                    <a:p>
                      <a:r>
                        <a:rPr lang="es-CO" dirty="0" smtClean="0"/>
                        <a:t>¿Pueden los Requerimientos ser sometidos a pruebas cuantitativas? (verificable)</a:t>
                      </a:r>
                      <a:endParaRPr lang="es-CO" dirty="0"/>
                    </a:p>
                  </a:txBody>
                  <a:tcPr/>
                </a:tc>
                <a:tc>
                  <a:txBody>
                    <a:bodyPr/>
                    <a:lstStyle/>
                    <a:p>
                      <a:endParaRPr lang="es-CO" dirty="0"/>
                    </a:p>
                  </a:txBody>
                  <a:tcPr/>
                </a:tc>
                <a:extLst>
                  <a:ext uri="{0D108BD9-81ED-4DB2-BD59-A6C34878D82A}">
                    <a16:rowId xmlns:a16="http://schemas.microsoft.com/office/drawing/2014/main" val="10009"/>
                  </a:ext>
                </a:extLst>
              </a:tr>
            </a:tbl>
          </a:graphicData>
        </a:graphic>
      </p:graphicFrame>
      <p:pic>
        <p:nvPicPr>
          <p:cNvPr id="9" name="6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46597" y="3051511"/>
            <a:ext cx="343272" cy="343272"/>
          </a:xfrm>
          <a:prstGeom prst="rect">
            <a:avLst/>
          </a:prstGeom>
        </p:spPr>
      </p:pic>
      <p:pic>
        <p:nvPicPr>
          <p:cNvPr id="10" name="7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46597" y="3410635"/>
            <a:ext cx="343272" cy="343272"/>
          </a:xfrm>
          <a:prstGeom prst="rect">
            <a:avLst/>
          </a:prstGeom>
        </p:spPr>
      </p:pic>
      <p:pic>
        <p:nvPicPr>
          <p:cNvPr id="11" name="8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46597" y="3782324"/>
            <a:ext cx="343272" cy="343272"/>
          </a:xfrm>
          <a:prstGeom prst="rect">
            <a:avLst/>
          </a:prstGeom>
        </p:spPr>
      </p:pic>
      <p:pic>
        <p:nvPicPr>
          <p:cNvPr id="12" name="17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1026" y="4158001"/>
            <a:ext cx="343272" cy="343272"/>
          </a:xfrm>
          <a:prstGeom prst="rect">
            <a:avLst/>
          </a:prstGeom>
        </p:spPr>
      </p:pic>
      <p:pic>
        <p:nvPicPr>
          <p:cNvPr id="13" name="18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1026" y="4517125"/>
            <a:ext cx="343272" cy="343272"/>
          </a:xfrm>
          <a:prstGeom prst="rect">
            <a:avLst/>
          </a:prstGeom>
        </p:spPr>
      </p:pic>
      <p:pic>
        <p:nvPicPr>
          <p:cNvPr id="14" name="19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1026" y="4888814"/>
            <a:ext cx="343272" cy="343272"/>
          </a:xfrm>
          <a:prstGeom prst="rect">
            <a:avLst/>
          </a:prstGeom>
        </p:spPr>
      </p:pic>
      <p:pic>
        <p:nvPicPr>
          <p:cNvPr id="15" name="20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6202" y="5275511"/>
            <a:ext cx="343272" cy="343272"/>
          </a:xfrm>
          <a:prstGeom prst="rect">
            <a:avLst/>
          </a:prstGeom>
        </p:spPr>
      </p:pic>
      <p:pic>
        <p:nvPicPr>
          <p:cNvPr id="16" name="21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6202" y="5634635"/>
            <a:ext cx="343272" cy="343272"/>
          </a:xfrm>
          <a:prstGeom prst="rect">
            <a:avLst/>
          </a:prstGeom>
        </p:spPr>
      </p:pic>
      <p:pic>
        <p:nvPicPr>
          <p:cNvPr id="17" name="22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6202" y="6006324"/>
            <a:ext cx="343272" cy="343272"/>
          </a:xfrm>
          <a:prstGeom prst="rect">
            <a:avLst/>
          </a:prstGeom>
        </p:spPr>
      </p:pic>
    </p:spTree>
    <p:extLst>
      <p:ext uri="{BB962C8B-B14F-4D97-AF65-F5344CB8AC3E}">
        <p14:creationId xmlns:p14="http://schemas.microsoft.com/office/powerpoint/2010/main" val="3614068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591298" y="518748"/>
            <a:ext cx="7989994" cy="11665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dirty="0">
                <a:solidFill>
                  <a:srgbClr val="38AA00"/>
                </a:solidFill>
                <a:latin typeface="WORK SANS BOLD ROMAN" pitchFamily="2" charset="77"/>
              </a:rPr>
              <a:t>TIPOS DE </a:t>
            </a:r>
            <a:r>
              <a:rPr lang="es-CO" sz="3600" b="1" dirty="0" smtClean="0">
                <a:solidFill>
                  <a:srgbClr val="38AA00"/>
                </a:solidFill>
                <a:latin typeface="WORK SANS BOLD ROMAN" pitchFamily="2" charset="77"/>
              </a:rPr>
              <a:t>REQUERIMIENTOS DE SOFTWARE</a:t>
            </a:r>
            <a:endParaRPr lang="es-CO" sz="3600" b="1" dirty="0">
              <a:solidFill>
                <a:srgbClr val="38AA00"/>
              </a:solidFill>
              <a:latin typeface="WORK SANS BOLD ROMAN" pitchFamily="2" charset="77"/>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744229" y="1690149"/>
            <a:ext cx="1425934"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
        <p:nvSpPr>
          <p:cNvPr id="15" name="5 Marcador de contenido"/>
          <p:cNvSpPr txBox="1">
            <a:spLocks/>
          </p:cNvSpPr>
          <p:nvPr/>
        </p:nvSpPr>
        <p:spPr>
          <a:xfrm>
            <a:off x="685799" y="1882473"/>
            <a:ext cx="4882487" cy="40288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O" b="1" dirty="0" smtClean="0"/>
              <a:t>REQUERIMIENTOS FUNCIONALES:</a:t>
            </a:r>
          </a:p>
          <a:p>
            <a:pPr marL="0" indent="0" algn="just">
              <a:buFont typeface="Arial" panose="020B0604020202020204" pitchFamily="34" charset="0"/>
              <a:buNone/>
            </a:pPr>
            <a:r>
              <a:rPr lang="es-CO" sz="2000" dirty="0" smtClean="0"/>
              <a:t>Nos indican que </a:t>
            </a:r>
            <a:r>
              <a:rPr lang="es-CO" sz="2000" b="1" dirty="0" smtClean="0"/>
              <a:t>ACCIONES</a:t>
            </a:r>
            <a:r>
              <a:rPr lang="es-CO" sz="2000" dirty="0" smtClean="0"/>
              <a:t> debe contener el sistema, por lo general estas funciones van representadas en el software por medio de botones, formularios, paneles, enlaces, etc.</a:t>
            </a:r>
            <a:endParaRPr lang="es-CO" sz="2000" dirty="0"/>
          </a:p>
        </p:txBody>
      </p:sp>
      <p:sp>
        <p:nvSpPr>
          <p:cNvPr id="16" name="5 Marcador de contenido"/>
          <p:cNvSpPr txBox="1">
            <a:spLocks/>
          </p:cNvSpPr>
          <p:nvPr/>
        </p:nvSpPr>
        <p:spPr>
          <a:xfrm>
            <a:off x="6270008" y="1882473"/>
            <a:ext cx="4882487" cy="4028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s-CO" b="1" dirty="0" smtClean="0"/>
              <a:t>REQUERIMIENTOS NO FUNCIONALES:</a:t>
            </a:r>
          </a:p>
          <a:p>
            <a:pPr marL="0" indent="0" algn="just">
              <a:buFont typeface="Arial" panose="020B0604020202020204" pitchFamily="34" charset="0"/>
              <a:buNone/>
            </a:pPr>
            <a:r>
              <a:rPr lang="es-CO" sz="2000" dirty="0" smtClean="0"/>
              <a:t>Nos indican como</a:t>
            </a:r>
            <a:r>
              <a:rPr lang="es-CO" sz="2000" b="1" dirty="0" smtClean="0"/>
              <a:t> </a:t>
            </a:r>
            <a:r>
              <a:rPr lang="es-CO" sz="2000" dirty="0" smtClean="0"/>
              <a:t>debe ser el sistema, cuales son sus </a:t>
            </a:r>
            <a:r>
              <a:rPr lang="es-CO" sz="2000" b="1" dirty="0" smtClean="0"/>
              <a:t>CARACTERÍSTICAS</a:t>
            </a:r>
            <a:r>
              <a:rPr lang="es-CO" sz="2000" dirty="0" smtClean="0"/>
              <a:t> o </a:t>
            </a:r>
            <a:r>
              <a:rPr lang="es-CO" sz="2000" b="1" dirty="0" smtClean="0"/>
              <a:t>PROPIEDADES</a:t>
            </a:r>
            <a:r>
              <a:rPr lang="es-CO" sz="2000" dirty="0" smtClean="0"/>
              <a:t>.</a:t>
            </a:r>
            <a:endParaRPr lang="es-CO" sz="2000" dirty="0"/>
          </a:p>
        </p:txBody>
      </p:sp>
      <p:pic>
        <p:nvPicPr>
          <p:cNvPr id="17" name="7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flipV="1">
            <a:off x="994629" y="4533199"/>
            <a:ext cx="735614" cy="735614"/>
          </a:xfrm>
          <a:prstGeom prst="rect">
            <a:avLst/>
          </a:prstGeom>
        </p:spPr>
      </p:pic>
      <p:pic>
        <p:nvPicPr>
          <p:cNvPr id="18" name="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9823" y="4293452"/>
            <a:ext cx="2383412" cy="2383412"/>
          </a:xfrm>
          <a:prstGeom prst="rect">
            <a:avLst/>
          </a:prstGeom>
        </p:spPr>
      </p:pic>
      <p:pic>
        <p:nvPicPr>
          <p:cNvPr id="19" name="9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0178" y="3887343"/>
            <a:ext cx="3862318" cy="2620858"/>
          </a:xfrm>
          <a:prstGeom prst="rect">
            <a:avLst/>
          </a:prstGeom>
        </p:spPr>
      </p:pic>
    </p:spTree>
    <p:extLst>
      <p:ext uri="{BB962C8B-B14F-4D97-AF65-F5344CB8AC3E}">
        <p14:creationId xmlns:p14="http://schemas.microsoft.com/office/powerpoint/2010/main" val="3038000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64" y="2602738"/>
            <a:ext cx="11851298" cy="2210278"/>
          </a:xfrm>
          <a:prstGeom prst="rect">
            <a:avLst/>
          </a:prstGeom>
        </p:spPr>
      </p:pic>
      <p:sp>
        <p:nvSpPr>
          <p:cNvPr id="10" name="5 Marcador de contenido"/>
          <p:cNvSpPr txBox="1">
            <a:spLocks/>
          </p:cNvSpPr>
          <p:nvPr/>
        </p:nvSpPr>
        <p:spPr>
          <a:xfrm>
            <a:off x="3333469" y="1022664"/>
            <a:ext cx="6138084" cy="123888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CO" sz="4400" b="1" dirty="0" smtClean="0">
                <a:solidFill>
                  <a:srgbClr val="002060"/>
                </a:solidFill>
              </a:rPr>
              <a:t>FASES DE LA TOMA DE REQUERIMIENTOS</a:t>
            </a:r>
            <a:endParaRPr lang="es-CO" sz="4400" b="1" dirty="0" smtClean="0">
              <a:solidFill>
                <a:srgbClr val="002060"/>
              </a:solidFill>
            </a:endParaRPr>
          </a:p>
        </p:txBody>
      </p:sp>
      <p:sp>
        <p:nvSpPr>
          <p:cNvPr id="11" name="4 Rectángulo"/>
          <p:cNvSpPr/>
          <p:nvPr/>
        </p:nvSpPr>
        <p:spPr>
          <a:xfrm>
            <a:off x="9726462" y="2374709"/>
            <a:ext cx="1965278" cy="1665027"/>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5254099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65029" y="108959"/>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b="1" dirty="0">
                <a:solidFill>
                  <a:schemeClr val="bg1"/>
                </a:solidFill>
                <a:latin typeface="Arial" panose="020B0604020202020204" pitchFamily="34" charset="0"/>
                <a:cs typeface="Arial" panose="020B0604020202020204" pitchFamily="34" charset="0"/>
              </a:rPr>
              <a:t>ACEPTACION DE REQUERIMIENTOS</a:t>
            </a:r>
            <a:endParaRPr lang="es-CO" b="1" dirty="0">
              <a:solidFill>
                <a:schemeClr val="bg1"/>
              </a:solidFill>
              <a:latin typeface="Arial" panose="020B0604020202020204" pitchFamily="34" charset="0"/>
              <a:cs typeface="Arial" panose="020B0604020202020204" pitchFamily="34" charset="0"/>
            </a:endParaRPr>
          </a:p>
        </p:txBody>
      </p:sp>
      <p:pic>
        <p:nvPicPr>
          <p:cNvPr id="18" name="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2681" y="4152335"/>
            <a:ext cx="2347418" cy="2347418"/>
          </a:xfrm>
          <a:prstGeom prst="rect">
            <a:avLst/>
          </a:prstGeom>
        </p:spPr>
      </p:pic>
      <p:sp>
        <p:nvSpPr>
          <p:cNvPr id="19" name="5 Marcador de contenido"/>
          <p:cNvSpPr txBox="1">
            <a:spLocks/>
          </p:cNvSpPr>
          <p:nvPr/>
        </p:nvSpPr>
        <p:spPr>
          <a:xfrm>
            <a:off x="290009" y="1909319"/>
            <a:ext cx="7666636" cy="337236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sz="1800" smtClean="0"/>
              <a:t>Este es un proceso donde los analistas involucrados se reúnen con el cliente y comienzan a dar una revisión formal al documento, esto es, comienzan a leer y explicar cada requerimiento, incluso se pueden apoyar nuevamente en prototipos en papel para que quede más claro el funcionamiento, esto con el fin de que todos estén en el mismo contexto, entendido lo que se realizará para cada requerimiento.</a:t>
            </a:r>
          </a:p>
          <a:p>
            <a:pPr marL="0" indent="0" algn="just">
              <a:buFont typeface="Arial" panose="020B0604020202020204" pitchFamily="34" charset="0"/>
              <a:buNone/>
            </a:pPr>
            <a:endParaRPr lang="es-CO" sz="1800" smtClean="0"/>
          </a:p>
          <a:p>
            <a:pPr marL="0" indent="0" algn="just">
              <a:buFont typeface="Arial" panose="020B0604020202020204" pitchFamily="34" charset="0"/>
              <a:buNone/>
            </a:pPr>
            <a:r>
              <a:rPr lang="es-CO" sz="1800" smtClean="0"/>
              <a:t>Una vez que todos estén de acuerdo se hace la aceptación/aprobación de la especificación de requerimientos, se realiza un </a:t>
            </a:r>
            <a:r>
              <a:rPr lang="es-CO" sz="1800" b="1" smtClean="0"/>
              <a:t>compromiso formal</a:t>
            </a:r>
            <a:r>
              <a:rPr lang="es-CO" sz="1800" smtClean="0"/>
              <a:t> de que lo contenga la </a:t>
            </a:r>
            <a:r>
              <a:rPr lang="es-CO" sz="1800" i="1" smtClean="0"/>
              <a:t>Especificación</a:t>
            </a:r>
            <a:r>
              <a:rPr lang="es-CO" sz="1800" smtClean="0"/>
              <a:t> será lo que se construya y se pide al cliente una aprobación formal vía correo electrónico o una firma sobre el documento físico (Contrato).</a:t>
            </a:r>
            <a:endParaRPr lang="es-CO" sz="1800" dirty="0"/>
          </a:p>
        </p:txBody>
      </p:sp>
      <p:pic>
        <p:nvPicPr>
          <p:cNvPr id="20"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9667" y="1248768"/>
            <a:ext cx="4503764" cy="3377824"/>
          </a:xfrm>
          <a:prstGeom prst="rect">
            <a:avLst/>
          </a:prstGeom>
        </p:spPr>
      </p:pic>
    </p:spTree>
    <p:extLst>
      <p:ext uri="{BB962C8B-B14F-4D97-AF65-F5344CB8AC3E}">
        <p14:creationId xmlns:p14="http://schemas.microsoft.com/office/powerpoint/2010/main" val="24289071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64" y="2602738"/>
            <a:ext cx="11851298" cy="2210278"/>
          </a:xfrm>
          <a:prstGeom prst="rect">
            <a:avLst/>
          </a:prstGeom>
        </p:spPr>
      </p:pic>
      <p:sp>
        <p:nvSpPr>
          <p:cNvPr id="6" name="5 Marcador de contenido"/>
          <p:cNvSpPr txBox="1">
            <a:spLocks/>
          </p:cNvSpPr>
          <p:nvPr/>
        </p:nvSpPr>
        <p:spPr>
          <a:xfrm>
            <a:off x="3333469" y="1022664"/>
            <a:ext cx="6138084" cy="123888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CO" sz="4400" b="1" smtClean="0">
                <a:solidFill>
                  <a:srgbClr val="002060"/>
                </a:solidFill>
              </a:rPr>
              <a:t>FASES DE LA TOMA DE REQUERIMIENTOS</a:t>
            </a:r>
            <a:endParaRPr lang="es-CO" sz="4400" b="1" dirty="0" smtClean="0">
              <a:solidFill>
                <a:srgbClr val="002060"/>
              </a:solidFill>
            </a:endParaRPr>
          </a:p>
        </p:txBody>
      </p:sp>
      <p:sp>
        <p:nvSpPr>
          <p:cNvPr id="7" name="1 Rectángulo"/>
          <p:cNvSpPr/>
          <p:nvPr/>
        </p:nvSpPr>
        <p:spPr>
          <a:xfrm>
            <a:off x="341194" y="3821374"/>
            <a:ext cx="10604309" cy="682388"/>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5031374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65029" y="108959"/>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b="1">
                <a:solidFill>
                  <a:schemeClr val="bg1"/>
                </a:solidFill>
                <a:latin typeface="Arial" panose="020B0604020202020204" pitchFamily="34" charset="0"/>
                <a:cs typeface="Arial" panose="020B0604020202020204" pitchFamily="34" charset="0"/>
              </a:rPr>
              <a:t>ADMINISTRACION DE</a:t>
            </a:r>
            <a:br>
              <a:rPr lang="en-US" b="1">
                <a:solidFill>
                  <a:schemeClr val="bg1"/>
                </a:solidFill>
                <a:latin typeface="Arial" panose="020B0604020202020204" pitchFamily="34" charset="0"/>
                <a:cs typeface="Arial" panose="020B0604020202020204" pitchFamily="34" charset="0"/>
              </a:rPr>
            </a:br>
            <a:r>
              <a:rPr lang="en-US" b="1">
                <a:solidFill>
                  <a:schemeClr val="bg1"/>
                </a:solidFill>
                <a:latin typeface="Arial" panose="020B0604020202020204" pitchFamily="34" charset="0"/>
                <a:cs typeface="Arial" panose="020B0604020202020204" pitchFamily="34" charset="0"/>
              </a:rPr>
              <a:t>REQUERIMIENTOS</a:t>
            </a:r>
            <a:endParaRPr lang="es-CO" b="1" dirty="0">
              <a:solidFill>
                <a:schemeClr val="bg1"/>
              </a:solidFill>
              <a:latin typeface="Arial" panose="020B0604020202020204" pitchFamily="34" charset="0"/>
              <a:cs typeface="Arial" panose="020B0604020202020204" pitchFamily="34" charset="0"/>
            </a:endParaRPr>
          </a:p>
        </p:txBody>
      </p:sp>
      <p:sp>
        <p:nvSpPr>
          <p:cNvPr id="6" name="5 Marcador de contenido"/>
          <p:cNvSpPr txBox="1">
            <a:spLocks/>
          </p:cNvSpPr>
          <p:nvPr/>
        </p:nvSpPr>
        <p:spPr>
          <a:xfrm>
            <a:off x="382137" y="1813782"/>
            <a:ext cx="7096836" cy="46423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sz="1800" smtClean="0"/>
              <a:t>La administración de requerimientos se realiza durante todo el proyecto, esto implica llevar un buen control de los cambios. Un punto importante es que debes asegurarte de que todas las actividades de tu proyecto se den en tiempo para no causar retrasos en la entrega.</a:t>
            </a:r>
          </a:p>
          <a:p>
            <a:pPr marL="0" indent="0">
              <a:buFont typeface="Arial" panose="020B0604020202020204" pitchFamily="34" charset="0"/>
              <a:buNone/>
            </a:pPr>
            <a:endParaRPr lang="es-CO" sz="1800" smtClean="0"/>
          </a:p>
          <a:p>
            <a:pPr marL="0" indent="0">
              <a:buFont typeface="Arial" panose="020B0604020202020204" pitchFamily="34" charset="0"/>
              <a:buNone/>
            </a:pPr>
            <a:r>
              <a:rPr lang="es-CO" sz="1800" smtClean="0"/>
              <a:t>Se recomienda tener especial atención en cuidar las versiones de documentos (en un repositorio como Sharepoint) y código (en alguna herramienta como SourceSafe, Git, GitHub).</a:t>
            </a:r>
            <a:endParaRPr lang="es-CO" sz="1800" dirty="0"/>
          </a:p>
        </p:txBody>
      </p:sp>
      <p:pic>
        <p:nvPicPr>
          <p:cNvPr id="7"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7556" y="1489581"/>
            <a:ext cx="3250794" cy="3250794"/>
          </a:xfrm>
          <a:prstGeom prst="rect">
            <a:avLst/>
          </a:prstGeom>
        </p:spPr>
      </p:pic>
      <p:pic>
        <p:nvPicPr>
          <p:cNvPr id="8"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5441" y="3766784"/>
            <a:ext cx="2217512" cy="2217512"/>
          </a:xfrm>
          <a:prstGeom prst="rect">
            <a:avLst/>
          </a:prstGeom>
        </p:spPr>
      </p:pic>
    </p:spTree>
    <p:extLst>
      <p:ext uri="{BB962C8B-B14F-4D97-AF65-F5344CB8AC3E}">
        <p14:creationId xmlns:p14="http://schemas.microsoft.com/office/powerpoint/2010/main" val="23303676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4885603" y="4007199"/>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91FEF253-53C4-B5FA-07C7-0B039B14F52F}"/>
              </a:ext>
            </a:extLst>
          </p:cNvPr>
          <p:cNvSpPr txBox="1"/>
          <p:nvPr/>
        </p:nvSpPr>
        <p:spPr>
          <a:xfrm>
            <a:off x="570997" y="4060924"/>
            <a:ext cx="10946423" cy="707886"/>
          </a:xfrm>
          <a:prstGeom prst="rect">
            <a:avLst/>
          </a:prstGeom>
          <a:noFill/>
        </p:spPr>
        <p:txBody>
          <a:bodyPr wrap="square" rtlCol="0">
            <a:spAutoFit/>
          </a:bodyPr>
          <a:lstStyle/>
          <a:p>
            <a:pPr algn="ctr">
              <a:defRPr/>
            </a:pPr>
            <a:r>
              <a:rPr lang="es-ES" sz="4000" b="1" dirty="0" smtClean="0">
                <a:solidFill>
                  <a:srgbClr val="4D4D4C"/>
                </a:solidFill>
                <a:latin typeface="WORK SANS BOLD ROMAN" pitchFamily="2" charset="77"/>
              </a:rPr>
              <a:t>GRACIAS</a:t>
            </a:r>
            <a:endParaRPr lang="es-ES" sz="4000" b="1" dirty="0">
              <a:solidFill>
                <a:srgbClr val="4D4D4C"/>
              </a:solidFill>
              <a:latin typeface="WORK SANS BOLD ROMAN" pitchFamily="2" charset="77"/>
            </a:endParaRPr>
          </a:p>
        </p:txBody>
      </p:sp>
      <p:sp>
        <p:nvSpPr>
          <p:cNvPr id="10" name="CuadroTexto 9">
            <a:extLst>
              <a:ext uri="{FF2B5EF4-FFF2-40B4-BE49-F238E27FC236}">
                <a16:creationId xmlns:a16="http://schemas.microsoft.com/office/drawing/2014/main" id="{91FEF253-53C4-B5FA-07C7-0B039B14F52F}"/>
              </a:ext>
            </a:extLst>
          </p:cNvPr>
          <p:cNvSpPr txBox="1"/>
          <p:nvPr/>
        </p:nvSpPr>
        <p:spPr>
          <a:xfrm>
            <a:off x="536163" y="1068446"/>
            <a:ext cx="10946423" cy="3154710"/>
          </a:xfrm>
          <a:prstGeom prst="rect">
            <a:avLst/>
          </a:prstGeom>
          <a:noFill/>
        </p:spPr>
        <p:txBody>
          <a:bodyPr wrap="square" rtlCol="0">
            <a:spAutoFit/>
          </a:bodyPr>
          <a:lstStyle/>
          <a:p>
            <a:pPr algn="ctr">
              <a:defRPr/>
            </a:pPr>
            <a:r>
              <a:rPr lang="es-CO" sz="19900" dirty="0">
                <a:solidFill>
                  <a:srgbClr val="4D4D4C"/>
                </a:solidFill>
                <a:sym typeface="Wingdings" pitchFamily="2" charset="2"/>
              </a:rPr>
              <a:t></a:t>
            </a:r>
            <a:endParaRPr lang="es-ES" sz="6000" b="1" dirty="0">
              <a:solidFill>
                <a:srgbClr val="4D4D4C"/>
              </a:solidFill>
              <a:latin typeface="WORK SANS BOLD ROMAN" pitchFamily="2" charset="77"/>
            </a:endParaRPr>
          </a:p>
        </p:txBody>
      </p:sp>
    </p:spTree>
    <p:extLst>
      <p:ext uri="{BB962C8B-B14F-4D97-AF65-F5344CB8AC3E}">
        <p14:creationId xmlns:p14="http://schemas.microsoft.com/office/powerpoint/2010/main" val="726638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s-CO" b="1" dirty="0" smtClean="0">
                <a:solidFill>
                  <a:schemeClr val="bg1"/>
                </a:solidFill>
                <a:latin typeface="Arial" panose="020B0604020202020204" pitchFamily="34" charset="0"/>
                <a:cs typeface="Arial" panose="020B0604020202020204" pitchFamily="34" charset="0"/>
              </a:rPr>
              <a:t>EJEMPLOS DE SOFTWARE</a:t>
            </a:r>
            <a:endParaRPr kumimoji="0" lang="es-CO" sz="3600" b="1" u="none" strike="noStrike" kern="1200" cap="none" spc="0" normalizeH="0" baseline="0" noProof="0" dirty="0" smtClean="0">
              <a:ln>
                <a:noFill/>
              </a:ln>
              <a:solidFill>
                <a:schemeClr val="bg1"/>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Rectángulo 3"/>
          <p:cNvSpPr/>
          <p:nvPr/>
        </p:nvSpPr>
        <p:spPr>
          <a:xfrm>
            <a:off x="589084" y="1626466"/>
            <a:ext cx="10717824" cy="5355312"/>
          </a:xfrm>
          <a:prstGeom prst="rect">
            <a:avLst/>
          </a:prstGeom>
        </p:spPr>
        <p:txBody>
          <a:bodyPr wrap="square">
            <a:spAutoFit/>
          </a:bodyPr>
          <a:lstStyle/>
          <a:p>
            <a:r>
              <a:rPr lang="es-MX" b="1" dirty="0"/>
              <a:t>WhatsApp</a:t>
            </a:r>
            <a:r>
              <a:rPr lang="es-MX" dirty="0"/>
              <a:t>: Una aplicación de mensajería instantánea para dispositivos móviles que permite enviar mensajes de texto, voz, imágenes y videos, así como realizar llamadas de voz y video.</a:t>
            </a:r>
          </a:p>
          <a:p>
            <a:endParaRPr lang="es-MX" b="1" dirty="0" smtClean="0"/>
          </a:p>
          <a:p>
            <a:r>
              <a:rPr lang="es-MX" b="1" dirty="0" smtClean="0"/>
              <a:t>Instagram</a:t>
            </a:r>
            <a:r>
              <a:rPr lang="es-MX" dirty="0"/>
              <a:t>: Una popular red social centrada en compartir fotos y videos. Permite a los usuarios aplicar filtros a sus fotos, compartir historias temporales, enviar mensajes directos y más.</a:t>
            </a:r>
          </a:p>
          <a:p>
            <a:endParaRPr lang="es-MX" b="1" dirty="0" smtClean="0"/>
          </a:p>
          <a:p>
            <a:r>
              <a:rPr lang="es-MX" b="1" dirty="0" smtClean="0"/>
              <a:t>Zoom</a:t>
            </a:r>
            <a:r>
              <a:rPr lang="es-MX" dirty="0"/>
              <a:t>: Una plataforma de videoconferencia que ha ganado popularidad durante la pandemia COVID-19. Permite realizar reuniones virtuales, conferencias web, clases en línea y más</a:t>
            </a:r>
            <a:r>
              <a:rPr lang="es-MX" dirty="0" smtClean="0"/>
              <a:t>.</a:t>
            </a:r>
          </a:p>
          <a:p>
            <a:endParaRPr lang="es-MX" dirty="0"/>
          </a:p>
          <a:p>
            <a:r>
              <a:rPr lang="es-MX" b="1" dirty="0" err="1"/>
              <a:t>TikTok</a:t>
            </a:r>
            <a:r>
              <a:rPr lang="es-MX" dirty="0"/>
              <a:t>: Una aplicación de redes sociales centrada en videos cortos. Permite a los usuarios crear y compartir videos musicales, de baile, comedia y más</a:t>
            </a:r>
            <a:r>
              <a:rPr lang="es-MX" dirty="0" smtClean="0"/>
              <a:t>.</a:t>
            </a:r>
          </a:p>
          <a:p>
            <a:endParaRPr lang="es-MX" dirty="0"/>
          </a:p>
          <a:p>
            <a:r>
              <a:rPr lang="es-MX" b="1" dirty="0" err="1"/>
              <a:t>Netflix</a:t>
            </a:r>
            <a:r>
              <a:rPr lang="es-MX" dirty="0"/>
              <a:t>: Una plataforma de </a:t>
            </a:r>
            <a:r>
              <a:rPr lang="es-MX" dirty="0" err="1"/>
              <a:t>streaming</a:t>
            </a:r>
            <a:r>
              <a:rPr lang="es-MX" dirty="0"/>
              <a:t> de contenido multimedia que ofrece una amplia variedad de películas, series de televisión, documentales y más, disponibles para ver en dispositivos móviles, de escritorio y en televisores inteligentes.</a:t>
            </a:r>
          </a:p>
          <a:p>
            <a:endParaRPr lang="es-MX" b="1" dirty="0" smtClean="0"/>
          </a:p>
          <a:p>
            <a:r>
              <a:rPr lang="es-MX" b="1" dirty="0" smtClean="0"/>
              <a:t>Uber</a:t>
            </a:r>
            <a:r>
              <a:rPr lang="es-MX" dirty="0"/>
              <a:t>: Una aplicación de transporte que permite a los usuarios solicitar y pagar viajes en automóvil con conductor de forma conveniente a través de sus dispositivos móviles.</a:t>
            </a:r>
          </a:p>
          <a:p>
            <a:endParaRPr lang="es-MX" dirty="0"/>
          </a:p>
        </p:txBody>
      </p:sp>
    </p:spTree>
    <p:extLst>
      <p:ext uri="{BB962C8B-B14F-4D97-AF65-F5344CB8AC3E}">
        <p14:creationId xmlns:p14="http://schemas.microsoft.com/office/powerpoint/2010/main" val="265062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b="1" dirty="0" smtClean="0">
                <a:solidFill>
                  <a:schemeClr val="bg1"/>
                </a:solidFill>
                <a:latin typeface="Arial" panose="020B0604020202020204" pitchFamily="34" charset="0"/>
                <a:cs typeface="Arial" panose="020B0604020202020204" pitchFamily="34" charset="0"/>
              </a:rPr>
              <a:t>REQUERIMIENTOS FUNCIONALES</a:t>
            </a:r>
            <a:endParaRPr lang="es-CO" b="1" dirty="0">
              <a:solidFill>
                <a:schemeClr val="bg1"/>
              </a:solidFill>
              <a:latin typeface="Arial" panose="020B0604020202020204" pitchFamily="34" charset="0"/>
              <a:cs typeface="Arial" panose="020B0604020202020204" pitchFamily="34" charset="0"/>
            </a:endParaRPr>
          </a:p>
        </p:txBody>
      </p:sp>
      <p:sp>
        <p:nvSpPr>
          <p:cNvPr id="4" name="Rectángulo 3"/>
          <p:cNvSpPr/>
          <p:nvPr/>
        </p:nvSpPr>
        <p:spPr>
          <a:xfrm>
            <a:off x="269630" y="1670428"/>
            <a:ext cx="10966939" cy="3693319"/>
          </a:xfrm>
          <a:prstGeom prst="rect">
            <a:avLst/>
          </a:prstGeom>
        </p:spPr>
        <p:txBody>
          <a:bodyPr wrap="square">
            <a:spAutoFit/>
          </a:bodyPr>
          <a:lstStyle/>
          <a:p>
            <a:pPr algn="just"/>
            <a:r>
              <a:rPr lang="es-MX" b="1" dirty="0" smtClean="0">
                <a:solidFill>
                  <a:srgbClr val="1F1F1F"/>
                </a:solidFill>
                <a:latin typeface="Google Sans"/>
              </a:rPr>
              <a:t>NETFLIX, algunos ejemplos:</a:t>
            </a:r>
            <a:endParaRPr lang="es-MX" dirty="0" smtClean="0">
              <a:solidFill>
                <a:srgbClr val="1F1F1F"/>
              </a:solidFill>
              <a:latin typeface="Google Sans"/>
            </a:endParaRPr>
          </a:p>
          <a:p>
            <a:pPr algn="just"/>
            <a:endParaRPr lang="es-CO" b="1" dirty="0" smtClean="0"/>
          </a:p>
          <a:p>
            <a:pPr marL="285750" indent="-285750" algn="just">
              <a:buFontTx/>
              <a:buChar char="-"/>
            </a:pPr>
            <a:r>
              <a:rPr lang="es-CO" dirty="0" smtClean="0"/>
              <a:t>Permite a los </a:t>
            </a:r>
            <a:r>
              <a:rPr lang="es-MX" dirty="0" smtClean="0"/>
              <a:t>usuarios reproducir </a:t>
            </a:r>
            <a:r>
              <a:rPr lang="es-MX" dirty="0"/>
              <a:t>películas, series de televisión, documentales y otros tipos de contenido </a:t>
            </a:r>
            <a:r>
              <a:rPr lang="es-MX" dirty="0" smtClean="0"/>
              <a:t>multimedia.</a:t>
            </a:r>
          </a:p>
          <a:p>
            <a:pPr marL="285750" indent="-285750" algn="just">
              <a:buFontTx/>
              <a:buChar char="-"/>
            </a:pPr>
            <a:endParaRPr lang="es-MX" b="1" dirty="0"/>
          </a:p>
          <a:p>
            <a:pPr marL="285750" indent="-285750" algn="just">
              <a:buFontTx/>
              <a:buChar char="-"/>
            </a:pPr>
            <a:r>
              <a:rPr lang="es-MX" dirty="0"/>
              <a:t>Los usuarios </a:t>
            </a:r>
            <a:r>
              <a:rPr lang="es-MX" dirty="0" smtClean="0"/>
              <a:t>pueden </a:t>
            </a:r>
            <a:r>
              <a:rPr lang="es-MX" dirty="0"/>
              <a:t>navegar por el catálogo de </a:t>
            </a:r>
            <a:r>
              <a:rPr lang="es-MX" dirty="0" smtClean="0"/>
              <a:t>contenido y </a:t>
            </a:r>
            <a:r>
              <a:rPr lang="es-MX" dirty="0"/>
              <a:t>buscar películas </a:t>
            </a:r>
            <a:r>
              <a:rPr lang="es-MX" dirty="0" smtClean="0"/>
              <a:t>o </a:t>
            </a:r>
            <a:r>
              <a:rPr lang="es-MX" dirty="0"/>
              <a:t>series utilizando filtros </a:t>
            </a:r>
            <a:r>
              <a:rPr lang="es-MX" dirty="0" smtClean="0"/>
              <a:t>como: </a:t>
            </a:r>
            <a:r>
              <a:rPr lang="es-MX" dirty="0"/>
              <a:t>género, categoría, año de lanzamiento, actores, directores, etc</a:t>
            </a:r>
            <a:r>
              <a:rPr lang="es-MX" dirty="0" smtClean="0"/>
              <a:t>.</a:t>
            </a:r>
          </a:p>
          <a:p>
            <a:pPr marL="285750" indent="-285750" algn="just">
              <a:buFontTx/>
              <a:buChar char="-"/>
            </a:pPr>
            <a:endParaRPr lang="es-MX" b="1" dirty="0"/>
          </a:p>
          <a:p>
            <a:pPr marL="285750" indent="-285750" algn="just">
              <a:buFontTx/>
              <a:buChar char="-"/>
            </a:pPr>
            <a:r>
              <a:rPr lang="es-MX" dirty="0" smtClean="0"/>
              <a:t>Permite </a:t>
            </a:r>
            <a:r>
              <a:rPr lang="es-MX" dirty="0"/>
              <a:t>a los usuarios crear perfiles individuales dentro de una cuenta, lo que les permite mantener un historial de visualización personalizado, preferencias de idioma y configuraciones de subtítulos</a:t>
            </a:r>
            <a:r>
              <a:rPr lang="es-MX" dirty="0" smtClean="0"/>
              <a:t>.</a:t>
            </a:r>
          </a:p>
          <a:p>
            <a:pPr marL="285750" indent="-285750" algn="just">
              <a:buFontTx/>
              <a:buChar char="-"/>
            </a:pPr>
            <a:endParaRPr lang="es-MX" b="1" dirty="0"/>
          </a:p>
          <a:p>
            <a:pPr marL="285750" indent="-285750" algn="just">
              <a:buFontTx/>
              <a:buChar char="-"/>
            </a:pPr>
            <a:r>
              <a:rPr lang="es-MX" dirty="0" smtClean="0"/>
              <a:t>Debe </a:t>
            </a:r>
            <a:r>
              <a:rPr lang="es-MX" dirty="0"/>
              <a:t>proporcionar funciones de reproducción avanzadas, como pausa, reproducción en cámara lenta, avance rápido, retroceso, ajuste de volumen, cambio de idioma de audio y selección de subtítulos, entre otras opciones.</a:t>
            </a:r>
            <a:endParaRPr lang="en-US" b="1" dirty="0"/>
          </a:p>
        </p:txBody>
      </p:sp>
    </p:spTree>
    <p:extLst>
      <p:ext uri="{BB962C8B-B14F-4D97-AF65-F5344CB8AC3E}">
        <p14:creationId xmlns:p14="http://schemas.microsoft.com/office/powerpoint/2010/main" val="3611042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65029" y="108959"/>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b="1" dirty="0" smtClean="0">
                <a:solidFill>
                  <a:schemeClr val="bg1"/>
                </a:solidFill>
                <a:latin typeface="Arial" panose="020B0604020202020204" pitchFamily="34" charset="0"/>
                <a:cs typeface="Arial" panose="020B0604020202020204" pitchFamily="34" charset="0"/>
              </a:rPr>
              <a:t>REQUERIMIENTOS </a:t>
            </a:r>
          </a:p>
          <a:p>
            <a:pPr lvl="0">
              <a:defRPr/>
            </a:pPr>
            <a:r>
              <a:rPr lang="en-US" b="1" dirty="0" smtClean="0">
                <a:solidFill>
                  <a:schemeClr val="bg1"/>
                </a:solidFill>
                <a:latin typeface="Arial" panose="020B0604020202020204" pitchFamily="34" charset="0"/>
                <a:cs typeface="Arial" panose="020B0604020202020204" pitchFamily="34" charset="0"/>
              </a:rPr>
              <a:t>NO FUNCIONALES</a:t>
            </a:r>
            <a:endParaRPr lang="es-CO" b="1" dirty="0">
              <a:solidFill>
                <a:schemeClr val="bg1"/>
              </a:solidFill>
              <a:latin typeface="Arial" panose="020B0604020202020204" pitchFamily="34" charset="0"/>
              <a:cs typeface="Arial" panose="020B0604020202020204" pitchFamily="34" charset="0"/>
            </a:endParaRPr>
          </a:p>
        </p:txBody>
      </p:sp>
      <p:sp>
        <p:nvSpPr>
          <p:cNvPr id="4" name="Rectángulo 3"/>
          <p:cNvSpPr/>
          <p:nvPr/>
        </p:nvSpPr>
        <p:spPr>
          <a:xfrm>
            <a:off x="269630" y="1670428"/>
            <a:ext cx="10852639" cy="4524315"/>
          </a:xfrm>
          <a:prstGeom prst="rect">
            <a:avLst/>
          </a:prstGeom>
        </p:spPr>
        <p:txBody>
          <a:bodyPr wrap="square">
            <a:spAutoFit/>
          </a:bodyPr>
          <a:lstStyle/>
          <a:p>
            <a:pPr algn="just"/>
            <a:r>
              <a:rPr lang="es-MX" b="1" dirty="0">
                <a:solidFill>
                  <a:srgbClr val="1F1F1F"/>
                </a:solidFill>
                <a:latin typeface="Google Sans"/>
              </a:rPr>
              <a:t>NETFLIX, algunos ejemplos:</a:t>
            </a:r>
            <a:endParaRPr lang="es-MX" dirty="0">
              <a:solidFill>
                <a:srgbClr val="1F1F1F"/>
              </a:solidFill>
              <a:latin typeface="Google Sans"/>
            </a:endParaRPr>
          </a:p>
          <a:p>
            <a:pPr algn="just"/>
            <a:endParaRPr lang="es-CO" b="1" dirty="0" smtClean="0"/>
          </a:p>
          <a:p>
            <a:pPr marL="285750" indent="-285750" algn="just">
              <a:buFontTx/>
              <a:buChar char="-"/>
            </a:pPr>
            <a:r>
              <a:rPr lang="es-MX" dirty="0"/>
              <a:t>D</a:t>
            </a:r>
            <a:r>
              <a:rPr lang="es-MX" dirty="0" smtClean="0"/>
              <a:t>ebe </a:t>
            </a:r>
            <a:r>
              <a:rPr lang="es-MX" dirty="0"/>
              <a:t>estar disponible las 24 horas del día, los 7 días de la semana, con un tiempo de inactividad mínimo planificado para mantenimiento</a:t>
            </a:r>
            <a:r>
              <a:rPr lang="es-MX" dirty="0" smtClean="0"/>
              <a:t>.</a:t>
            </a:r>
          </a:p>
          <a:p>
            <a:pPr marL="285750" indent="-285750" algn="just">
              <a:buFontTx/>
              <a:buChar char="-"/>
            </a:pPr>
            <a:endParaRPr lang="es-MX" b="1" dirty="0"/>
          </a:p>
          <a:p>
            <a:pPr marL="285750" indent="-285750" algn="just">
              <a:buFontTx/>
              <a:buChar char="-"/>
            </a:pPr>
            <a:r>
              <a:rPr lang="es-MX" dirty="0"/>
              <a:t>L</a:t>
            </a:r>
            <a:r>
              <a:rPr lang="es-MX" dirty="0" smtClean="0"/>
              <a:t>a </a:t>
            </a:r>
            <a:r>
              <a:rPr lang="es-MX" dirty="0"/>
              <a:t>plataforma debe ser confiable, evitando interrupciones inesperadas en la reproducción de contenido</a:t>
            </a:r>
            <a:r>
              <a:rPr lang="es-MX" dirty="0" smtClean="0"/>
              <a:t>.</a:t>
            </a:r>
          </a:p>
          <a:p>
            <a:pPr marL="285750" indent="-285750" algn="just">
              <a:buFontTx/>
              <a:buChar char="-"/>
            </a:pPr>
            <a:endParaRPr lang="es-MX" b="1" dirty="0"/>
          </a:p>
          <a:p>
            <a:pPr marL="285750" indent="-285750" algn="just">
              <a:buFontTx/>
              <a:buChar char="-"/>
            </a:pPr>
            <a:r>
              <a:rPr lang="es-MX" dirty="0"/>
              <a:t>D</a:t>
            </a:r>
            <a:r>
              <a:rPr lang="es-MX" dirty="0" smtClean="0"/>
              <a:t>ebe </a:t>
            </a:r>
            <a:r>
              <a:rPr lang="es-MX" dirty="0"/>
              <a:t>proporcionar un rendimiento óptimo en términos de velocidad de carga de contenido, inicio de reproducción de videos y navegación por la interfaz en diferentes dispositivos y conexiones de </a:t>
            </a:r>
            <a:r>
              <a:rPr lang="es-MX" dirty="0" smtClean="0"/>
              <a:t>red (Tiempo máximo estimado de 30 segundos).</a:t>
            </a:r>
          </a:p>
          <a:p>
            <a:pPr marL="285750" indent="-285750" algn="just">
              <a:buFontTx/>
              <a:buChar char="-"/>
            </a:pPr>
            <a:endParaRPr lang="es-MX" b="1" dirty="0"/>
          </a:p>
          <a:p>
            <a:pPr marL="285750" indent="-285750" algn="just">
              <a:buFontTx/>
              <a:buChar char="-"/>
            </a:pPr>
            <a:r>
              <a:rPr lang="es-MX" dirty="0" smtClean="0"/>
              <a:t>Garantizar </a:t>
            </a:r>
            <a:r>
              <a:rPr lang="es-MX" dirty="0"/>
              <a:t>la seguridad de los datos de los usuarios, incluida la protección de la información de inicio de sesión, la información de pago y el historial de visualización</a:t>
            </a:r>
            <a:r>
              <a:rPr lang="es-MX" dirty="0" smtClean="0"/>
              <a:t>.</a:t>
            </a:r>
          </a:p>
          <a:p>
            <a:pPr marL="285750" indent="-285750" algn="just">
              <a:buFontTx/>
              <a:buChar char="-"/>
            </a:pPr>
            <a:endParaRPr lang="es-MX" b="1" dirty="0"/>
          </a:p>
          <a:p>
            <a:pPr marL="285750" indent="-285750" algn="just">
              <a:buFontTx/>
              <a:buChar char="-"/>
            </a:pPr>
            <a:r>
              <a:rPr lang="es-MX" dirty="0"/>
              <a:t>D</a:t>
            </a:r>
            <a:r>
              <a:rPr lang="es-MX" dirty="0" smtClean="0"/>
              <a:t>ebe </a:t>
            </a:r>
            <a:r>
              <a:rPr lang="es-MX" dirty="0"/>
              <a:t>ser compatible con una amplia gama de dispositivos y sistemas operativos, incluyendo navegadores web, aplicaciones móviles, dispositivos de transmisión y televisores inteligentes</a:t>
            </a:r>
            <a:r>
              <a:rPr lang="es-MX" dirty="0" smtClean="0"/>
              <a:t>.</a:t>
            </a:r>
          </a:p>
        </p:txBody>
      </p:sp>
    </p:spTree>
    <p:extLst>
      <p:ext uri="{BB962C8B-B14F-4D97-AF65-F5344CB8AC3E}">
        <p14:creationId xmlns:p14="http://schemas.microsoft.com/office/powerpoint/2010/main" val="276241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835269" y="994041"/>
            <a:ext cx="10946423" cy="707886"/>
          </a:xfrm>
          <a:prstGeom prst="rect">
            <a:avLst/>
          </a:prstGeom>
          <a:noFill/>
        </p:spPr>
        <p:txBody>
          <a:bodyPr wrap="square" rtlCol="0">
            <a:spAutoFit/>
          </a:bodyPr>
          <a:lstStyle/>
          <a:p>
            <a:pPr algn="ctr">
              <a:defRPr/>
            </a:pPr>
            <a:r>
              <a:rPr lang="es-CO" sz="4000" b="1" dirty="0" smtClean="0">
                <a:solidFill>
                  <a:srgbClr val="4D4D4C"/>
                </a:solidFill>
                <a:latin typeface="WORK SANS BOLD ROMAN" pitchFamily="2" charset="77"/>
              </a:rPr>
              <a:t>ACTIVIDAD</a:t>
            </a:r>
            <a:endParaRPr lang="es-CO" sz="4000" b="1" dirty="0">
              <a:solidFill>
                <a:srgbClr val="4D4D4C"/>
              </a:solidFill>
              <a:latin typeface="WORK SANS BOLD ROMAN" pitchFamily="2" charset="77"/>
            </a:endParaRP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5165826" y="1799727"/>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9388A4DF-720D-E501-986E-D50B788D2F61}"/>
              </a:ext>
            </a:extLst>
          </p:cNvPr>
          <p:cNvSpPr txBox="1"/>
          <p:nvPr/>
        </p:nvSpPr>
        <p:spPr>
          <a:xfrm>
            <a:off x="1336431" y="2018046"/>
            <a:ext cx="9311054" cy="3970318"/>
          </a:xfrm>
          <a:prstGeom prst="rect">
            <a:avLst/>
          </a:prstGeom>
          <a:noFill/>
        </p:spPr>
        <p:txBody>
          <a:bodyPr wrap="square" rtlCol="0">
            <a:spAutoFit/>
          </a:bodyPr>
          <a:lstStyle/>
          <a:p>
            <a:pPr lvl="0" algn="just">
              <a:defRPr/>
            </a:pPr>
            <a:r>
              <a:rPr lang="es-MX" sz="2800" dirty="0" smtClean="0"/>
              <a:t>En grupos de 4 personas, a partir del </a:t>
            </a:r>
            <a:r>
              <a:rPr lang="es-MX" sz="2800" b="1" dirty="0" smtClean="0"/>
              <a:t>Sistema de Información</a:t>
            </a:r>
            <a:r>
              <a:rPr lang="es-MX" sz="2800" dirty="0" smtClean="0"/>
              <a:t> o </a:t>
            </a:r>
            <a:r>
              <a:rPr lang="es-MX" sz="2800" b="1" dirty="0" smtClean="0"/>
              <a:t>Software</a:t>
            </a:r>
            <a:r>
              <a:rPr lang="es-MX" sz="2800" dirty="0" smtClean="0"/>
              <a:t>  asignado por el instructor, deben definir:</a:t>
            </a:r>
          </a:p>
          <a:p>
            <a:pPr lvl="0" algn="just">
              <a:defRPr/>
            </a:pPr>
            <a:endParaRPr lang="es-MX" sz="2800" b="1" dirty="0">
              <a:solidFill>
                <a:prstClr val="black"/>
              </a:solidFill>
              <a:latin typeface="Work Sans Light Roman" pitchFamily="2" charset="77"/>
            </a:endParaRPr>
          </a:p>
          <a:p>
            <a:pPr marL="457200" lvl="0" indent="-457200" algn="just">
              <a:buFontTx/>
              <a:buChar char="-"/>
              <a:defRPr/>
            </a:pPr>
            <a:r>
              <a:rPr lang="es-MX" sz="2800" dirty="0" smtClean="0">
                <a:solidFill>
                  <a:prstClr val="black"/>
                </a:solidFill>
                <a:latin typeface="Work Sans Light Roman" pitchFamily="2" charset="77"/>
              </a:rPr>
              <a:t>Usuarios que manipularan el Software.</a:t>
            </a:r>
          </a:p>
          <a:p>
            <a:pPr lvl="0" algn="just">
              <a:defRPr/>
            </a:pPr>
            <a:endParaRPr lang="es-MX" sz="2800" dirty="0" smtClean="0">
              <a:solidFill>
                <a:prstClr val="black"/>
              </a:solidFill>
              <a:latin typeface="Work Sans Light Roman" pitchFamily="2" charset="77"/>
            </a:endParaRPr>
          </a:p>
          <a:p>
            <a:pPr marL="457200" lvl="0" indent="-457200" algn="just">
              <a:buFontTx/>
              <a:buChar char="-"/>
              <a:defRPr/>
            </a:pPr>
            <a:r>
              <a:rPr lang="es-MX" sz="2800" b="1" dirty="0" smtClean="0">
                <a:solidFill>
                  <a:prstClr val="black"/>
                </a:solidFill>
                <a:latin typeface="Work Sans Light Roman" pitchFamily="2" charset="77"/>
              </a:rPr>
              <a:t>120 </a:t>
            </a:r>
            <a:r>
              <a:rPr lang="es-MX" sz="2800" b="1" dirty="0">
                <a:solidFill>
                  <a:prstClr val="black"/>
                </a:solidFill>
                <a:latin typeface="Work Sans Light Roman" pitchFamily="2" charset="77"/>
              </a:rPr>
              <a:t>R</a:t>
            </a:r>
            <a:r>
              <a:rPr lang="es-MX" sz="2800" b="1" dirty="0" smtClean="0">
                <a:solidFill>
                  <a:prstClr val="black"/>
                </a:solidFill>
                <a:latin typeface="Work Sans Light Roman" pitchFamily="2" charset="77"/>
              </a:rPr>
              <a:t>equerimientos Funcionales </a:t>
            </a:r>
            <a:r>
              <a:rPr lang="es-MX" sz="2800" dirty="0" smtClean="0">
                <a:solidFill>
                  <a:prstClr val="black"/>
                </a:solidFill>
                <a:latin typeface="Work Sans Light Roman" pitchFamily="2" charset="77"/>
              </a:rPr>
              <a:t>(Distribuidos en los diferentes usuarios)</a:t>
            </a:r>
            <a:r>
              <a:rPr lang="es-MX" sz="2800" b="1" dirty="0" smtClean="0">
                <a:solidFill>
                  <a:prstClr val="black"/>
                </a:solidFill>
                <a:latin typeface="Work Sans Light Roman" pitchFamily="2" charset="77"/>
              </a:rPr>
              <a:t>.</a:t>
            </a:r>
          </a:p>
          <a:p>
            <a:pPr marL="457200" lvl="0" indent="-457200" algn="just">
              <a:buFontTx/>
              <a:buChar char="-"/>
              <a:defRPr/>
            </a:pPr>
            <a:endParaRPr lang="es-MX" sz="2800" b="1" dirty="0" smtClean="0">
              <a:solidFill>
                <a:prstClr val="black"/>
              </a:solidFill>
              <a:latin typeface="Work Sans Light Roman" pitchFamily="2" charset="77"/>
            </a:endParaRPr>
          </a:p>
          <a:p>
            <a:pPr marL="571500" lvl="0" indent="-571500" algn="just">
              <a:buFontTx/>
              <a:buChar char="-"/>
              <a:defRPr/>
            </a:pPr>
            <a:r>
              <a:rPr lang="es-MX" sz="2800" b="1" dirty="0" smtClean="0">
                <a:solidFill>
                  <a:prstClr val="black"/>
                </a:solidFill>
                <a:latin typeface="Work Sans Light Roman" pitchFamily="2" charset="77"/>
              </a:rPr>
              <a:t>20 Requerimientos No </a:t>
            </a:r>
            <a:r>
              <a:rPr lang="es-MX" sz="2800" b="1" dirty="0" smtClean="0">
                <a:solidFill>
                  <a:prstClr val="black"/>
                </a:solidFill>
                <a:latin typeface="Work Sans Light Roman" pitchFamily="2" charset="77"/>
              </a:rPr>
              <a:t>Funcionales.</a:t>
            </a:r>
            <a:endParaRPr lang="es-CO" sz="3600" b="1" dirty="0">
              <a:solidFill>
                <a:prstClr val="black"/>
              </a:solidFill>
              <a:latin typeface="Work Sans Light Roman" pitchFamily="2" charset="77"/>
            </a:endParaRPr>
          </a:p>
        </p:txBody>
      </p:sp>
    </p:spTree>
    <p:extLst>
      <p:ext uri="{BB962C8B-B14F-4D97-AF65-F5344CB8AC3E}">
        <p14:creationId xmlns:p14="http://schemas.microsoft.com/office/powerpoint/2010/main" val="2878443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65029" y="108959"/>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b="1" dirty="0">
                <a:solidFill>
                  <a:schemeClr val="bg1"/>
                </a:solidFill>
                <a:latin typeface="Arial" panose="020B0604020202020204" pitchFamily="34" charset="0"/>
                <a:cs typeface="Arial" panose="020B0604020202020204" pitchFamily="34" charset="0"/>
              </a:rPr>
              <a:t>CARACTERISTICAS DE LOS REQUERIMIENTOS</a:t>
            </a:r>
            <a:endParaRPr lang="es-CO" b="1" dirty="0">
              <a:solidFill>
                <a:schemeClr val="bg1"/>
              </a:solidFill>
              <a:latin typeface="Arial" panose="020B0604020202020204" pitchFamily="34" charset="0"/>
              <a:cs typeface="Arial" panose="020B0604020202020204" pitchFamily="34" charset="0"/>
            </a:endParaRP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979" y="1485150"/>
            <a:ext cx="5601482" cy="5372850"/>
          </a:xfrm>
          <a:prstGeom prst="rect">
            <a:avLst/>
          </a:prstGeom>
        </p:spPr>
      </p:pic>
    </p:spTree>
    <p:extLst>
      <p:ext uri="{BB962C8B-B14F-4D97-AF65-F5344CB8AC3E}">
        <p14:creationId xmlns:p14="http://schemas.microsoft.com/office/powerpoint/2010/main" val="3189338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65029" y="108959"/>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b="1" dirty="0">
                <a:solidFill>
                  <a:schemeClr val="bg1"/>
                </a:solidFill>
                <a:latin typeface="Arial" panose="020B0604020202020204" pitchFamily="34" charset="0"/>
                <a:cs typeface="Arial" panose="020B0604020202020204" pitchFamily="34" charset="0"/>
              </a:rPr>
              <a:t>CARACTERISTICAS DE LOS REQUERIMIENTOS</a:t>
            </a:r>
            <a:endParaRPr lang="es-CO" b="1" dirty="0">
              <a:solidFill>
                <a:schemeClr val="bg1"/>
              </a:solidFill>
              <a:latin typeface="Arial" panose="020B0604020202020204" pitchFamily="34" charset="0"/>
              <a:cs typeface="Arial" panose="020B0604020202020204" pitchFamily="34" charset="0"/>
            </a:endParaRPr>
          </a:p>
        </p:txBody>
      </p:sp>
      <p:sp>
        <p:nvSpPr>
          <p:cNvPr id="10" name="5 Marcador de contenido"/>
          <p:cNvSpPr txBox="1">
            <a:spLocks/>
          </p:cNvSpPr>
          <p:nvPr/>
        </p:nvSpPr>
        <p:spPr>
          <a:xfrm>
            <a:off x="535671" y="1841529"/>
            <a:ext cx="4882487" cy="40288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O" sz="2400" b="1" smtClean="0">
                <a:solidFill>
                  <a:srgbClr val="002060"/>
                </a:solidFill>
              </a:rPr>
              <a:t>NECESARIO:</a:t>
            </a:r>
          </a:p>
          <a:p>
            <a:pPr marL="0" indent="0" algn="just">
              <a:buFont typeface="Arial" panose="020B0604020202020204" pitchFamily="34" charset="0"/>
              <a:buNone/>
            </a:pPr>
            <a:r>
              <a:rPr lang="es-MX" sz="2000" smtClean="0"/>
              <a:t>Se refiere a un requerimiento indispensable para el funcionamiento del software. Su ausencia impediría que el software cumpla con su propósito principal o lo haría inoperable.</a:t>
            </a:r>
            <a:endParaRPr lang="es-CO" sz="2000" dirty="0"/>
          </a:p>
        </p:txBody>
      </p:sp>
      <p:pic>
        <p:nvPicPr>
          <p:cNvPr id="11" name="1 Imagen"/>
          <p:cNvPicPr>
            <a:picLocks noChangeAspect="1"/>
          </p:cNvPicPr>
          <p:nvPr/>
        </p:nvPicPr>
        <p:blipFill rotWithShape="1">
          <a:blip r:embed="rId2" cstate="print">
            <a:extLst>
              <a:ext uri="{28A0092B-C50C-407E-A947-70E740481C1C}">
                <a14:useLocalDpi xmlns:a14="http://schemas.microsoft.com/office/drawing/2010/main" val="0"/>
              </a:ext>
            </a:extLst>
          </a:blip>
          <a:srcRect l="26567" r="26642"/>
          <a:stretch/>
        </p:blipFill>
        <p:spPr>
          <a:xfrm>
            <a:off x="2859205" y="4451851"/>
            <a:ext cx="1132764" cy="1615194"/>
          </a:xfrm>
          <a:prstGeom prst="rect">
            <a:avLst/>
          </a:prstGeom>
        </p:spPr>
      </p:pic>
      <p:pic>
        <p:nvPicPr>
          <p:cNvPr id="12"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9629" y="4519787"/>
            <a:ext cx="1546746" cy="1479322"/>
          </a:xfrm>
          <a:prstGeom prst="rect">
            <a:avLst/>
          </a:prstGeom>
        </p:spPr>
      </p:pic>
      <p:sp>
        <p:nvSpPr>
          <p:cNvPr id="13" name="5 Marcador de contenido"/>
          <p:cNvSpPr txBox="1">
            <a:spLocks/>
          </p:cNvSpPr>
          <p:nvPr/>
        </p:nvSpPr>
        <p:spPr>
          <a:xfrm>
            <a:off x="6802267" y="4188776"/>
            <a:ext cx="4882487" cy="21413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s-CO" sz="2400" b="1" dirty="0" smtClean="0">
                <a:solidFill>
                  <a:srgbClr val="002060"/>
                </a:solidFill>
              </a:rPr>
              <a:t>COMPLETO:</a:t>
            </a:r>
          </a:p>
          <a:p>
            <a:pPr marL="0" indent="0" algn="just">
              <a:buNone/>
            </a:pPr>
            <a:r>
              <a:rPr lang="es-CO" sz="2000" dirty="0"/>
              <a:t>Un requerimiento esta completo si no necesita ampliar detalles en su redacción, es decir, si se proporciona la información suficiente para su comprensión.</a:t>
            </a:r>
          </a:p>
        </p:txBody>
      </p:sp>
      <p:pic>
        <p:nvPicPr>
          <p:cNvPr id="14" name="9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7836" y="2256480"/>
            <a:ext cx="1905000" cy="1905000"/>
          </a:xfrm>
          <a:prstGeom prst="rect">
            <a:avLst/>
          </a:prstGeom>
        </p:spPr>
      </p:pic>
    </p:spTree>
    <p:extLst>
      <p:ext uri="{BB962C8B-B14F-4D97-AF65-F5344CB8AC3E}">
        <p14:creationId xmlns:p14="http://schemas.microsoft.com/office/powerpoint/2010/main" val="2469342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3987</TotalTime>
  <Words>2554</Words>
  <Application>Microsoft Office PowerPoint</Application>
  <PresentationFormat>Panorámica</PresentationFormat>
  <Paragraphs>175</Paragraphs>
  <Slides>34</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34</vt:i4>
      </vt:variant>
    </vt:vector>
  </HeadingPairs>
  <TitlesOfParts>
    <vt:vector size="44" baseType="lpstr">
      <vt:lpstr>Arial</vt:lpstr>
      <vt:lpstr>Calibri</vt:lpstr>
      <vt:lpstr>Calibri Light</vt:lpstr>
      <vt:lpstr>Consolas</vt:lpstr>
      <vt:lpstr>Google Sans</vt:lpstr>
      <vt:lpstr>Wingdings</vt:lpstr>
      <vt:lpstr>Work Sans Bold Roman</vt:lpstr>
      <vt:lpstr>Work Sans Bold Roman</vt:lpstr>
      <vt:lpstr>Work Sans Light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Andres</cp:lastModifiedBy>
  <cp:revision>78</cp:revision>
  <dcterms:created xsi:type="dcterms:W3CDTF">2020-10-01T23:51:28Z</dcterms:created>
  <dcterms:modified xsi:type="dcterms:W3CDTF">2024-04-29T14:03:21Z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