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2" r:id="rId6"/>
    <p:sldId id="264" r:id="rId7"/>
    <p:sldId id="261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aop-vs-aspectj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framework/docs/current/spring-framework-reference/core.html#aop" TargetMode="External"/><Relationship Id="rId4" Type="http://schemas.openxmlformats.org/officeDocument/2006/relationships/hyperlink" Target="https://docs.spring.io/spring-framework/docs/3.0.0.RC3/reference/html/ch07s02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A8FA-22B4-49D2-AFE6-AECCCF86E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Spring AOP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161E-1CA8-41E6-86D4-A9D6850FD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Breve introducción</a:t>
            </a:r>
          </a:p>
        </p:txBody>
      </p:sp>
    </p:spTree>
    <p:extLst>
      <p:ext uri="{BB962C8B-B14F-4D97-AF65-F5344CB8AC3E}">
        <p14:creationId xmlns:p14="http://schemas.microsoft.com/office/powerpoint/2010/main" val="143746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684545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Enlaces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D8E0C436-D24A-4366-A32D-C711B04CC53E}"/>
              </a:ext>
            </a:extLst>
          </p:cNvPr>
          <p:cNvSpPr txBox="1">
            <a:spLocks/>
          </p:cNvSpPr>
          <p:nvPr/>
        </p:nvSpPr>
        <p:spPr>
          <a:xfrm>
            <a:off x="4858370" y="2729247"/>
            <a:ext cx="7515911" cy="1947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Para más información, se pueden visitar los siguientes enlaces:</a:t>
            </a:r>
            <a:endParaRPr lang="es-ES" sz="1600" dirty="0">
              <a:hlinkClick r:id="rId3"/>
            </a:endParaRPr>
          </a:p>
          <a:p>
            <a:pPr lvl="1"/>
            <a:r>
              <a:rPr lang="es-ES" sz="1400" dirty="0">
                <a:hlinkClick r:id="rId3"/>
              </a:rPr>
              <a:t>https://www.baeldung.com/spring-aop-vs-aspectj</a:t>
            </a:r>
            <a:endParaRPr lang="es-ES" sz="1600" dirty="0">
              <a:hlinkClick r:id="rId4"/>
            </a:endParaRPr>
          </a:p>
          <a:p>
            <a:pPr lvl="1"/>
            <a:r>
              <a:rPr lang="es-ES" sz="1600" dirty="0">
                <a:hlinkClick r:id="rId5"/>
              </a:rPr>
              <a:t>https://docs.spring.io/spring-framework/docs/current/spring-framework-reference/core.html#aop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8509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67344-712A-4B63-9F45-05AE3AD1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83" y="1201722"/>
            <a:ext cx="3545494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La vida sin aspectos </a:t>
            </a:r>
            <a:r>
              <a:rPr lang="es-ES" sz="3600" dirty="0">
                <a:sym typeface="Wingdings" panose="05000000000000000000" pitchFamily="2" charset="2"/>
              </a:rPr>
              <a:t></a:t>
            </a:r>
            <a:endParaRPr lang="es-E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152-C18C-41A3-A23E-55749512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58" y="334389"/>
            <a:ext cx="5850936" cy="2696488"/>
          </a:xfrm>
        </p:spPr>
        <p:txBody>
          <a:bodyPr anchor="ctr">
            <a:normAutofit/>
          </a:bodyPr>
          <a:lstStyle/>
          <a:p>
            <a:r>
              <a:rPr lang="es-ES" sz="1800" dirty="0"/>
              <a:t>Se nos ha encargado que nuestro arquetipo sea capaz de medir los tiempos de ejecución de cualquier método. Sin Spring AOP quedaría de la siguiente manera:</a:t>
            </a:r>
            <a:br>
              <a:rPr lang="es-ES" sz="1800" dirty="0"/>
            </a:br>
            <a:endParaRPr lang="es-ES" sz="18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CA9B9A-A9D3-44FC-A904-A437871BB265}"/>
              </a:ext>
            </a:extLst>
          </p:cNvPr>
          <p:cNvSpPr txBox="1">
            <a:spLocks/>
          </p:cNvSpPr>
          <p:nvPr/>
        </p:nvSpPr>
        <p:spPr>
          <a:xfrm>
            <a:off x="5314558" y="4410134"/>
            <a:ext cx="5850936" cy="2696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Mala idea hacer esto en todos los métodos, ¿verdad?</a:t>
            </a:r>
            <a:br>
              <a:rPr lang="es-ES" sz="1800" dirty="0"/>
            </a:br>
            <a:endParaRPr lang="es-E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0AA90-2206-4746-8EB6-F9BCA9AF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97" y="2743325"/>
            <a:ext cx="6708078" cy="1243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08914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375053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¿Qué es AOP?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2259-779C-4B3A-948D-5931A0EB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s-ES" sz="1800" dirty="0"/>
              <a:t>Es un paradigma de programación que permite modularizar y separar elementos transversales (</a:t>
            </a:r>
            <a:r>
              <a:rPr lang="es-ES" sz="1800" dirty="0" err="1"/>
              <a:t>cross-cutting</a:t>
            </a:r>
            <a:r>
              <a:rPr lang="es-ES" sz="1800" dirty="0"/>
              <a:t>) a toda la aplicación.</a:t>
            </a:r>
          </a:p>
          <a:p>
            <a:r>
              <a:rPr lang="es-ES" sz="1800" dirty="0"/>
              <a:t>En Java se utiliza la librería </a:t>
            </a:r>
            <a:r>
              <a:rPr lang="es-ES" sz="1800" dirty="0" err="1"/>
              <a:t>AspectJ</a:t>
            </a:r>
            <a:r>
              <a:rPr lang="es-ES" sz="1800" dirty="0"/>
              <a:t>, la cual permite crear funcionalidades genéricas (aspectos) que se aplicarán a las clases de nuestro proyecto mediante una técnica conocida como </a:t>
            </a:r>
            <a:r>
              <a:rPr lang="es-ES" sz="1800" b="1" i="1" dirty="0" err="1"/>
              <a:t>weaving</a:t>
            </a:r>
            <a:r>
              <a:rPr lang="es-ES" sz="1800" dirty="0"/>
              <a:t>.</a:t>
            </a:r>
            <a:endParaRPr lang="es-ES" sz="1800" b="1" dirty="0"/>
          </a:p>
          <a:p>
            <a:r>
              <a:rPr lang="es-ES" sz="1800" dirty="0"/>
              <a:t>Una de las técnicas más conocidas de </a:t>
            </a:r>
            <a:r>
              <a:rPr lang="es-ES" sz="1800" i="1" dirty="0" err="1"/>
              <a:t>weaving</a:t>
            </a:r>
            <a:r>
              <a:rPr lang="es-ES" sz="1800" dirty="0"/>
              <a:t> consiste en modificar el código en tiempo de compilación. Es decir, se generan clases modificadas con el código de los aspectos aplicado.</a:t>
            </a:r>
          </a:p>
        </p:txBody>
      </p:sp>
    </p:spTree>
    <p:extLst>
      <p:ext uri="{BB962C8B-B14F-4D97-AF65-F5344CB8AC3E}">
        <p14:creationId xmlns:p14="http://schemas.microsoft.com/office/powerpoint/2010/main" val="405696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666195" cy="4454554"/>
          </a:xfrm>
        </p:spPr>
        <p:txBody>
          <a:bodyPr anchor="ctr">
            <a:normAutofit/>
          </a:bodyPr>
          <a:lstStyle/>
          <a:p>
            <a:r>
              <a:rPr lang="es-ES" sz="3600" dirty="0" err="1"/>
              <a:t>Weaving</a:t>
            </a:r>
            <a:endParaRPr lang="es-E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EC97186-474A-4B67-AC3B-1A5FD7AED068}"/>
              </a:ext>
            </a:extLst>
          </p:cNvPr>
          <p:cNvSpPr/>
          <p:nvPr/>
        </p:nvSpPr>
        <p:spPr>
          <a:xfrm>
            <a:off x="4999445" y="1916278"/>
            <a:ext cx="1502516" cy="882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Aspectos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206F4F-40E2-4556-A20D-324354067816}"/>
              </a:ext>
            </a:extLst>
          </p:cNvPr>
          <p:cNvSpPr/>
          <p:nvPr/>
        </p:nvSpPr>
        <p:spPr>
          <a:xfrm>
            <a:off x="4999445" y="4374309"/>
            <a:ext cx="1502516" cy="882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 base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456D32-A850-4898-9F0F-F25F84CD5CC6}"/>
              </a:ext>
            </a:extLst>
          </p:cNvPr>
          <p:cNvSpPr/>
          <p:nvPr/>
        </p:nvSpPr>
        <p:spPr>
          <a:xfrm>
            <a:off x="7637278" y="3267782"/>
            <a:ext cx="1502516" cy="882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Weaver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2D1CBB-1A49-4F3B-A377-D539E8A5D624}"/>
              </a:ext>
            </a:extLst>
          </p:cNvPr>
          <p:cNvSpPr/>
          <p:nvPr/>
        </p:nvSpPr>
        <p:spPr>
          <a:xfrm>
            <a:off x="10478700" y="2637034"/>
            <a:ext cx="1502516" cy="21436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Woven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 (Aspectos + </a:t>
            </a:r>
          </a:p>
          <a:p>
            <a:pPr algn="ctr"/>
            <a:r>
              <a:rPr lang="es-ES" dirty="0"/>
              <a:t>código base)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8322738-625E-4660-9B65-AB612684149C}"/>
              </a:ext>
            </a:extLst>
          </p:cNvPr>
          <p:cNvCxnSpPr>
            <a:stCxn id="26" idx="3"/>
            <a:endCxn id="30" idx="0"/>
          </p:cNvCxnSpPr>
          <p:nvPr/>
        </p:nvCxnSpPr>
        <p:spPr>
          <a:xfrm>
            <a:off x="6501961" y="2357366"/>
            <a:ext cx="1886575" cy="91041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87B1B45-2F7E-4A2B-AF25-383D5E874CD7}"/>
              </a:ext>
            </a:extLst>
          </p:cNvPr>
          <p:cNvCxnSpPr>
            <a:stCxn id="28" idx="3"/>
            <a:endCxn id="30" idx="2"/>
          </p:cNvCxnSpPr>
          <p:nvPr/>
        </p:nvCxnSpPr>
        <p:spPr>
          <a:xfrm flipV="1">
            <a:off x="6501961" y="4149957"/>
            <a:ext cx="1886575" cy="665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F8FBC-CF41-4F0E-9E69-3F3A576FB198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9139794" y="3708869"/>
            <a:ext cx="1338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703E1E-104E-485D-B2E9-DCD1AEB2A519}"/>
              </a:ext>
            </a:extLst>
          </p:cNvPr>
          <p:cNvCxnSpPr>
            <a:cxnSpLocks/>
          </p:cNvCxnSpPr>
          <p:nvPr/>
        </p:nvCxnSpPr>
        <p:spPr>
          <a:xfrm>
            <a:off x="6602210" y="5736148"/>
            <a:ext cx="39355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F9AF0C-B87E-45B4-8C85-98487901C8FE}"/>
              </a:ext>
            </a:extLst>
          </p:cNvPr>
          <p:cNvSpPr txBox="1"/>
          <p:nvPr/>
        </p:nvSpPr>
        <p:spPr>
          <a:xfrm>
            <a:off x="6815704" y="5807903"/>
            <a:ext cx="497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PROCESO DE COMPILACIÓN</a:t>
            </a:r>
          </a:p>
        </p:txBody>
      </p:sp>
    </p:spTree>
    <p:extLst>
      <p:ext uri="{BB962C8B-B14F-4D97-AF65-F5344CB8AC3E}">
        <p14:creationId xmlns:p14="http://schemas.microsoft.com/office/powerpoint/2010/main" val="93433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375053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Spring AOP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2259-779C-4B3A-948D-5931A0EB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9022" y="1634514"/>
            <a:ext cx="5850936" cy="3588970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1800" dirty="0"/>
              <a:t>Spring AOP es una implementación de </a:t>
            </a:r>
            <a:r>
              <a:rPr lang="es-ES" sz="1800" dirty="0" err="1"/>
              <a:t>AspectJ</a:t>
            </a:r>
            <a:r>
              <a:rPr lang="es-ES" sz="1800" dirty="0"/>
              <a:t>, aunque tiene ciertas limitaciones:</a:t>
            </a:r>
          </a:p>
          <a:p>
            <a:pPr lvl="1"/>
            <a:r>
              <a:rPr lang="es-ES" sz="1400" dirty="0"/>
              <a:t>Spring AOP sólo puede interceptar métodos públicos de </a:t>
            </a:r>
            <a:r>
              <a:rPr lang="es-ES" sz="1400" dirty="0" err="1"/>
              <a:t>beans</a:t>
            </a:r>
            <a:r>
              <a:rPr lang="es-ES" sz="1400" dirty="0"/>
              <a:t> de Spring</a:t>
            </a:r>
          </a:p>
          <a:p>
            <a:pPr lvl="1"/>
            <a:r>
              <a:rPr lang="es-ES" sz="1400" dirty="0"/>
              <a:t>Spring AOP sólo usa </a:t>
            </a:r>
            <a:r>
              <a:rPr lang="es-ES" sz="1400" b="1" dirty="0" err="1"/>
              <a:t>runtime-weaving</a:t>
            </a:r>
            <a:endParaRPr lang="es-ES" sz="1400" b="1" dirty="0"/>
          </a:p>
          <a:p>
            <a:r>
              <a:rPr lang="es-ES" sz="1600" dirty="0"/>
              <a:t>A diferencia de </a:t>
            </a:r>
            <a:r>
              <a:rPr lang="es-ES" sz="1600" dirty="0" err="1"/>
              <a:t>AspectJ</a:t>
            </a:r>
            <a:r>
              <a:rPr lang="es-ES" sz="1600" dirty="0"/>
              <a:t>, el cual precisa de un costoso proceso de configuración, en Spring AOP basta con hacer lo siguiente:</a:t>
            </a:r>
          </a:p>
          <a:p>
            <a:pPr lvl="1"/>
            <a:r>
              <a:rPr lang="es-ES" sz="1400" dirty="0"/>
              <a:t>Añadir las dependencias starter de Spring AOP y las propias de  </a:t>
            </a:r>
            <a:r>
              <a:rPr lang="es-ES" sz="1400" dirty="0" err="1"/>
              <a:t>AspectJ</a:t>
            </a:r>
            <a:endParaRPr lang="es-ES" sz="1400" dirty="0"/>
          </a:p>
          <a:p>
            <a:pPr lvl="1"/>
            <a:r>
              <a:rPr lang="es-ES" sz="1400" dirty="0"/>
              <a:t>Añadir la anotación @EnableAspectJAutoProxy a una clase de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1819904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29" y="1201723"/>
            <a:ext cx="3970008" cy="4454554"/>
          </a:xfrm>
        </p:spPr>
        <p:txBody>
          <a:bodyPr anchor="ctr">
            <a:normAutofit/>
          </a:bodyPr>
          <a:lstStyle/>
          <a:p>
            <a:r>
              <a:rPr lang="es-ES" sz="3600" dirty="0" err="1"/>
              <a:t>Runtime-Weaving</a:t>
            </a:r>
            <a:endParaRPr lang="es-E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2259-779C-4B3A-948D-5931A0EB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440" y="400968"/>
            <a:ext cx="7285601" cy="1926281"/>
          </a:xfrm>
        </p:spPr>
        <p:txBody>
          <a:bodyPr anchor="ctr">
            <a:normAutofit fontScale="92500" lnSpcReduction="20000"/>
          </a:bodyPr>
          <a:lstStyle/>
          <a:p>
            <a:r>
              <a:rPr lang="es-ES" sz="1800" dirty="0"/>
              <a:t>Spring AOP no utiliza el compilador de </a:t>
            </a:r>
            <a:r>
              <a:rPr lang="es-ES" sz="1800" dirty="0" err="1"/>
              <a:t>AspectJ</a:t>
            </a:r>
            <a:r>
              <a:rPr lang="es-ES" sz="1800" dirty="0"/>
              <a:t>, es decir, no modifica el </a:t>
            </a:r>
            <a:r>
              <a:rPr lang="es-ES" sz="1800" i="1" dirty="0"/>
              <a:t>byte </a:t>
            </a:r>
            <a:r>
              <a:rPr lang="es-ES" sz="1800" i="1" dirty="0" err="1"/>
              <a:t>code</a:t>
            </a:r>
            <a:r>
              <a:rPr lang="es-ES" sz="1800" i="1" dirty="0"/>
              <a:t> </a:t>
            </a:r>
            <a:r>
              <a:rPr lang="es-ES" sz="1800" dirty="0"/>
              <a:t>de las clases, sino que registra </a:t>
            </a:r>
            <a:r>
              <a:rPr lang="es-ES" sz="1800" i="1" dirty="0" err="1"/>
              <a:t>proxies</a:t>
            </a:r>
            <a:r>
              <a:rPr lang="es-ES" sz="1800" dirty="0"/>
              <a:t> que “envuelven” a las implementaciones de los métodos. En otras palabras, cuando llamamos a un método, se ejecuta el código del envoltorio y el de la implementación real como si fueran un único bloque. Todo esto es posible gracias al contexto de Spring, de ahí sus limitaciones implícitas.</a:t>
            </a:r>
            <a:endParaRPr lang="es-E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4CAE21-B1D2-48A8-B43B-6247410AA5A7}"/>
              </a:ext>
            </a:extLst>
          </p:cNvPr>
          <p:cNvSpPr/>
          <p:nvPr/>
        </p:nvSpPr>
        <p:spPr>
          <a:xfrm>
            <a:off x="5869567" y="4390196"/>
            <a:ext cx="1305560" cy="9347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method</a:t>
            </a:r>
            <a:r>
              <a:rPr lang="es-E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3B5F7D-3891-4EB0-973B-1A7486BC20BB}"/>
              </a:ext>
            </a:extLst>
          </p:cNvPr>
          <p:cNvCxnSpPr>
            <a:cxnSpLocks/>
            <a:stCxn id="11" idx="3"/>
            <a:endCxn id="15" idx="2"/>
          </p:cNvCxnSpPr>
          <p:nvPr/>
        </p:nvCxnSpPr>
        <p:spPr>
          <a:xfrm>
            <a:off x="7175127" y="4857556"/>
            <a:ext cx="99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832B4F5-89BC-4FEA-B9BA-C894436C05F7}"/>
              </a:ext>
            </a:extLst>
          </p:cNvPr>
          <p:cNvSpPr/>
          <p:nvPr/>
        </p:nvSpPr>
        <p:spPr>
          <a:xfrm>
            <a:off x="8171727" y="3424271"/>
            <a:ext cx="3136739" cy="28665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078676-AAA4-40B2-98E6-3CD2D2333001}"/>
              </a:ext>
            </a:extLst>
          </p:cNvPr>
          <p:cNvSpPr/>
          <p:nvPr/>
        </p:nvSpPr>
        <p:spPr>
          <a:xfrm>
            <a:off x="9033135" y="4177145"/>
            <a:ext cx="1413922" cy="13608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FC7A6-4076-48C6-9E75-DDD742CDD00C}"/>
              </a:ext>
            </a:extLst>
          </p:cNvPr>
          <p:cNvSpPr txBox="1"/>
          <p:nvPr/>
        </p:nvSpPr>
        <p:spPr>
          <a:xfrm>
            <a:off x="9345659" y="3585060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AB173-0EC6-487E-85D6-8E278C90125B}"/>
              </a:ext>
            </a:extLst>
          </p:cNvPr>
          <p:cNvSpPr txBox="1"/>
          <p:nvPr/>
        </p:nvSpPr>
        <p:spPr>
          <a:xfrm>
            <a:off x="9071655" y="4622652"/>
            <a:ext cx="133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Real </a:t>
            </a:r>
            <a:r>
              <a:rPr lang="es-ES" dirty="0" err="1">
                <a:solidFill>
                  <a:schemeClr val="bg1"/>
                </a:solidFill>
              </a:rPr>
              <a:t>object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1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375053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Conceptos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AFD592-BA45-44E9-B4B8-CF65267E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r>
              <a:rPr lang="es-ES" sz="1800" dirty="0"/>
              <a:t>En Spring AOP los conceptos más importantes a tener en cuenta son:</a:t>
            </a:r>
          </a:p>
          <a:p>
            <a:pPr lvl="1"/>
            <a:r>
              <a:rPr lang="es-ES" sz="1200" b="1" dirty="0" err="1"/>
              <a:t>Join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r>
              <a:rPr lang="es-ES" sz="1200" b="1" dirty="0"/>
              <a:t>:</a:t>
            </a:r>
            <a:r>
              <a:rPr lang="es-ES" sz="1200" dirty="0"/>
              <a:t> En Spring AOP un </a:t>
            </a:r>
            <a:r>
              <a:rPr lang="es-ES" sz="1200" dirty="0" err="1"/>
              <a:t>join</a:t>
            </a:r>
            <a:r>
              <a:rPr lang="es-ES" sz="1200" dirty="0"/>
              <a:t> </a:t>
            </a:r>
            <a:r>
              <a:rPr lang="es-ES" sz="1200" dirty="0" err="1"/>
              <a:t>point</a:t>
            </a:r>
            <a:r>
              <a:rPr lang="es-ES" sz="1200" dirty="0"/>
              <a:t> siempre representa al método que haya sido “interceptado”. </a:t>
            </a:r>
          </a:p>
          <a:p>
            <a:pPr lvl="1"/>
            <a:r>
              <a:rPr lang="es-ES" sz="1200" b="1" dirty="0" err="1"/>
              <a:t>Pointcut</a:t>
            </a:r>
            <a:r>
              <a:rPr lang="es-ES" sz="1200" b="1" dirty="0"/>
              <a:t>: </a:t>
            </a:r>
            <a:r>
              <a:rPr lang="es-ES" sz="1200" dirty="0"/>
              <a:t>Define qué </a:t>
            </a:r>
            <a:r>
              <a:rPr lang="es-ES" sz="1200" dirty="0" err="1"/>
              <a:t>join</a:t>
            </a:r>
            <a:r>
              <a:rPr lang="es-ES" sz="1200" dirty="0"/>
              <a:t> </a:t>
            </a:r>
            <a:r>
              <a:rPr lang="es-ES" sz="1200" dirty="0" err="1"/>
              <a:t>points</a:t>
            </a:r>
            <a:r>
              <a:rPr lang="es-ES" sz="1200" dirty="0"/>
              <a:t> (métodos) se van a interceptar a través de un lenguaje de expresiones. </a:t>
            </a:r>
          </a:p>
          <a:p>
            <a:pPr lvl="1"/>
            <a:r>
              <a:rPr lang="es-ES" sz="1200" b="1" dirty="0" err="1"/>
              <a:t>Advice</a:t>
            </a:r>
            <a:r>
              <a:rPr lang="es-ES" sz="1200" b="1" dirty="0"/>
              <a:t>: </a:t>
            </a:r>
            <a:r>
              <a:rPr lang="es-ES" sz="1200" dirty="0"/>
              <a:t> Define el momento en el que queremos interceptar los </a:t>
            </a:r>
            <a:r>
              <a:rPr lang="es-ES" sz="1200" dirty="0" err="1"/>
              <a:t>pointcut</a:t>
            </a:r>
            <a:r>
              <a:rPr lang="es-ES" sz="1200" dirty="0"/>
              <a:t>. Hay 5 tipos en Spring AOP:</a:t>
            </a:r>
          </a:p>
          <a:p>
            <a:pPr lvl="2"/>
            <a:r>
              <a:rPr lang="es-ES" sz="1000" b="1" dirty="0" err="1"/>
              <a:t>Before</a:t>
            </a:r>
            <a:r>
              <a:rPr lang="es-ES" sz="1000" b="1" dirty="0"/>
              <a:t>: </a:t>
            </a:r>
            <a:r>
              <a:rPr lang="es-ES" sz="1000" dirty="0"/>
              <a:t>Antes de la ejecución del método</a:t>
            </a:r>
            <a:endParaRPr lang="es-ES" sz="1000" b="1" dirty="0"/>
          </a:p>
          <a:p>
            <a:pPr lvl="2"/>
            <a:r>
              <a:rPr lang="es-ES" sz="1000" b="1" dirty="0"/>
              <a:t>After: </a:t>
            </a:r>
            <a:r>
              <a:rPr lang="es-ES" sz="1000" dirty="0"/>
              <a:t>Después de la ejecución del método</a:t>
            </a:r>
            <a:endParaRPr lang="es-ES" sz="1000" b="1" dirty="0"/>
          </a:p>
          <a:p>
            <a:pPr lvl="2"/>
            <a:r>
              <a:rPr lang="es-ES" sz="1000" b="1" dirty="0"/>
              <a:t>After </a:t>
            </a:r>
            <a:r>
              <a:rPr lang="es-ES" sz="1000" b="1" dirty="0" err="1"/>
              <a:t>returning</a:t>
            </a:r>
            <a:r>
              <a:rPr lang="es-ES" sz="1000" b="1" dirty="0"/>
              <a:t>: </a:t>
            </a:r>
            <a:r>
              <a:rPr lang="es-ES" sz="1000" dirty="0"/>
              <a:t>Después del retorno de un método</a:t>
            </a:r>
            <a:endParaRPr lang="es-ES" sz="1000" b="1" dirty="0"/>
          </a:p>
          <a:p>
            <a:pPr lvl="2"/>
            <a:r>
              <a:rPr lang="es-ES" sz="1000" b="1" dirty="0"/>
              <a:t>After </a:t>
            </a:r>
            <a:r>
              <a:rPr lang="es-ES" sz="1000" b="1" dirty="0" err="1"/>
              <a:t>throwing</a:t>
            </a:r>
            <a:r>
              <a:rPr lang="es-ES" sz="1000" b="1" dirty="0"/>
              <a:t>: </a:t>
            </a:r>
            <a:r>
              <a:rPr lang="es-ES" sz="1000" dirty="0"/>
              <a:t>Si el método ha lanzado una excepción</a:t>
            </a:r>
            <a:endParaRPr lang="es-ES" sz="1000" b="1" dirty="0"/>
          </a:p>
          <a:p>
            <a:pPr lvl="2"/>
            <a:r>
              <a:rPr lang="es-ES" sz="1000" b="1" dirty="0" err="1"/>
              <a:t>Around</a:t>
            </a:r>
            <a:r>
              <a:rPr lang="es-ES" sz="1000" dirty="0"/>
              <a:t>: Engloba el antes y el después. Es decir, se tiene que definir desde el propio aspecto cuándo el método interceptado continúa con su ejecución.</a:t>
            </a: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138627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729046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Ejemplo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38060-E23A-4098-B59D-F88D6DA84E5B}"/>
              </a:ext>
            </a:extLst>
          </p:cNvPr>
          <p:cNvSpPr txBox="1"/>
          <p:nvPr/>
        </p:nvSpPr>
        <p:spPr>
          <a:xfrm>
            <a:off x="5071992" y="761249"/>
            <a:ext cx="6017923" cy="401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4A72728-765B-4170-A8E7-12BC0BD69D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7"/>
          <a:stretch/>
        </p:blipFill>
        <p:spPr>
          <a:xfrm>
            <a:off x="4738940" y="155243"/>
            <a:ext cx="7366283" cy="6547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4137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3E73-B0B8-41DC-BF7F-38853B7B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61" y="1201723"/>
            <a:ext cx="3684545" cy="4454554"/>
          </a:xfrm>
        </p:spPr>
        <p:txBody>
          <a:bodyPr anchor="ctr">
            <a:normAutofit/>
          </a:bodyPr>
          <a:lstStyle/>
          <a:p>
            <a:r>
              <a:rPr lang="es-ES" sz="3600" dirty="0"/>
              <a:t>Sintaxis </a:t>
            </a:r>
            <a:r>
              <a:rPr lang="es-ES" sz="3600" dirty="0" err="1"/>
              <a:t>pointcut</a:t>
            </a:r>
            <a:endParaRPr lang="es-E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FA997A-E904-45A5-B80F-70E03030F549}"/>
              </a:ext>
            </a:extLst>
          </p:cNvPr>
          <p:cNvGrpSpPr/>
          <p:nvPr/>
        </p:nvGrpSpPr>
        <p:grpSpPr>
          <a:xfrm>
            <a:off x="4933702" y="1698248"/>
            <a:ext cx="7299752" cy="1584888"/>
            <a:chOff x="4909775" y="1966634"/>
            <a:chExt cx="7299752" cy="15848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8E4096E-AF37-4367-83B4-F0981D13B30E}"/>
                </a:ext>
              </a:extLst>
            </p:cNvPr>
            <p:cNvGrpSpPr/>
            <p:nvPr/>
          </p:nvGrpSpPr>
          <p:grpSpPr>
            <a:xfrm>
              <a:off x="4909775" y="1980070"/>
              <a:ext cx="1519873" cy="1134870"/>
              <a:chOff x="5172476" y="1493167"/>
              <a:chExt cx="1519873" cy="113487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65D7FC5-1B11-4D16-9C14-0935BE161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412" y="1835279"/>
                <a:ext cx="561666" cy="792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B020D5-999C-4C86-A386-20F15ECA7578}"/>
                  </a:ext>
                </a:extLst>
              </p:cNvPr>
              <p:cNvSpPr txBox="1"/>
              <p:nvPr/>
            </p:nvSpPr>
            <p:spPr>
              <a:xfrm>
                <a:off x="5172476" y="1493167"/>
                <a:ext cx="1519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designator</a:t>
                </a:r>
                <a:endParaRPr lang="es-ES" b="1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F859AD0-4922-49B0-996A-BB9E2A2F9235}"/>
                </a:ext>
              </a:extLst>
            </p:cNvPr>
            <p:cNvGrpSpPr/>
            <p:nvPr/>
          </p:nvGrpSpPr>
          <p:grpSpPr>
            <a:xfrm>
              <a:off x="7290332" y="1980070"/>
              <a:ext cx="1561614" cy="1176216"/>
              <a:chOff x="4957125" y="1535015"/>
              <a:chExt cx="1561614" cy="11762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487B444-156D-486A-BDEA-8430E12B45C9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>
                <a:off x="5556266" y="1904347"/>
                <a:ext cx="962473" cy="806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DA9F1A-D92B-4E9F-A75A-A18E57B56B5A}"/>
                  </a:ext>
                </a:extLst>
              </p:cNvPr>
              <p:cNvSpPr txBox="1"/>
              <p:nvPr/>
            </p:nvSpPr>
            <p:spPr>
              <a:xfrm>
                <a:off x="4957125" y="1535015"/>
                <a:ext cx="119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package</a:t>
                </a:r>
                <a:endParaRPr lang="es-ES" b="1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56AEC3-14D0-450F-AA64-EB920E5512F8}"/>
                </a:ext>
              </a:extLst>
            </p:cNvPr>
            <p:cNvSpPr txBox="1"/>
            <p:nvPr/>
          </p:nvSpPr>
          <p:spPr>
            <a:xfrm>
              <a:off x="5315974" y="3028302"/>
              <a:ext cx="6893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 err="1">
                  <a:solidFill>
                    <a:srgbClr val="0070C0"/>
                  </a:solidFill>
                </a:rPr>
                <a:t>Execution</a:t>
              </a:r>
              <a:r>
                <a:rPr lang="es-ES" sz="2800" b="1" dirty="0">
                  <a:solidFill>
                    <a:srgbClr val="0070C0"/>
                  </a:solidFill>
                </a:rPr>
                <a:t>(* </a:t>
              </a:r>
              <a:r>
                <a:rPr lang="es-ES" sz="2800" b="1" dirty="0" err="1">
                  <a:solidFill>
                    <a:srgbClr val="0070C0"/>
                  </a:solidFill>
                </a:rPr>
                <a:t>com.package.Class</a:t>
              </a:r>
              <a:r>
                <a:rPr lang="es-ES" sz="2800" b="1" dirty="0">
                  <a:solidFill>
                    <a:srgbClr val="0070C0"/>
                  </a:solidFill>
                </a:rPr>
                <a:t>.*(..))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FA8B21-CEBC-4E81-B83C-574DE3C3589B}"/>
                </a:ext>
              </a:extLst>
            </p:cNvPr>
            <p:cNvGrpSpPr/>
            <p:nvPr/>
          </p:nvGrpSpPr>
          <p:grpSpPr>
            <a:xfrm>
              <a:off x="6294650" y="1980070"/>
              <a:ext cx="1198281" cy="1134870"/>
              <a:chOff x="4403170" y="1585704"/>
              <a:chExt cx="1198281" cy="113487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DBD0C8-DBF8-4258-862D-0C3267B4D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7864" y="1955036"/>
                <a:ext cx="478205" cy="7655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B6BAAE3-7918-4CDF-B39E-FDEB5384D3BD}"/>
                  </a:ext>
                </a:extLst>
              </p:cNvPr>
              <p:cNvSpPr txBox="1"/>
              <p:nvPr/>
            </p:nvSpPr>
            <p:spPr>
              <a:xfrm>
                <a:off x="4403170" y="1585704"/>
                <a:ext cx="119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return</a:t>
                </a:r>
                <a:endParaRPr lang="es-ES" b="1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0586FE-8617-4550-8C55-664DF3B1CB5B}"/>
                </a:ext>
              </a:extLst>
            </p:cNvPr>
            <p:cNvGrpSpPr/>
            <p:nvPr/>
          </p:nvGrpSpPr>
          <p:grpSpPr>
            <a:xfrm>
              <a:off x="8340575" y="1980070"/>
              <a:ext cx="1797422" cy="1134870"/>
              <a:chOff x="4957125" y="1535015"/>
              <a:chExt cx="1797422" cy="1134870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19A2568-6743-48AD-A1B0-660F48858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6971" y="1890911"/>
                <a:ext cx="1337576" cy="778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59DE12F-3A9F-41FB-8680-49DE64736CFA}"/>
                  </a:ext>
                </a:extLst>
              </p:cNvPr>
              <p:cNvSpPr txBox="1"/>
              <p:nvPr/>
            </p:nvSpPr>
            <p:spPr>
              <a:xfrm>
                <a:off x="4957125" y="1535015"/>
                <a:ext cx="119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class</a:t>
                </a:r>
                <a:endParaRPr lang="es-ES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F31F76-15F5-4295-910F-4B6E50585CC3}"/>
                </a:ext>
              </a:extLst>
            </p:cNvPr>
            <p:cNvGrpSpPr/>
            <p:nvPr/>
          </p:nvGrpSpPr>
          <p:grpSpPr>
            <a:xfrm>
              <a:off x="9130537" y="1980070"/>
              <a:ext cx="1712478" cy="1134870"/>
              <a:chOff x="5003420" y="1535015"/>
              <a:chExt cx="1712478" cy="1134870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26D1447-CAD7-4D3F-A5EC-E6D9642CDCEE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>
                <a:off x="5602561" y="1904347"/>
                <a:ext cx="1113337" cy="7655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4ACF84-9272-4AB7-9C85-C98D189AE62E}"/>
                  </a:ext>
                </a:extLst>
              </p:cNvPr>
              <p:cNvSpPr txBox="1"/>
              <p:nvPr/>
            </p:nvSpPr>
            <p:spPr>
              <a:xfrm>
                <a:off x="5003420" y="1535015"/>
                <a:ext cx="119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method</a:t>
                </a:r>
                <a:endParaRPr lang="es-ES" b="1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7C6CEF2-0C5B-44FD-BB5A-C6782EE927D0}"/>
                </a:ext>
              </a:extLst>
            </p:cNvPr>
            <p:cNvGrpSpPr/>
            <p:nvPr/>
          </p:nvGrpSpPr>
          <p:grpSpPr>
            <a:xfrm>
              <a:off x="10093010" y="1966634"/>
              <a:ext cx="1198281" cy="1173985"/>
              <a:chOff x="5003420" y="1535015"/>
              <a:chExt cx="1198281" cy="1173985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25CF3FA-A9E5-4546-97B7-356CEAA6DCE0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>
                <a:off x="5602561" y="1904347"/>
                <a:ext cx="526784" cy="804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65A6DBB-0383-4335-83D0-62E0F905D40C}"/>
                  </a:ext>
                </a:extLst>
              </p:cNvPr>
              <p:cNvSpPr txBox="1"/>
              <p:nvPr/>
            </p:nvSpPr>
            <p:spPr>
              <a:xfrm>
                <a:off x="5003420" y="1535015"/>
                <a:ext cx="11982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params</a:t>
                </a:r>
                <a:endParaRPr lang="es-ES" b="1" dirty="0"/>
              </a:p>
            </p:txBody>
          </p:sp>
        </p:grp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B0F4A5F3-E847-476D-94ED-BF8500D7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37" y="3724695"/>
            <a:ext cx="7402596" cy="2843242"/>
          </a:xfrm>
        </p:spPr>
        <p:txBody>
          <a:bodyPr anchor="ctr">
            <a:normAutofit fontScale="85000" lnSpcReduction="20000"/>
          </a:bodyPr>
          <a:lstStyle/>
          <a:p>
            <a:r>
              <a:rPr lang="es-ES" sz="1800" b="1" dirty="0" err="1"/>
              <a:t>Designators</a:t>
            </a:r>
            <a:r>
              <a:rPr lang="es-ES" sz="1800" b="1" dirty="0"/>
              <a:t>: </a:t>
            </a:r>
            <a:r>
              <a:rPr lang="es-ES" sz="1800" i="1" dirty="0" err="1"/>
              <a:t>Execution</a:t>
            </a:r>
            <a:r>
              <a:rPr lang="es-ES" sz="1800" dirty="0"/>
              <a:t> es el </a:t>
            </a:r>
            <a:r>
              <a:rPr lang="es-ES" sz="1800" i="1" dirty="0" err="1"/>
              <a:t>designator</a:t>
            </a:r>
            <a:r>
              <a:rPr lang="es-ES" sz="1800" dirty="0"/>
              <a:t> más utilizado. No obstante, hay otros para distintas casuísticas. Estos son algunos de los más comunes:</a:t>
            </a:r>
          </a:p>
          <a:p>
            <a:pPr lvl="1"/>
            <a:r>
              <a:rPr lang="es-ES" sz="1600" dirty="0" err="1"/>
              <a:t>Annotation</a:t>
            </a:r>
            <a:r>
              <a:rPr lang="es-ES" sz="1600" dirty="0"/>
              <a:t>: Permite interceptar métodos que tengan X anotación. </a:t>
            </a:r>
            <a:br>
              <a:rPr lang="es-ES" sz="1600" dirty="0"/>
            </a:br>
            <a:r>
              <a:rPr lang="es-ES" sz="1600" dirty="0"/>
              <a:t>Ejemplo: </a:t>
            </a:r>
            <a:r>
              <a:rPr lang="es-ES" sz="1600" b="1" dirty="0">
                <a:solidFill>
                  <a:srgbClr val="0070C0"/>
                </a:solidFill>
              </a:rPr>
              <a:t>@annotation(annotation)</a:t>
            </a:r>
          </a:p>
          <a:p>
            <a:pPr lvl="1"/>
            <a:r>
              <a:rPr lang="es-ES" sz="1600" dirty="0" err="1"/>
              <a:t>Within</a:t>
            </a:r>
            <a:r>
              <a:rPr lang="es-ES" sz="1600" dirty="0"/>
              <a:t>: Permite interceptar todos los métodos que estén en un paquete o que pendan del mismo. </a:t>
            </a:r>
            <a:br>
              <a:rPr lang="es-ES" sz="1600" dirty="0"/>
            </a:br>
            <a:r>
              <a:rPr lang="es-ES" sz="1600" dirty="0"/>
              <a:t>Ejemplo: </a:t>
            </a:r>
            <a:r>
              <a:rPr lang="es-ES" sz="1600" b="1" dirty="0" err="1">
                <a:solidFill>
                  <a:srgbClr val="0070C0"/>
                </a:solidFill>
              </a:rPr>
              <a:t>within</a:t>
            </a:r>
            <a:r>
              <a:rPr lang="es-ES" sz="1600" b="1" dirty="0">
                <a:solidFill>
                  <a:srgbClr val="0070C0"/>
                </a:solidFill>
              </a:rPr>
              <a:t>(com.package..*)</a:t>
            </a:r>
          </a:p>
          <a:p>
            <a:r>
              <a:rPr lang="es-ES" sz="1800" b="1" dirty="0" err="1"/>
              <a:t>Wildcards</a:t>
            </a:r>
            <a:r>
              <a:rPr lang="es-ES" sz="1800" b="1" dirty="0"/>
              <a:t>: </a:t>
            </a:r>
            <a:r>
              <a:rPr lang="es-ES" sz="1800" dirty="0"/>
              <a:t>Se pueden utilizar </a:t>
            </a:r>
            <a:r>
              <a:rPr lang="es-ES" sz="1800" i="1" dirty="0" err="1"/>
              <a:t>wildcards</a:t>
            </a:r>
            <a:r>
              <a:rPr lang="es-ES" sz="1800" dirty="0"/>
              <a:t> (*) para generalizar el </a:t>
            </a:r>
            <a:r>
              <a:rPr lang="es-ES" sz="1800" i="1" dirty="0" err="1"/>
              <a:t>pointcut</a:t>
            </a:r>
            <a:endParaRPr lang="es-ES" sz="1800" i="1" dirty="0"/>
          </a:p>
          <a:p>
            <a:r>
              <a:rPr lang="es-ES" sz="1800" b="1" dirty="0"/>
              <a:t>Combinaciones: </a:t>
            </a:r>
            <a:r>
              <a:rPr lang="es-ES" sz="1800" dirty="0"/>
              <a:t>Se pueden combinar </a:t>
            </a:r>
            <a:r>
              <a:rPr lang="es-ES" sz="1800" i="1" dirty="0" err="1"/>
              <a:t>pointcuts</a:t>
            </a:r>
            <a:r>
              <a:rPr lang="es-ES" sz="1800" dirty="0"/>
              <a:t> con “&amp;&amp;”, “||” y “!”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D8E0C436-D24A-4366-A32D-C711B04CC53E}"/>
              </a:ext>
            </a:extLst>
          </p:cNvPr>
          <p:cNvSpPr txBox="1">
            <a:spLocks/>
          </p:cNvSpPr>
          <p:nvPr/>
        </p:nvSpPr>
        <p:spPr>
          <a:xfrm>
            <a:off x="4838737" y="27576"/>
            <a:ext cx="7299752" cy="1670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Spring AOP permite interceptar métodos públicos utilizando un lenguaje de expresiones. Así sería un </a:t>
            </a:r>
            <a:r>
              <a:rPr lang="es-ES" sz="1800" i="1" dirty="0" err="1"/>
              <a:t>pointcut</a:t>
            </a:r>
            <a:r>
              <a:rPr lang="es-ES" sz="1800" dirty="0"/>
              <a:t> de tipo </a:t>
            </a:r>
            <a:r>
              <a:rPr lang="es-ES" sz="1800" i="1" dirty="0" err="1"/>
              <a:t>execution</a:t>
            </a:r>
            <a:r>
              <a:rPr lang="es-ES" sz="1800" dirty="0"/>
              <a:t>, que es el más utilizado:</a:t>
            </a:r>
          </a:p>
        </p:txBody>
      </p:sp>
    </p:spTree>
    <p:extLst>
      <p:ext uri="{BB962C8B-B14F-4D97-AF65-F5344CB8AC3E}">
        <p14:creationId xmlns:p14="http://schemas.microsoft.com/office/powerpoint/2010/main" val="236632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638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Spring AOP</vt:lpstr>
      <vt:lpstr>La vida sin aspectos </vt:lpstr>
      <vt:lpstr>¿Qué es AOP?</vt:lpstr>
      <vt:lpstr>Weaving</vt:lpstr>
      <vt:lpstr>Spring AOP</vt:lpstr>
      <vt:lpstr>Runtime-Weaving</vt:lpstr>
      <vt:lpstr>Conceptos</vt:lpstr>
      <vt:lpstr>Ejemplo</vt:lpstr>
      <vt:lpstr>Sintaxis pointcut</vt:lpstr>
      <vt:lpstr>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dc:creator>OSCAR ALONSO</dc:creator>
  <cp:lastModifiedBy>OSCAR ALONSO</cp:lastModifiedBy>
  <cp:revision>149</cp:revision>
  <dcterms:created xsi:type="dcterms:W3CDTF">2020-10-21T12:55:06Z</dcterms:created>
  <dcterms:modified xsi:type="dcterms:W3CDTF">2020-10-22T16:55:21Z</dcterms:modified>
</cp:coreProperties>
</file>