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45"/>
  </p:notesMasterIdLst>
  <p:sldIdLst>
    <p:sldId id="256" r:id="rId3"/>
    <p:sldId id="257" r:id="rId4"/>
    <p:sldId id="258" r:id="rId5"/>
    <p:sldId id="259" r:id="rId6"/>
    <p:sldId id="260" r:id="rId7"/>
    <p:sldId id="261" r:id="rId8"/>
    <p:sldId id="262" r:id="rId9"/>
    <p:sldId id="263" r:id="rId10"/>
    <p:sldId id="265" r:id="rId11"/>
    <p:sldId id="307" r:id="rId12"/>
    <p:sldId id="269" r:id="rId13"/>
    <p:sldId id="309" r:id="rId14"/>
    <p:sldId id="271" r:id="rId15"/>
    <p:sldId id="312" r:id="rId16"/>
    <p:sldId id="310" r:id="rId17"/>
    <p:sldId id="275" r:id="rId18"/>
    <p:sldId id="277" r:id="rId19"/>
    <p:sldId id="278" r:id="rId20"/>
    <p:sldId id="280" r:id="rId21"/>
    <p:sldId id="303" r:id="rId22"/>
    <p:sldId id="281" r:id="rId23"/>
    <p:sldId id="283" r:id="rId24"/>
    <p:sldId id="284" r:id="rId25"/>
    <p:sldId id="285" r:id="rId26"/>
    <p:sldId id="286" r:id="rId27"/>
    <p:sldId id="313" r:id="rId28"/>
    <p:sldId id="287" r:id="rId29"/>
    <p:sldId id="288" r:id="rId30"/>
    <p:sldId id="289" r:id="rId31"/>
    <p:sldId id="290" r:id="rId32"/>
    <p:sldId id="291" r:id="rId33"/>
    <p:sldId id="305" r:id="rId34"/>
    <p:sldId id="292" r:id="rId35"/>
    <p:sldId id="293" r:id="rId36"/>
    <p:sldId id="294" r:id="rId37"/>
    <p:sldId id="295" r:id="rId38"/>
    <p:sldId id="296" r:id="rId39"/>
    <p:sldId id="297" r:id="rId40"/>
    <p:sldId id="298" r:id="rId41"/>
    <p:sldId id="299" r:id="rId42"/>
    <p:sldId id="302" r:id="rId43"/>
    <p:sldId id="306"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00"/>
    <p:restoredTop sz="91403"/>
  </p:normalViewPr>
  <p:slideViewPr>
    <p:cSldViewPr snapToGrid="0" snapToObjects="1">
      <p:cViewPr varScale="1">
        <p:scale>
          <a:sx n="65" d="100"/>
          <a:sy n="65" d="100"/>
        </p:scale>
        <p:origin x="182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8" name="PlaceHolder 1"/>
          <p:cNvSpPr>
            <a:spLocks noGrp="1"/>
          </p:cNvSpPr>
          <p:nvPr>
            <p:ph type="body"/>
          </p:nvPr>
        </p:nvSpPr>
        <p:spPr>
          <a:xfrm>
            <a:off x="756000" y="5078520"/>
            <a:ext cx="6047640" cy="4811040"/>
          </a:xfrm>
          <a:prstGeom prst="rect">
            <a:avLst/>
          </a:prstGeom>
        </p:spPr>
        <p:txBody>
          <a:bodyPr lIns="0" tIns="0" rIns="0" bIns="0"/>
          <a:lstStyle/>
          <a:p>
            <a:r>
              <a:rPr lang="en-GB" sz="2000" b="0" strike="noStrike" spc="-1">
                <a:solidFill>
                  <a:srgbClr val="000000"/>
                </a:solidFill>
                <a:uFill>
                  <a:solidFill>
                    <a:srgbClr val="FFFFFF"/>
                  </a:solidFill>
                </a:uFill>
                <a:latin typeface="Arial"/>
              </a:rPr>
              <a:t>Click to edit the notes format</a:t>
            </a:r>
          </a:p>
        </p:txBody>
      </p:sp>
      <p:sp>
        <p:nvSpPr>
          <p:cNvPr id="79" name="PlaceHolder 2"/>
          <p:cNvSpPr>
            <a:spLocks noGrp="1"/>
          </p:cNvSpPr>
          <p:nvPr>
            <p:ph type="hdr"/>
          </p:nvPr>
        </p:nvSpPr>
        <p:spPr>
          <a:xfrm>
            <a:off x="0" y="0"/>
            <a:ext cx="3280680" cy="534240"/>
          </a:xfrm>
          <a:prstGeom prst="rect">
            <a:avLst/>
          </a:prstGeom>
        </p:spPr>
        <p:txBody>
          <a:bodyPr lIns="0" tIns="0" rIns="0" bIns="0"/>
          <a:lstStyle/>
          <a:p>
            <a:r>
              <a:rPr lang="en-GB" sz="1400" b="0" strike="noStrike" spc="-1">
                <a:solidFill>
                  <a:srgbClr val="000000"/>
                </a:solidFill>
                <a:uFill>
                  <a:solidFill>
                    <a:srgbClr val="FFFFFF"/>
                  </a:solidFill>
                </a:uFill>
                <a:latin typeface="Times New Roman"/>
              </a:rPr>
              <a:t>&lt;header&gt;</a:t>
            </a:r>
          </a:p>
        </p:txBody>
      </p:sp>
      <p:sp>
        <p:nvSpPr>
          <p:cNvPr id="80" name="PlaceHolder 3"/>
          <p:cNvSpPr>
            <a:spLocks noGrp="1"/>
          </p:cNvSpPr>
          <p:nvPr>
            <p:ph type="dt"/>
          </p:nvPr>
        </p:nvSpPr>
        <p:spPr>
          <a:xfrm>
            <a:off x="4278960" y="0"/>
            <a:ext cx="3280680" cy="534240"/>
          </a:xfrm>
          <a:prstGeom prst="rect">
            <a:avLst/>
          </a:prstGeom>
        </p:spPr>
        <p:txBody>
          <a:bodyPr lIns="0" tIns="0" rIns="0" bIns="0"/>
          <a:lstStyle/>
          <a:p>
            <a:pPr algn="r"/>
            <a:r>
              <a:rPr lang="en-GB" sz="1400" b="0" strike="noStrike" spc="-1">
                <a:solidFill>
                  <a:srgbClr val="000000"/>
                </a:solidFill>
                <a:uFill>
                  <a:solidFill>
                    <a:srgbClr val="FFFFFF"/>
                  </a:solidFill>
                </a:uFill>
                <a:latin typeface="Times New Roman"/>
              </a:rPr>
              <a:t>&lt;date/time&gt;</a:t>
            </a:r>
          </a:p>
        </p:txBody>
      </p:sp>
      <p:sp>
        <p:nvSpPr>
          <p:cNvPr id="81" name="PlaceHolder 4"/>
          <p:cNvSpPr>
            <a:spLocks noGrp="1"/>
          </p:cNvSpPr>
          <p:nvPr>
            <p:ph type="ftr"/>
          </p:nvPr>
        </p:nvSpPr>
        <p:spPr>
          <a:xfrm>
            <a:off x="0" y="10157400"/>
            <a:ext cx="3280680" cy="534240"/>
          </a:xfrm>
          <a:prstGeom prst="rect">
            <a:avLst/>
          </a:prstGeom>
        </p:spPr>
        <p:txBody>
          <a:bodyPr lIns="0" tIns="0" rIns="0" bIns="0" anchor="b"/>
          <a:lstStyle/>
          <a:p>
            <a:r>
              <a:rPr lang="en-GB" sz="1400" b="0" strike="noStrike" spc="-1">
                <a:solidFill>
                  <a:srgbClr val="000000"/>
                </a:solidFill>
                <a:uFill>
                  <a:solidFill>
                    <a:srgbClr val="FFFFFF"/>
                  </a:solidFill>
                </a:uFill>
                <a:latin typeface="Times New Roman"/>
              </a:rPr>
              <a:t>&lt;footer&gt;</a:t>
            </a:r>
          </a:p>
        </p:txBody>
      </p:sp>
      <p:sp>
        <p:nvSpPr>
          <p:cNvPr id="82" name="PlaceHolder 5"/>
          <p:cNvSpPr>
            <a:spLocks noGrp="1"/>
          </p:cNvSpPr>
          <p:nvPr>
            <p:ph type="sldNum"/>
          </p:nvPr>
        </p:nvSpPr>
        <p:spPr>
          <a:xfrm>
            <a:off x="4278960" y="10157400"/>
            <a:ext cx="3280680" cy="534240"/>
          </a:xfrm>
          <a:prstGeom prst="rect">
            <a:avLst/>
          </a:prstGeom>
        </p:spPr>
        <p:txBody>
          <a:bodyPr lIns="0" tIns="0" rIns="0" bIns="0" anchor="b"/>
          <a:lstStyle/>
          <a:p>
            <a:pPr algn="r"/>
            <a:fld id="{E2B7904F-DE64-41E5-ABE1-682B283858A1}" type="slidenum">
              <a:rPr lang="en-GB" sz="1400" b="0" strike="noStrike" spc="-1">
                <a:solidFill>
                  <a:srgbClr val="000000"/>
                </a:solidFill>
                <a:uFill>
                  <a:solidFill>
                    <a:srgbClr val="FFFFFF"/>
                  </a:solidFill>
                </a:uFill>
                <a:latin typeface="Times New Roman"/>
              </a:rPr>
              <a:t>‹#›</a:t>
            </a:fld>
            <a:endParaRPr lang="en-GB"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PlaceHolder 1"/>
          <p:cNvSpPr>
            <a:spLocks noGrp="1"/>
          </p:cNvSpPr>
          <p:nvPr>
            <p:ph type="body"/>
          </p:nvPr>
        </p:nvSpPr>
        <p:spPr>
          <a:xfrm>
            <a:off x="756000" y="5078520"/>
            <a:ext cx="6047640" cy="4811040"/>
          </a:xfrm>
          <a:prstGeom prst="rect">
            <a:avLst/>
          </a:prstGeom>
        </p:spPr>
        <p:txBody>
          <a:bodyPr lIns="0" tIns="0" rIns="0" bIns="0"/>
          <a:lstStyle/>
          <a:p>
            <a:r>
              <a:rPr lang="en-GB" sz="2000" b="0" strike="noStrike" spc="-1" dirty="0">
                <a:solidFill>
                  <a:srgbClr val="000000"/>
                </a:solidFill>
                <a:uFill>
                  <a:solidFill>
                    <a:srgbClr val="FFFFFF"/>
                  </a:solidFill>
                </a:uFill>
                <a:latin typeface="Arial"/>
              </a:rPr>
              <a:t>A deductive model is a logical structure based on a theory. An inductive model arises from empirical findings and generalization from them. The floating model rests on neither theory nor observation, but is merely the invocation of expected structure.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PlaceHolder 1"/>
          <p:cNvSpPr>
            <a:spLocks noGrp="1"/>
          </p:cNvSpPr>
          <p:nvPr>
            <p:ph type="body"/>
          </p:nvPr>
        </p:nvSpPr>
        <p:spPr>
          <a:xfrm>
            <a:off x="685800" y="4400640"/>
            <a:ext cx="5486040" cy="3600000"/>
          </a:xfrm>
          <a:prstGeom prst="rect">
            <a:avLst/>
          </a:prstGeom>
        </p:spPr>
        <p:txBody>
          <a:bodyPr/>
          <a:lstStyle/>
          <a:p>
            <a:r>
              <a:rPr lang="en-GB" sz="2000" b="0" strike="noStrike" spc="-1">
                <a:solidFill>
                  <a:srgbClr val="000000"/>
                </a:solidFill>
                <a:uFill>
                  <a:solidFill>
                    <a:srgbClr val="FFFFFF"/>
                  </a:solidFill>
                </a:uFill>
                <a:latin typeface="Arial"/>
              </a:rPr>
              <a:t>What is a warrant? What is a discount bond</a:t>
            </a:r>
          </a:p>
        </p:txBody>
      </p:sp>
      <p:sp>
        <p:nvSpPr>
          <p:cNvPr id="182" name="TextShape 2"/>
          <p:cNvSpPr txBox="1"/>
          <p:nvPr/>
        </p:nvSpPr>
        <p:spPr>
          <a:xfrm>
            <a:off x="3884760" y="8685360"/>
            <a:ext cx="2971440" cy="458280"/>
          </a:xfrm>
          <a:prstGeom prst="rect">
            <a:avLst/>
          </a:prstGeom>
          <a:noFill/>
          <a:ln>
            <a:noFill/>
          </a:ln>
        </p:spPr>
        <p:txBody>
          <a:bodyPr anchor="b"/>
          <a:lstStyle/>
          <a:p>
            <a:pPr algn="r">
              <a:lnSpc>
                <a:spcPct val="100000"/>
              </a:lnSpc>
            </a:pPr>
            <a:fld id="{14178DF3-60C1-4E78-B739-842341BD4706}" type="slidenum">
              <a:rPr lang="en-GB" sz="1200" b="0" strike="noStrike" spc="-1">
                <a:solidFill>
                  <a:srgbClr val="000000"/>
                </a:solidFill>
                <a:uFill>
                  <a:solidFill>
                    <a:srgbClr val="FFFFFF"/>
                  </a:solidFill>
                </a:uFill>
                <a:latin typeface="+mn-lt"/>
                <a:ea typeface="+mn-ea"/>
              </a:rPr>
              <a:t>23</a:t>
            </a:fld>
            <a:endParaRPr lang="en-GB"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PlaceHolder 1"/>
          <p:cNvSpPr>
            <a:spLocks noGrp="1"/>
          </p:cNvSpPr>
          <p:nvPr>
            <p:ph type="body"/>
          </p:nvPr>
        </p:nvSpPr>
        <p:spPr>
          <a:xfrm>
            <a:off x="685800" y="4400640"/>
            <a:ext cx="5486040" cy="3600000"/>
          </a:xfrm>
          <a:prstGeom prst="rect">
            <a:avLst/>
          </a:prstGeom>
        </p:spPr>
        <p:txBody>
          <a:bodyPr/>
          <a:lstStyle/>
          <a:p>
            <a:r>
              <a:rPr lang="en-GB" sz="2000" b="0" strike="noStrike" spc="-1">
                <a:solidFill>
                  <a:srgbClr val="000000"/>
                </a:solidFill>
                <a:uFill>
                  <a:solidFill>
                    <a:srgbClr val="FFFFFF"/>
                  </a:solidFill>
                </a:uFill>
                <a:latin typeface="Arial"/>
              </a:rPr>
              <a:t>What is a Nash equilbrium?</a:t>
            </a:r>
          </a:p>
          <a:p>
            <a:r>
              <a:rPr lang="en-GB" sz="2000" b="0" strike="noStrike" spc="-1">
                <a:solidFill>
                  <a:srgbClr val="000000"/>
                </a:solidFill>
                <a:uFill>
                  <a:solidFill>
                    <a:srgbClr val="FFFFFF"/>
                  </a:solidFill>
                </a:uFill>
                <a:latin typeface="Arial"/>
              </a:rPr>
              <a:t>What is an evolutionarily stable strategy?</a:t>
            </a:r>
          </a:p>
          <a:p>
            <a:r>
              <a:rPr lang="en-GB" sz="2000" b="0" strike="noStrike" spc="-1">
                <a:solidFill>
                  <a:srgbClr val="000000"/>
                </a:solidFill>
                <a:uFill>
                  <a:solidFill>
                    <a:srgbClr val="FFFFFF"/>
                  </a:solidFill>
                </a:uFill>
                <a:latin typeface="Arial"/>
              </a:rPr>
              <a:t>What is a subgame perfect equilibrium?</a:t>
            </a:r>
          </a:p>
          <a:p>
            <a:endParaRPr lang="en-GB" sz="2000" b="0" strike="noStrike" spc="-1">
              <a:solidFill>
                <a:srgbClr val="000000"/>
              </a:solidFill>
              <a:uFill>
                <a:solidFill>
                  <a:srgbClr val="FFFFFF"/>
                </a:solidFill>
              </a:uFill>
              <a:latin typeface="Arial"/>
            </a:endParaRPr>
          </a:p>
          <a:p>
            <a:endParaRPr lang="en-GB" sz="2000" b="0" strike="noStrike" spc="-1">
              <a:solidFill>
                <a:srgbClr val="000000"/>
              </a:solidFill>
              <a:uFill>
                <a:solidFill>
                  <a:srgbClr val="FFFFFF"/>
                </a:solidFill>
              </a:uFill>
              <a:latin typeface="Arial"/>
            </a:endParaRPr>
          </a:p>
        </p:txBody>
      </p:sp>
      <p:sp>
        <p:nvSpPr>
          <p:cNvPr id="184" name="TextShape 2"/>
          <p:cNvSpPr txBox="1"/>
          <p:nvPr/>
        </p:nvSpPr>
        <p:spPr>
          <a:xfrm>
            <a:off x="3884760" y="8685360"/>
            <a:ext cx="2971440" cy="458280"/>
          </a:xfrm>
          <a:prstGeom prst="rect">
            <a:avLst/>
          </a:prstGeom>
          <a:noFill/>
          <a:ln>
            <a:noFill/>
          </a:ln>
        </p:spPr>
        <p:txBody>
          <a:bodyPr anchor="b"/>
          <a:lstStyle/>
          <a:p>
            <a:pPr algn="r">
              <a:lnSpc>
                <a:spcPct val="100000"/>
              </a:lnSpc>
            </a:pPr>
            <a:fld id="{11D0309B-103A-46BC-B779-092D5FFA6B9E}" type="slidenum">
              <a:rPr lang="en-GB" sz="1200" b="0" strike="noStrike" spc="-1">
                <a:solidFill>
                  <a:srgbClr val="000000"/>
                </a:solidFill>
                <a:uFill>
                  <a:solidFill>
                    <a:srgbClr val="FFFFFF"/>
                  </a:solidFill>
                </a:uFill>
                <a:latin typeface="+mn-lt"/>
                <a:ea typeface="+mn-ea"/>
              </a:rPr>
              <a:t>24</a:t>
            </a:fld>
            <a:endParaRPr lang="en-GB"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dirty="0"/>
              <a:t>Distribute resources</a:t>
            </a:r>
          </a:p>
        </p:txBody>
      </p:sp>
      <p:sp>
        <p:nvSpPr>
          <p:cNvPr id="4" name="Slide Number Placeholder 3"/>
          <p:cNvSpPr>
            <a:spLocks noGrp="1"/>
          </p:cNvSpPr>
          <p:nvPr>
            <p:ph type="sldNum"/>
          </p:nvPr>
        </p:nvSpPr>
        <p:spPr/>
        <p:txBody>
          <a:bodyPr/>
          <a:lstStyle/>
          <a:p>
            <a:pPr algn="r"/>
            <a:fld id="{E2B7904F-DE64-41E5-ABE1-682B283858A1}" type="slidenum">
              <a:rPr lang="en-GB" sz="1400" b="0" strike="noStrike" spc="-1" smtClean="0">
                <a:solidFill>
                  <a:srgbClr val="000000"/>
                </a:solidFill>
                <a:uFill>
                  <a:solidFill>
                    <a:srgbClr val="FFFFFF"/>
                  </a:solidFill>
                </a:uFill>
                <a:latin typeface="Times New Roman"/>
              </a:rPr>
              <a:t>42</a:t>
            </a:fld>
            <a:endParaRPr lang="en-GB"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625530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27" name="PlaceHolder 2"/>
          <p:cNvSpPr>
            <a:spLocks noGrp="1"/>
          </p:cNvSpPr>
          <p:nvPr>
            <p:ph type="body"/>
          </p:nvPr>
        </p:nvSpPr>
        <p:spPr>
          <a:xfrm>
            <a:off x="457200" y="1600200"/>
            <a:ext cx="822924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28" name="PlaceHolder 3"/>
          <p:cNvSpPr>
            <a:spLocks noGrp="1"/>
          </p:cNvSpPr>
          <p:nvPr>
            <p:ph type="body"/>
          </p:nvPr>
        </p:nvSpPr>
        <p:spPr>
          <a:xfrm>
            <a:off x="457200" y="3964320"/>
            <a:ext cx="822924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30" name="PlaceHolder 2"/>
          <p:cNvSpPr>
            <a:spLocks noGrp="1"/>
          </p:cNvSpPr>
          <p:nvPr>
            <p:ph type="body"/>
          </p:nvPr>
        </p:nvSpPr>
        <p:spPr>
          <a:xfrm>
            <a:off x="45720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31" name="PlaceHolder 3"/>
          <p:cNvSpPr>
            <a:spLocks noGrp="1"/>
          </p:cNvSpPr>
          <p:nvPr>
            <p:ph type="body"/>
          </p:nvPr>
        </p:nvSpPr>
        <p:spPr>
          <a:xfrm>
            <a:off x="467424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32" name="PlaceHolder 4"/>
          <p:cNvSpPr>
            <a:spLocks noGrp="1"/>
          </p:cNvSpPr>
          <p:nvPr>
            <p:ph type="body"/>
          </p:nvPr>
        </p:nvSpPr>
        <p:spPr>
          <a:xfrm>
            <a:off x="4674240" y="396432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33" name="PlaceHolder 5"/>
          <p:cNvSpPr>
            <a:spLocks noGrp="1"/>
          </p:cNvSpPr>
          <p:nvPr>
            <p:ph type="body"/>
          </p:nvPr>
        </p:nvSpPr>
        <p:spPr>
          <a:xfrm>
            <a:off x="457200" y="396432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35" name="PlaceHolder 2"/>
          <p:cNvSpPr>
            <a:spLocks noGrp="1"/>
          </p:cNvSpPr>
          <p:nvPr>
            <p:ph type="body"/>
          </p:nvPr>
        </p:nvSpPr>
        <p:spPr>
          <a:xfrm>
            <a:off x="457200" y="1600200"/>
            <a:ext cx="822924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36" name="PlaceHolder 3"/>
          <p:cNvSpPr>
            <a:spLocks noGrp="1"/>
          </p:cNvSpPr>
          <p:nvPr>
            <p:ph type="body"/>
          </p:nvPr>
        </p:nvSpPr>
        <p:spPr>
          <a:xfrm>
            <a:off x="457200" y="1600200"/>
            <a:ext cx="822924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pic>
        <p:nvPicPr>
          <p:cNvPr id="37" name="Picture 36"/>
          <p:cNvPicPr/>
          <p:nvPr/>
        </p:nvPicPr>
        <p:blipFill>
          <a:blip r:embed="rId2"/>
          <a:stretch/>
        </p:blipFill>
        <p:spPr>
          <a:xfrm>
            <a:off x="1735560" y="1599840"/>
            <a:ext cx="5671800" cy="4525560"/>
          </a:xfrm>
          <a:prstGeom prst="rect">
            <a:avLst/>
          </a:prstGeom>
          <a:ln>
            <a:noFill/>
          </a:ln>
        </p:spPr>
      </p:pic>
      <p:pic>
        <p:nvPicPr>
          <p:cNvPr id="38" name="Picture 37"/>
          <p:cNvPicPr/>
          <p:nvPr/>
        </p:nvPicPr>
        <p:blipFill>
          <a:blip r:embed="rId2"/>
          <a:stretch/>
        </p:blipFill>
        <p:spPr>
          <a:xfrm>
            <a:off x="1735560" y="1599840"/>
            <a:ext cx="5671800" cy="45255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45" name="PlaceHolder 2"/>
          <p:cNvSpPr>
            <a:spLocks noGrp="1"/>
          </p:cNvSpPr>
          <p:nvPr>
            <p:ph type="subTitle"/>
          </p:nvPr>
        </p:nvSpPr>
        <p:spPr>
          <a:xfrm>
            <a:off x="457200" y="1600200"/>
            <a:ext cx="8229240" cy="4525560"/>
          </a:xfrm>
          <a:prstGeom prst="rect">
            <a:avLst/>
          </a:prstGeom>
        </p:spPr>
        <p:txBody>
          <a:bodyPr lIns="0" tIns="0" rIns="0" bIns="0" anchor="ctr"/>
          <a:lstStyle/>
          <a:p>
            <a:pPr algn="ctr"/>
            <a:endParaRPr lang="en-GB"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47" name="PlaceHolder 2"/>
          <p:cNvSpPr>
            <a:spLocks noGrp="1"/>
          </p:cNvSpPr>
          <p:nvPr>
            <p:ph type="body"/>
          </p:nvPr>
        </p:nvSpPr>
        <p:spPr>
          <a:xfrm>
            <a:off x="457200" y="1600200"/>
            <a:ext cx="822924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49" name="PlaceHolder 2"/>
          <p:cNvSpPr>
            <a:spLocks noGrp="1"/>
          </p:cNvSpPr>
          <p:nvPr>
            <p:ph type="body"/>
          </p:nvPr>
        </p:nvSpPr>
        <p:spPr>
          <a:xfrm>
            <a:off x="457200" y="1600200"/>
            <a:ext cx="401580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50" name="PlaceHolder 3"/>
          <p:cNvSpPr>
            <a:spLocks noGrp="1"/>
          </p:cNvSpPr>
          <p:nvPr>
            <p:ph type="body"/>
          </p:nvPr>
        </p:nvSpPr>
        <p:spPr>
          <a:xfrm>
            <a:off x="4674240" y="1600200"/>
            <a:ext cx="401580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74680"/>
            <a:ext cx="8229240" cy="5297760"/>
          </a:xfrm>
          <a:prstGeom prst="rect">
            <a:avLst/>
          </a:prstGeom>
        </p:spPr>
        <p:txBody>
          <a:bodyPr lIns="0" tIns="0" rIns="0" bIns="0" anchor="ctr"/>
          <a:lstStyle/>
          <a:p>
            <a:pPr algn="ctr"/>
            <a:endParaRPr lang="en-GB"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54" name="PlaceHolder 2"/>
          <p:cNvSpPr>
            <a:spLocks noGrp="1"/>
          </p:cNvSpPr>
          <p:nvPr>
            <p:ph type="body"/>
          </p:nvPr>
        </p:nvSpPr>
        <p:spPr>
          <a:xfrm>
            <a:off x="45720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55" name="PlaceHolder 3"/>
          <p:cNvSpPr>
            <a:spLocks noGrp="1"/>
          </p:cNvSpPr>
          <p:nvPr>
            <p:ph type="body"/>
          </p:nvPr>
        </p:nvSpPr>
        <p:spPr>
          <a:xfrm>
            <a:off x="457200" y="396432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56" name="PlaceHolder 4"/>
          <p:cNvSpPr>
            <a:spLocks noGrp="1"/>
          </p:cNvSpPr>
          <p:nvPr>
            <p:ph type="body"/>
          </p:nvPr>
        </p:nvSpPr>
        <p:spPr>
          <a:xfrm>
            <a:off x="4674240" y="1600200"/>
            <a:ext cx="401580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6" name="PlaceHolder 2"/>
          <p:cNvSpPr>
            <a:spLocks noGrp="1"/>
          </p:cNvSpPr>
          <p:nvPr>
            <p:ph type="subTitle"/>
          </p:nvPr>
        </p:nvSpPr>
        <p:spPr>
          <a:xfrm>
            <a:off x="457200" y="1600200"/>
            <a:ext cx="8229240" cy="4525560"/>
          </a:xfrm>
          <a:prstGeom prst="rect">
            <a:avLst/>
          </a:prstGeom>
        </p:spPr>
        <p:txBody>
          <a:bodyPr lIns="0" tIns="0" rIns="0" bIns="0" anchor="ctr"/>
          <a:lstStyle/>
          <a:p>
            <a:pPr algn="ctr"/>
            <a:endParaRPr lang="en-GB"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58" name="PlaceHolder 2"/>
          <p:cNvSpPr>
            <a:spLocks noGrp="1"/>
          </p:cNvSpPr>
          <p:nvPr>
            <p:ph type="body"/>
          </p:nvPr>
        </p:nvSpPr>
        <p:spPr>
          <a:xfrm>
            <a:off x="457200" y="1600200"/>
            <a:ext cx="401580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59" name="PlaceHolder 3"/>
          <p:cNvSpPr>
            <a:spLocks noGrp="1"/>
          </p:cNvSpPr>
          <p:nvPr>
            <p:ph type="body"/>
          </p:nvPr>
        </p:nvSpPr>
        <p:spPr>
          <a:xfrm>
            <a:off x="467424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60" name="PlaceHolder 4"/>
          <p:cNvSpPr>
            <a:spLocks noGrp="1"/>
          </p:cNvSpPr>
          <p:nvPr>
            <p:ph type="body"/>
          </p:nvPr>
        </p:nvSpPr>
        <p:spPr>
          <a:xfrm>
            <a:off x="4674240" y="396432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62" name="PlaceHolder 2"/>
          <p:cNvSpPr>
            <a:spLocks noGrp="1"/>
          </p:cNvSpPr>
          <p:nvPr>
            <p:ph type="body"/>
          </p:nvPr>
        </p:nvSpPr>
        <p:spPr>
          <a:xfrm>
            <a:off x="45720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63" name="PlaceHolder 3"/>
          <p:cNvSpPr>
            <a:spLocks noGrp="1"/>
          </p:cNvSpPr>
          <p:nvPr>
            <p:ph type="body"/>
          </p:nvPr>
        </p:nvSpPr>
        <p:spPr>
          <a:xfrm>
            <a:off x="467424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64" name="PlaceHolder 4"/>
          <p:cNvSpPr>
            <a:spLocks noGrp="1"/>
          </p:cNvSpPr>
          <p:nvPr>
            <p:ph type="body"/>
          </p:nvPr>
        </p:nvSpPr>
        <p:spPr>
          <a:xfrm>
            <a:off x="457200" y="3964320"/>
            <a:ext cx="822924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66" name="PlaceHolder 2"/>
          <p:cNvSpPr>
            <a:spLocks noGrp="1"/>
          </p:cNvSpPr>
          <p:nvPr>
            <p:ph type="body"/>
          </p:nvPr>
        </p:nvSpPr>
        <p:spPr>
          <a:xfrm>
            <a:off x="457200" y="1600200"/>
            <a:ext cx="822924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67" name="PlaceHolder 3"/>
          <p:cNvSpPr>
            <a:spLocks noGrp="1"/>
          </p:cNvSpPr>
          <p:nvPr>
            <p:ph type="body"/>
          </p:nvPr>
        </p:nvSpPr>
        <p:spPr>
          <a:xfrm>
            <a:off x="457200" y="3964320"/>
            <a:ext cx="822924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69" name="PlaceHolder 2"/>
          <p:cNvSpPr>
            <a:spLocks noGrp="1"/>
          </p:cNvSpPr>
          <p:nvPr>
            <p:ph type="body"/>
          </p:nvPr>
        </p:nvSpPr>
        <p:spPr>
          <a:xfrm>
            <a:off x="45720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70" name="PlaceHolder 3"/>
          <p:cNvSpPr>
            <a:spLocks noGrp="1"/>
          </p:cNvSpPr>
          <p:nvPr>
            <p:ph type="body"/>
          </p:nvPr>
        </p:nvSpPr>
        <p:spPr>
          <a:xfrm>
            <a:off x="467424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71" name="PlaceHolder 4"/>
          <p:cNvSpPr>
            <a:spLocks noGrp="1"/>
          </p:cNvSpPr>
          <p:nvPr>
            <p:ph type="body"/>
          </p:nvPr>
        </p:nvSpPr>
        <p:spPr>
          <a:xfrm>
            <a:off x="4674240" y="396432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72" name="PlaceHolder 5"/>
          <p:cNvSpPr>
            <a:spLocks noGrp="1"/>
          </p:cNvSpPr>
          <p:nvPr>
            <p:ph type="body"/>
          </p:nvPr>
        </p:nvSpPr>
        <p:spPr>
          <a:xfrm>
            <a:off x="457200" y="396432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74" name="PlaceHolder 2"/>
          <p:cNvSpPr>
            <a:spLocks noGrp="1"/>
          </p:cNvSpPr>
          <p:nvPr>
            <p:ph type="body"/>
          </p:nvPr>
        </p:nvSpPr>
        <p:spPr>
          <a:xfrm>
            <a:off x="457200" y="1600200"/>
            <a:ext cx="822924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75" name="PlaceHolder 3"/>
          <p:cNvSpPr>
            <a:spLocks noGrp="1"/>
          </p:cNvSpPr>
          <p:nvPr>
            <p:ph type="body"/>
          </p:nvPr>
        </p:nvSpPr>
        <p:spPr>
          <a:xfrm>
            <a:off x="457200" y="1600200"/>
            <a:ext cx="822924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pic>
        <p:nvPicPr>
          <p:cNvPr id="76" name="Picture 75"/>
          <p:cNvPicPr/>
          <p:nvPr/>
        </p:nvPicPr>
        <p:blipFill>
          <a:blip r:embed="rId2"/>
          <a:stretch/>
        </p:blipFill>
        <p:spPr>
          <a:xfrm>
            <a:off x="1735560" y="1599840"/>
            <a:ext cx="5671800" cy="4525560"/>
          </a:xfrm>
          <a:prstGeom prst="rect">
            <a:avLst/>
          </a:prstGeom>
          <a:ln>
            <a:noFill/>
          </a:ln>
        </p:spPr>
      </p:pic>
      <p:pic>
        <p:nvPicPr>
          <p:cNvPr id="77" name="Picture 76"/>
          <p:cNvPicPr/>
          <p:nvPr/>
        </p:nvPicPr>
        <p:blipFill>
          <a:blip r:embed="rId2"/>
          <a:stretch/>
        </p:blipFill>
        <p:spPr>
          <a:xfrm>
            <a:off x="1735560" y="1599840"/>
            <a:ext cx="5671800" cy="452556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8" name="PlaceHolder 2"/>
          <p:cNvSpPr>
            <a:spLocks noGrp="1"/>
          </p:cNvSpPr>
          <p:nvPr>
            <p:ph type="body"/>
          </p:nvPr>
        </p:nvSpPr>
        <p:spPr>
          <a:xfrm>
            <a:off x="457200" y="1600200"/>
            <a:ext cx="822924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10" name="PlaceHolder 2"/>
          <p:cNvSpPr>
            <a:spLocks noGrp="1"/>
          </p:cNvSpPr>
          <p:nvPr>
            <p:ph type="body"/>
          </p:nvPr>
        </p:nvSpPr>
        <p:spPr>
          <a:xfrm>
            <a:off x="457200" y="1600200"/>
            <a:ext cx="401580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11" name="PlaceHolder 3"/>
          <p:cNvSpPr>
            <a:spLocks noGrp="1"/>
          </p:cNvSpPr>
          <p:nvPr>
            <p:ph type="body"/>
          </p:nvPr>
        </p:nvSpPr>
        <p:spPr>
          <a:xfrm>
            <a:off x="4674240" y="1600200"/>
            <a:ext cx="401580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tIns="0" rIns="0" bIns="0" anchor="ctr"/>
          <a:lstStyle/>
          <a:p>
            <a:pPr algn="ctr"/>
            <a:endParaRPr lang="en-GB"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15" name="PlaceHolder 2"/>
          <p:cNvSpPr>
            <a:spLocks noGrp="1"/>
          </p:cNvSpPr>
          <p:nvPr>
            <p:ph type="body"/>
          </p:nvPr>
        </p:nvSpPr>
        <p:spPr>
          <a:xfrm>
            <a:off x="45720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16" name="PlaceHolder 3"/>
          <p:cNvSpPr>
            <a:spLocks noGrp="1"/>
          </p:cNvSpPr>
          <p:nvPr>
            <p:ph type="body"/>
          </p:nvPr>
        </p:nvSpPr>
        <p:spPr>
          <a:xfrm>
            <a:off x="457200" y="396432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17" name="PlaceHolder 4"/>
          <p:cNvSpPr>
            <a:spLocks noGrp="1"/>
          </p:cNvSpPr>
          <p:nvPr>
            <p:ph type="body"/>
          </p:nvPr>
        </p:nvSpPr>
        <p:spPr>
          <a:xfrm>
            <a:off x="4674240" y="1600200"/>
            <a:ext cx="401580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19" name="PlaceHolder 2"/>
          <p:cNvSpPr>
            <a:spLocks noGrp="1"/>
          </p:cNvSpPr>
          <p:nvPr>
            <p:ph type="body"/>
          </p:nvPr>
        </p:nvSpPr>
        <p:spPr>
          <a:xfrm>
            <a:off x="457200" y="1600200"/>
            <a:ext cx="401580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20" name="PlaceHolder 3"/>
          <p:cNvSpPr>
            <a:spLocks noGrp="1"/>
          </p:cNvSpPr>
          <p:nvPr>
            <p:ph type="body"/>
          </p:nvPr>
        </p:nvSpPr>
        <p:spPr>
          <a:xfrm>
            <a:off x="467424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21" name="PlaceHolder 4"/>
          <p:cNvSpPr>
            <a:spLocks noGrp="1"/>
          </p:cNvSpPr>
          <p:nvPr>
            <p:ph type="body"/>
          </p:nvPr>
        </p:nvSpPr>
        <p:spPr>
          <a:xfrm>
            <a:off x="4674240" y="396432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23" name="PlaceHolder 2"/>
          <p:cNvSpPr>
            <a:spLocks noGrp="1"/>
          </p:cNvSpPr>
          <p:nvPr>
            <p:ph type="body"/>
          </p:nvPr>
        </p:nvSpPr>
        <p:spPr>
          <a:xfrm>
            <a:off x="45720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24" name="PlaceHolder 3"/>
          <p:cNvSpPr>
            <a:spLocks noGrp="1"/>
          </p:cNvSpPr>
          <p:nvPr>
            <p:ph type="body"/>
          </p:nvPr>
        </p:nvSpPr>
        <p:spPr>
          <a:xfrm>
            <a:off x="467424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25" name="PlaceHolder 4"/>
          <p:cNvSpPr>
            <a:spLocks noGrp="1"/>
          </p:cNvSpPr>
          <p:nvPr>
            <p:ph type="body"/>
          </p:nvPr>
        </p:nvSpPr>
        <p:spPr>
          <a:xfrm>
            <a:off x="457200" y="3964320"/>
            <a:ext cx="822924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2130480"/>
            <a:ext cx="7772040" cy="1469520"/>
          </a:xfrm>
          <a:prstGeom prst="rect">
            <a:avLst/>
          </a:prstGeom>
        </p:spPr>
        <p:txBody>
          <a:bodyPr anchor="ctr"/>
          <a:lstStyle/>
          <a:p>
            <a:pPr algn="ctr">
              <a:lnSpc>
                <a:spcPct val="100000"/>
              </a:lnSpc>
            </a:pPr>
            <a:r>
              <a:rPr lang="en-US" sz="4400" b="0" strike="noStrike" spc="-1">
                <a:solidFill>
                  <a:srgbClr val="000000"/>
                </a:solidFill>
                <a:uFill>
                  <a:solidFill>
                    <a:srgbClr val="FFFFFF"/>
                  </a:solidFill>
                </a:uFill>
                <a:latin typeface="Calibri"/>
              </a:rPr>
              <a:t>Click to edit Master title style</a:t>
            </a:r>
            <a:endParaRPr lang="en-US" sz="1800" b="0" strike="noStrike" spc="-1">
              <a:solidFill>
                <a:srgbClr val="000000"/>
              </a:solidFill>
              <a:uFill>
                <a:solidFill>
                  <a:srgbClr val="FFFFFF"/>
                </a:solidFill>
              </a:uFill>
              <a:latin typeface="Calibri"/>
            </a:endParaRPr>
          </a:p>
        </p:txBody>
      </p:sp>
      <p:sp>
        <p:nvSpPr>
          <p:cNvPr id="6" name="PlaceHolder 2"/>
          <p:cNvSpPr>
            <a:spLocks noGrp="1"/>
          </p:cNvSpPr>
          <p:nvPr>
            <p:ph type="dt"/>
          </p:nvPr>
        </p:nvSpPr>
        <p:spPr>
          <a:xfrm>
            <a:off x="457200" y="6356520"/>
            <a:ext cx="2133360" cy="364680"/>
          </a:xfrm>
          <a:prstGeom prst="rect">
            <a:avLst/>
          </a:prstGeom>
        </p:spPr>
        <p:txBody>
          <a:bodyPr anchor="ctr"/>
          <a:lstStyle/>
          <a:p>
            <a:pPr>
              <a:lnSpc>
                <a:spcPct val="100000"/>
              </a:lnSpc>
            </a:pPr>
            <a:r>
              <a:rPr lang="en-GB" sz="1200" b="0" strike="noStrike" spc="-1">
                <a:solidFill>
                  <a:srgbClr val="8B8B8B"/>
                </a:solidFill>
                <a:uFill>
                  <a:solidFill>
                    <a:srgbClr val="FFFFFF"/>
                  </a:solidFill>
                </a:uFill>
                <a:latin typeface="Calibri"/>
              </a:rPr>
              <a:t>26/05/17</a:t>
            </a:r>
            <a:endParaRPr lang="en-GB" sz="1400" b="0" strike="noStrike" spc="-1">
              <a:solidFill>
                <a:srgbClr val="000000"/>
              </a:solidFill>
              <a:uFill>
                <a:solidFill>
                  <a:srgbClr val="FFFFFF"/>
                </a:solidFill>
              </a:uFill>
              <a:latin typeface="Times New Roman"/>
            </a:endParaRPr>
          </a:p>
        </p:txBody>
      </p:sp>
      <p:sp>
        <p:nvSpPr>
          <p:cNvPr id="2" name="PlaceHolder 3"/>
          <p:cNvSpPr>
            <a:spLocks noGrp="1"/>
          </p:cNvSpPr>
          <p:nvPr>
            <p:ph type="ftr"/>
          </p:nvPr>
        </p:nvSpPr>
        <p:spPr>
          <a:xfrm>
            <a:off x="3124080" y="6356520"/>
            <a:ext cx="2895120" cy="364680"/>
          </a:xfrm>
          <a:prstGeom prst="rect">
            <a:avLst/>
          </a:prstGeom>
        </p:spPr>
        <p:txBody>
          <a:bodyPr anchor="ctr"/>
          <a:lstStyle/>
          <a:p>
            <a:endParaRPr lang="en-GB" sz="2400" b="0" strike="noStrike" spc="-1">
              <a:solidFill>
                <a:srgbClr val="000000"/>
              </a:solidFill>
              <a:uFill>
                <a:solidFill>
                  <a:srgbClr val="FFFFFF"/>
                </a:solidFill>
              </a:uFill>
              <a:latin typeface="Times New Roman"/>
            </a:endParaRPr>
          </a:p>
        </p:txBody>
      </p:sp>
      <p:sp>
        <p:nvSpPr>
          <p:cNvPr id="3" name="PlaceHolder 4"/>
          <p:cNvSpPr>
            <a:spLocks noGrp="1"/>
          </p:cNvSpPr>
          <p:nvPr>
            <p:ph type="sldNum"/>
          </p:nvPr>
        </p:nvSpPr>
        <p:spPr>
          <a:xfrm>
            <a:off x="6553080" y="6356520"/>
            <a:ext cx="2133360" cy="364680"/>
          </a:xfrm>
          <a:prstGeom prst="rect">
            <a:avLst/>
          </a:prstGeom>
        </p:spPr>
        <p:txBody>
          <a:bodyPr anchor="ctr"/>
          <a:lstStyle/>
          <a:p>
            <a:pPr algn="r">
              <a:lnSpc>
                <a:spcPct val="100000"/>
              </a:lnSpc>
            </a:pPr>
            <a:fld id="{12B74799-F97F-4B2A-B3DF-B654B6E00D3B}" type="slidenum">
              <a:rPr lang="en-GB" sz="1200" b="0" strike="noStrike" spc="-1">
                <a:solidFill>
                  <a:srgbClr val="8B8B8B"/>
                </a:solidFill>
                <a:uFill>
                  <a:solidFill>
                    <a:srgbClr val="FFFFFF"/>
                  </a:solidFill>
                </a:uFill>
                <a:latin typeface="Calibri"/>
              </a:rPr>
              <a:t>‹#›</a:t>
            </a:fld>
            <a:endParaRPr lang="en-GB" sz="1400" b="0" strike="noStrike" spc="-1">
              <a:solidFill>
                <a:srgbClr val="000000"/>
              </a:solidFill>
              <a:uFill>
                <a:solidFill>
                  <a:srgbClr val="FFFFFF"/>
                </a:solidFill>
              </a:uFill>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Calibri"/>
              </a:rPr>
              <a:t>Click to edit the outline text format</a:t>
            </a:r>
          </a:p>
          <a:p>
            <a:pPr marL="864000" lvl="1" indent="-324000">
              <a:buClr>
                <a:srgbClr val="000000"/>
              </a:buClr>
              <a:buSzPct val="75000"/>
              <a:buFont typeface="Symbol" charset="2"/>
              <a:buChar char=""/>
            </a:pPr>
            <a:r>
              <a:rPr lang="en-US" sz="2400" b="0" strike="noStrike" spc="-1">
                <a:solidFill>
                  <a:srgbClr val="000000"/>
                </a:solidFill>
                <a:uFill>
                  <a:solidFill>
                    <a:srgbClr val="FFFFFF"/>
                  </a:solidFill>
                </a:uFill>
                <a:latin typeface="Calibri"/>
              </a:rPr>
              <a:t>Second Outline Level</a:t>
            </a:r>
          </a:p>
          <a:p>
            <a:pPr marL="1296000" lvl="2" indent="-288000">
              <a:buClr>
                <a:srgbClr val="000000"/>
              </a:buClr>
              <a:buSzPct val="45000"/>
              <a:buFont typeface="Wingdings" charset="2"/>
              <a:buChar char=""/>
            </a:pPr>
            <a:r>
              <a:rPr lang="en-US" sz="2000" b="0" strike="noStrike" spc="-1">
                <a:solidFill>
                  <a:srgbClr val="000000"/>
                </a:solidFill>
                <a:uFill>
                  <a:solidFill>
                    <a:srgbClr val="FFFFFF"/>
                  </a:solidFill>
                </a:uFill>
                <a:latin typeface="Calibri"/>
              </a:rPr>
              <a:t>Third Outline Level</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Calibri"/>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Calibri"/>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Calibri"/>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9240" cy="1142640"/>
          </a:xfrm>
          <a:prstGeom prst="rect">
            <a:avLst/>
          </a:prstGeom>
        </p:spPr>
        <p:txBody>
          <a:bodyPr anchor="ctr"/>
          <a:lstStyle/>
          <a:p>
            <a:pPr algn="ctr">
              <a:lnSpc>
                <a:spcPct val="100000"/>
              </a:lnSpc>
            </a:pPr>
            <a:r>
              <a:rPr lang="en-US" sz="4400" b="0" strike="noStrike" spc="-1">
                <a:solidFill>
                  <a:srgbClr val="000000"/>
                </a:solidFill>
                <a:uFill>
                  <a:solidFill>
                    <a:srgbClr val="FFFFFF"/>
                  </a:solidFill>
                </a:uFill>
                <a:latin typeface="Calibri"/>
              </a:rPr>
              <a:t>Click to edit Master title style</a:t>
            </a:r>
            <a:endParaRPr lang="en-US" sz="1800" b="0" strike="noStrike" spc="-1">
              <a:solidFill>
                <a:srgbClr val="000000"/>
              </a:solidFill>
              <a:uFill>
                <a:solidFill>
                  <a:srgbClr val="FFFFFF"/>
                </a:solidFill>
              </a:uFill>
              <a:latin typeface="Calibri"/>
            </a:endParaRPr>
          </a:p>
        </p:txBody>
      </p:sp>
      <p:sp>
        <p:nvSpPr>
          <p:cNvPr id="40" name="PlaceHolder 2"/>
          <p:cNvSpPr>
            <a:spLocks noGrp="1"/>
          </p:cNvSpPr>
          <p:nvPr>
            <p:ph type="body"/>
          </p:nvPr>
        </p:nvSpPr>
        <p:spPr>
          <a:xfrm>
            <a:off x="457200" y="1600200"/>
            <a:ext cx="8229240" cy="4525560"/>
          </a:xfrm>
          <a:prstGeom prst="rect">
            <a:avLst/>
          </a:prstGeom>
        </p:spPr>
        <p:txBody>
          <a:bodyPr/>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Calibri"/>
              </a:rPr>
              <a:t>Click to edit the outline text format</a:t>
            </a:r>
          </a:p>
          <a:p>
            <a:pPr marL="864000" lvl="1" indent="-324000">
              <a:buClr>
                <a:srgbClr val="000000"/>
              </a:buClr>
              <a:buSzPct val="75000"/>
              <a:buFont typeface="Symbol" charset="2"/>
              <a:buChar char=""/>
            </a:pPr>
            <a:r>
              <a:rPr lang="en-US" sz="3200" b="0" strike="noStrike" spc="-1">
                <a:solidFill>
                  <a:srgbClr val="000000"/>
                </a:solidFill>
                <a:uFill>
                  <a:solidFill>
                    <a:srgbClr val="FFFFFF"/>
                  </a:solidFill>
                </a:uFill>
                <a:latin typeface="Calibri"/>
              </a:rPr>
              <a:t>Second Outline Level</a:t>
            </a:r>
          </a:p>
          <a:p>
            <a:pPr marL="1296000" lvl="2" indent="-288000">
              <a:buClr>
                <a:srgbClr val="000000"/>
              </a:buClr>
              <a:buSzPct val="45000"/>
              <a:buFont typeface="Wingdings" charset="2"/>
              <a:buChar char=""/>
            </a:pPr>
            <a:r>
              <a:rPr lang="en-US" sz="3200" b="0" strike="noStrike" spc="-1">
                <a:solidFill>
                  <a:srgbClr val="000000"/>
                </a:solidFill>
                <a:uFill>
                  <a:solidFill>
                    <a:srgbClr val="FFFFFF"/>
                  </a:solidFill>
                </a:uFill>
                <a:latin typeface="Calibri"/>
              </a:rPr>
              <a:t>Third Outline Level</a:t>
            </a:r>
          </a:p>
          <a:p>
            <a:pPr marL="1728000" lvl="3" indent="-216000">
              <a:buClr>
                <a:srgbClr val="000000"/>
              </a:buClr>
              <a:buSzPct val="75000"/>
              <a:buFont typeface="Symbol" charset="2"/>
              <a:buChar char=""/>
            </a:pPr>
            <a:r>
              <a:rPr lang="en-US" sz="3200" b="0" strike="noStrike" spc="-1">
                <a:solidFill>
                  <a:srgbClr val="000000"/>
                </a:solidFill>
                <a:uFill>
                  <a:solidFill>
                    <a:srgbClr val="FFFFFF"/>
                  </a:solidFill>
                </a:uFill>
                <a:latin typeface="Calibri"/>
              </a:rPr>
              <a:t>Fourth Outline Level</a:t>
            </a:r>
          </a:p>
          <a:p>
            <a:pPr marL="2160000" lvl="4" indent="-216000">
              <a:buClr>
                <a:srgbClr val="000000"/>
              </a:buClr>
              <a:buSzPct val="45000"/>
              <a:buFont typeface="Wingdings" charset="2"/>
              <a:buChar char=""/>
            </a:pPr>
            <a:r>
              <a:rPr lang="en-US" sz="3200" b="0" strike="noStrike" spc="-1">
                <a:solidFill>
                  <a:srgbClr val="000000"/>
                </a:solidFill>
                <a:uFill>
                  <a:solidFill>
                    <a:srgbClr val="FFFFFF"/>
                  </a:solidFill>
                </a:uFill>
                <a:latin typeface="Calibri"/>
              </a:rPr>
              <a:t>Fifth Outline Level</a:t>
            </a:r>
          </a:p>
          <a:p>
            <a:pPr marL="2592000" lvl="5" indent="-216000">
              <a:buClr>
                <a:srgbClr val="000000"/>
              </a:buClr>
              <a:buSzPct val="45000"/>
              <a:buFont typeface="Wingdings" charset="2"/>
              <a:buChar char=""/>
            </a:pPr>
            <a:r>
              <a:rPr lang="en-US" sz="3200" b="0" strike="noStrike" spc="-1">
                <a:solidFill>
                  <a:srgbClr val="000000"/>
                </a:solidFill>
                <a:uFill>
                  <a:solidFill>
                    <a:srgbClr val="FFFFFF"/>
                  </a:solidFill>
                </a:uFill>
                <a:latin typeface="Calibri"/>
              </a:rPr>
              <a:t>Sixth Outline Level</a:t>
            </a:r>
          </a:p>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Calibri"/>
              </a:rPr>
              <a:t>Seventh Outline LevelClick to edit Master text styles</a:t>
            </a:r>
          </a:p>
          <a:p>
            <a:pPr marL="743040" lvl="1" indent="-285480">
              <a:lnSpc>
                <a:spcPct val="100000"/>
              </a:lnSpc>
              <a:buClr>
                <a:srgbClr val="000000"/>
              </a:buClr>
              <a:buFont typeface="Arial"/>
              <a:buChar char="–"/>
            </a:pPr>
            <a:r>
              <a:rPr lang="en-US" sz="2800" b="0" strike="noStrike" spc="-1">
                <a:solidFill>
                  <a:srgbClr val="000000"/>
                </a:solidFill>
                <a:uFill>
                  <a:solidFill>
                    <a:srgbClr val="FFFFFF"/>
                  </a:solidFill>
                </a:uFill>
                <a:latin typeface="Calibri"/>
              </a:rPr>
              <a:t>Second level</a:t>
            </a:r>
            <a:endParaRPr lang="en-US" sz="3200" b="0" strike="noStrike" spc="-1">
              <a:solidFill>
                <a:srgbClr val="000000"/>
              </a:solidFill>
              <a:uFill>
                <a:solidFill>
                  <a:srgbClr val="FFFFFF"/>
                </a:solidFill>
              </a:uFill>
              <a:latin typeface="Calibri"/>
            </a:endParaRPr>
          </a:p>
          <a:p>
            <a:pPr marL="1143000" lvl="2" indent="-228240">
              <a:lnSpc>
                <a:spcPct val="100000"/>
              </a:lnSpc>
              <a:buClr>
                <a:srgbClr val="000000"/>
              </a:buClr>
              <a:buFont typeface="Arial"/>
              <a:buChar char="•"/>
            </a:pPr>
            <a:r>
              <a:rPr lang="en-US" sz="2400" b="0" strike="noStrike" spc="-1">
                <a:solidFill>
                  <a:srgbClr val="000000"/>
                </a:solidFill>
                <a:uFill>
                  <a:solidFill>
                    <a:srgbClr val="FFFFFF"/>
                  </a:solidFill>
                </a:uFill>
                <a:latin typeface="Calibri"/>
              </a:rPr>
              <a:t>Third level</a:t>
            </a:r>
            <a:endParaRPr lang="en-US" sz="3200" b="0" strike="noStrike" spc="-1">
              <a:solidFill>
                <a:srgbClr val="000000"/>
              </a:solidFill>
              <a:uFill>
                <a:solidFill>
                  <a:srgbClr val="FFFFFF"/>
                </a:solidFill>
              </a:uFill>
              <a:latin typeface="Calibri"/>
            </a:endParaRPr>
          </a:p>
          <a:p>
            <a:pPr marL="1600200" lvl="3" indent="-228240">
              <a:lnSpc>
                <a:spcPct val="100000"/>
              </a:lnSpc>
              <a:buClr>
                <a:srgbClr val="000000"/>
              </a:buClr>
              <a:buFont typeface="Arial"/>
              <a:buChar char="–"/>
            </a:pPr>
            <a:r>
              <a:rPr lang="en-US" sz="2000" b="0" strike="noStrike" spc="-1">
                <a:solidFill>
                  <a:srgbClr val="000000"/>
                </a:solidFill>
                <a:uFill>
                  <a:solidFill>
                    <a:srgbClr val="FFFFFF"/>
                  </a:solidFill>
                </a:uFill>
                <a:latin typeface="Calibri"/>
              </a:rPr>
              <a:t>Fourth level</a:t>
            </a:r>
            <a:endParaRPr lang="en-US" sz="3200" b="0" strike="noStrike" spc="-1">
              <a:solidFill>
                <a:srgbClr val="000000"/>
              </a:solidFill>
              <a:uFill>
                <a:solidFill>
                  <a:srgbClr val="FFFFFF"/>
                </a:solidFill>
              </a:uFill>
              <a:latin typeface="Calibri"/>
            </a:endParaRPr>
          </a:p>
          <a:p>
            <a:pPr marL="2057400" lvl="4" indent="-228240">
              <a:lnSpc>
                <a:spcPct val="100000"/>
              </a:lnSpc>
              <a:buClr>
                <a:srgbClr val="000000"/>
              </a:buClr>
              <a:buFont typeface="Arial"/>
              <a:buChar char="»"/>
            </a:pPr>
            <a:r>
              <a:rPr lang="en-US" sz="2000" b="0" strike="noStrike" spc="-1">
                <a:solidFill>
                  <a:srgbClr val="000000"/>
                </a:solidFill>
                <a:uFill>
                  <a:solidFill>
                    <a:srgbClr val="FFFFFF"/>
                  </a:solidFill>
                </a:uFill>
                <a:latin typeface="Calibri"/>
              </a:rPr>
              <a:t>Fifth level</a:t>
            </a:r>
            <a:endParaRPr lang="en-US" sz="3200" b="0" strike="noStrike" spc="-1">
              <a:solidFill>
                <a:srgbClr val="000000"/>
              </a:solidFill>
              <a:uFill>
                <a:solidFill>
                  <a:srgbClr val="FFFFFF"/>
                </a:solidFill>
              </a:uFill>
              <a:latin typeface="Calibri"/>
            </a:endParaRPr>
          </a:p>
        </p:txBody>
      </p:sp>
      <p:sp>
        <p:nvSpPr>
          <p:cNvPr id="41" name="PlaceHolder 3"/>
          <p:cNvSpPr>
            <a:spLocks noGrp="1"/>
          </p:cNvSpPr>
          <p:nvPr>
            <p:ph type="dt"/>
          </p:nvPr>
        </p:nvSpPr>
        <p:spPr>
          <a:xfrm>
            <a:off x="457200" y="6356520"/>
            <a:ext cx="2133360" cy="364680"/>
          </a:xfrm>
          <a:prstGeom prst="rect">
            <a:avLst/>
          </a:prstGeom>
        </p:spPr>
        <p:txBody>
          <a:bodyPr anchor="ctr"/>
          <a:lstStyle/>
          <a:p>
            <a:pPr>
              <a:lnSpc>
                <a:spcPct val="100000"/>
              </a:lnSpc>
            </a:pPr>
            <a:r>
              <a:rPr lang="en-GB" sz="1200" b="0" strike="noStrike" spc="-1">
                <a:solidFill>
                  <a:srgbClr val="8B8B8B"/>
                </a:solidFill>
                <a:uFill>
                  <a:solidFill>
                    <a:srgbClr val="FFFFFF"/>
                  </a:solidFill>
                </a:uFill>
                <a:latin typeface="Calibri"/>
              </a:rPr>
              <a:t>26/05/17</a:t>
            </a:r>
            <a:endParaRPr lang="en-GB" sz="1400" b="0" strike="noStrike" spc="-1">
              <a:solidFill>
                <a:srgbClr val="000000"/>
              </a:solidFill>
              <a:uFill>
                <a:solidFill>
                  <a:srgbClr val="FFFFFF"/>
                </a:solidFill>
              </a:uFill>
              <a:latin typeface="Times New Roman"/>
            </a:endParaRPr>
          </a:p>
        </p:txBody>
      </p:sp>
      <p:sp>
        <p:nvSpPr>
          <p:cNvPr id="42" name="PlaceHolder 4"/>
          <p:cNvSpPr>
            <a:spLocks noGrp="1"/>
          </p:cNvSpPr>
          <p:nvPr>
            <p:ph type="ftr"/>
          </p:nvPr>
        </p:nvSpPr>
        <p:spPr>
          <a:xfrm>
            <a:off x="3124080" y="6356520"/>
            <a:ext cx="2895120" cy="364680"/>
          </a:xfrm>
          <a:prstGeom prst="rect">
            <a:avLst/>
          </a:prstGeom>
        </p:spPr>
        <p:txBody>
          <a:bodyPr anchor="ctr"/>
          <a:lstStyle/>
          <a:p>
            <a:endParaRPr lang="en-GB" sz="2400" b="0" strike="noStrike" spc="-1">
              <a:solidFill>
                <a:srgbClr val="000000"/>
              </a:solidFill>
              <a:uFill>
                <a:solidFill>
                  <a:srgbClr val="FFFFFF"/>
                </a:solidFill>
              </a:uFill>
              <a:latin typeface="Times New Roman"/>
            </a:endParaRPr>
          </a:p>
        </p:txBody>
      </p:sp>
      <p:sp>
        <p:nvSpPr>
          <p:cNvPr id="43" name="PlaceHolder 5"/>
          <p:cNvSpPr>
            <a:spLocks noGrp="1"/>
          </p:cNvSpPr>
          <p:nvPr>
            <p:ph type="sldNum"/>
          </p:nvPr>
        </p:nvSpPr>
        <p:spPr>
          <a:xfrm>
            <a:off x="6553080" y="6356520"/>
            <a:ext cx="2133360" cy="364680"/>
          </a:xfrm>
          <a:prstGeom prst="rect">
            <a:avLst/>
          </a:prstGeom>
        </p:spPr>
        <p:txBody>
          <a:bodyPr anchor="ctr"/>
          <a:lstStyle/>
          <a:p>
            <a:pPr algn="r">
              <a:lnSpc>
                <a:spcPct val="100000"/>
              </a:lnSpc>
            </a:pPr>
            <a:fld id="{93F86C92-FC2A-4252-A2C6-753019DC5BB4}" type="slidenum">
              <a:rPr lang="en-GB" sz="1200" b="0" strike="noStrike" spc="-1">
                <a:solidFill>
                  <a:srgbClr val="8B8B8B"/>
                </a:solidFill>
                <a:uFill>
                  <a:solidFill>
                    <a:srgbClr val="FFFFFF"/>
                  </a:solidFill>
                </a:uFill>
                <a:latin typeface="Calibri"/>
              </a:rPr>
              <a:t>‹#›</a:t>
            </a:fld>
            <a:endParaRPr lang="en-GB"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hyperlink" Target="https://ucl-new-primo.hosted.exlibrisgroup.com/primo-explore/jsearch?vid=UCL_VU2&amp;lang=en_US" TargetMode="Externa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tif"/><Relationship Id="rId1" Type="http://schemas.openxmlformats.org/officeDocument/2006/relationships/slideLayout" Target="../slideLayouts/slideLayout13.xml"/><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extShape 1"/>
          <p:cNvSpPr txBox="1"/>
          <p:nvPr/>
        </p:nvSpPr>
        <p:spPr>
          <a:xfrm>
            <a:off x="685800" y="2130480"/>
            <a:ext cx="7772040" cy="1469520"/>
          </a:xfrm>
          <a:prstGeom prst="rect">
            <a:avLst/>
          </a:prstGeom>
          <a:noFill/>
          <a:ln>
            <a:noFill/>
          </a:ln>
        </p:spPr>
        <p:txBody>
          <a:bodyPr anchor="ctr"/>
          <a:lstStyle/>
          <a:p>
            <a:pPr algn="ctr">
              <a:lnSpc>
                <a:spcPct val="100000"/>
              </a:lnSpc>
            </a:pPr>
            <a:r>
              <a:rPr lang="en-US" sz="4400" b="0" strike="noStrike" spc="-1">
                <a:solidFill>
                  <a:srgbClr val="000000"/>
                </a:solidFill>
                <a:uFill>
                  <a:solidFill>
                    <a:srgbClr val="FFFFFF"/>
                  </a:solidFill>
                </a:uFill>
                <a:latin typeface="Calibri"/>
              </a:rPr>
              <a:t>2</a:t>
            </a:r>
            <a:r>
              <a:rPr lang="en-US" sz="4400" b="0" strike="noStrike" spc="-1" baseline="30000">
                <a:solidFill>
                  <a:srgbClr val="000000"/>
                </a:solidFill>
                <a:uFill>
                  <a:solidFill>
                    <a:srgbClr val="FFFFFF"/>
                  </a:solidFill>
                </a:uFill>
                <a:latin typeface="Calibri"/>
              </a:rPr>
              <a:t>nd</a:t>
            </a:r>
            <a:r>
              <a:rPr lang="en-US" sz="4400" b="0" strike="noStrike" spc="-1">
                <a:solidFill>
                  <a:srgbClr val="000000"/>
                </a:solidFill>
                <a:uFill>
                  <a:solidFill>
                    <a:srgbClr val="FFFFFF"/>
                  </a:solidFill>
                </a:uFill>
                <a:latin typeface="Calibri"/>
              </a:rPr>
              <a:t> year projects in Mathematical Modelling</a:t>
            </a:r>
            <a:endParaRPr lang="en-US" sz="1800" b="0" strike="noStrike" spc="-1">
              <a:solidFill>
                <a:srgbClr val="000000"/>
              </a:solidFill>
              <a:uFill>
                <a:solidFill>
                  <a:srgbClr val="FFFFFF"/>
                </a:solidFill>
              </a:uFill>
              <a:latin typeface="Calibri"/>
            </a:endParaRPr>
          </a:p>
        </p:txBody>
      </p:sp>
      <p:sp>
        <p:nvSpPr>
          <p:cNvPr id="84" name="TextShape 2"/>
          <p:cNvSpPr txBox="1"/>
          <p:nvPr/>
        </p:nvSpPr>
        <p:spPr>
          <a:xfrm>
            <a:off x="1371600" y="3886200"/>
            <a:ext cx="6400440" cy="1752120"/>
          </a:xfrm>
          <a:prstGeom prst="rect">
            <a:avLst/>
          </a:prstGeom>
          <a:noFill/>
          <a:ln>
            <a:noFill/>
          </a:ln>
        </p:spPr>
        <p:txBody>
          <a:bodyPr/>
          <a:lstStyle/>
          <a:p>
            <a:pPr algn="ctr">
              <a:lnSpc>
                <a:spcPct val="100000"/>
              </a:lnSpc>
            </a:pPr>
            <a:r>
              <a:rPr lang="en-GB" sz="3200" b="0" strike="noStrike" spc="-1" dirty="0">
                <a:solidFill>
                  <a:srgbClr val="8B8B8B"/>
                </a:solidFill>
                <a:uFill>
                  <a:solidFill>
                    <a:srgbClr val="FFFFFF"/>
                  </a:solidFill>
                </a:uFill>
                <a:latin typeface="Calibri"/>
              </a:rPr>
              <a:t>Karen Page</a:t>
            </a:r>
            <a:endParaRPr lang="en-GB" sz="3200" b="0" strike="noStrike" spc="-1" dirty="0">
              <a:solidFill>
                <a:srgbClr val="000000"/>
              </a:solidFill>
              <a:uFill>
                <a:solidFill>
                  <a:srgbClr val="FFFFFF"/>
                </a:solidFill>
              </a:uFill>
              <a:latin typeface="Arial"/>
            </a:endParaRPr>
          </a:p>
          <a:p>
            <a:pPr algn="ctr">
              <a:lnSpc>
                <a:spcPct val="100000"/>
              </a:lnSpc>
            </a:pPr>
            <a:r>
              <a:rPr lang="en-GB" sz="3200" b="0" strike="noStrike" spc="-1" dirty="0">
                <a:solidFill>
                  <a:srgbClr val="8B8B8B"/>
                </a:solidFill>
                <a:uFill>
                  <a:solidFill>
                    <a:srgbClr val="FFFFFF"/>
                  </a:solidFill>
                </a:uFill>
                <a:latin typeface="Calibri"/>
              </a:rPr>
              <a:t>May/June 2019</a:t>
            </a:r>
            <a:endParaRPr lang="en-GB" sz="32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dirty="0">
                <a:solidFill>
                  <a:srgbClr val="000000"/>
                </a:solidFill>
                <a:uFill>
                  <a:solidFill>
                    <a:srgbClr val="FFFFFF"/>
                  </a:solidFill>
                </a:uFill>
                <a:latin typeface="Calibri"/>
              </a:rPr>
              <a:t>Project 2- How viruses spread among computers and humans</a:t>
            </a:r>
            <a:endParaRPr lang="en-US" sz="1800" b="0" strike="noStrike" spc="-1" dirty="0">
              <a:solidFill>
                <a:srgbClr val="000000"/>
              </a:solidFill>
              <a:uFill>
                <a:solidFill>
                  <a:srgbClr val="FFFFFF"/>
                </a:solidFill>
              </a:uFill>
              <a:latin typeface="Calibri"/>
            </a:endParaRPr>
          </a:p>
        </p:txBody>
      </p:sp>
      <p:sp>
        <p:nvSpPr>
          <p:cNvPr id="103" name="TextShape 2"/>
          <p:cNvSpPr txBox="1"/>
          <p:nvPr/>
        </p:nvSpPr>
        <p:spPr>
          <a:xfrm>
            <a:off x="457200" y="1496160"/>
            <a:ext cx="8229240" cy="4525560"/>
          </a:xfrm>
          <a:prstGeom prst="rect">
            <a:avLst/>
          </a:prstGeom>
          <a:noFill/>
          <a:ln>
            <a:noFill/>
          </a:ln>
        </p:spPr>
        <p:txBody>
          <a:bodyPr/>
          <a:lstStyle/>
          <a:p>
            <a:pPr marL="457560" indent="-457200">
              <a:buClr>
                <a:srgbClr val="000000"/>
              </a:buClr>
              <a:buFont typeface="Arial" panose="020B0604020202020204" pitchFamily="34" charset="0"/>
              <a:buChar char="•"/>
            </a:pPr>
            <a:r>
              <a:rPr lang="en-US" sz="2800" spc="-1" dirty="0">
                <a:solidFill>
                  <a:srgbClr val="000000"/>
                </a:solidFill>
                <a:uFill>
                  <a:solidFill>
                    <a:srgbClr val="FFFFFF"/>
                  </a:solidFill>
                </a:uFill>
                <a:latin typeface="Calibri"/>
              </a:rPr>
              <a:t>What are the main uses of mathematical modelling of the spread of computer viruses?</a:t>
            </a:r>
          </a:p>
          <a:p>
            <a:pPr marL="457560" indent="-457200">
              <a:buClr>
                <a:srgbClr val="000000"/>
              </a:buClr>
              <a:buFont typeface="Arial" panose="020B0604020202020204" pitchFamily="34" charset="0"/>
              <a:buChar char="•"/>
            </a:pPr>
            <a:r>
              <a:rPr lang="en-US" sz="2800" spc="-1" dirty="0">
                <a:solidFill>
                  <a:srgbClr val="000000"/>
                </a:solidFill>
                <a:uFill>
                  <a:solidFill>
                    <a:srgbClr val="FFFFFF"/>
                  </a:solidFill>
                </a:uFill>
                <a:latin typeface="Calibri"/>
              </a:rPr>
              <a:t>Implement a computer simulation of the model on a 2D lattice described in section 4.2. Discuss the effects of the parameters beta and delta (and if you have time the </a:t>
            </a:r>
            <a:r>
              <a:rPr lang="en-US" sz="2800" spc="-1" dirty="0" err="1">
                <a:solidFill>
                  <a:srgbClr val="000000"/>
                </a:solidFill>
                <a:uFill>
                  <a:solidFill>
                    <a:srgbClr val="FFFFFF"/>
                  </a:solidFill>
                </a:uFill>
                <a:latin typeface="Calibri"/>
              </a:rPr>
              <a:t>neighbourhood</a:t>
            </a:r>
            <a:r>
              <a:rPr lang="en-US" sz="2800" spc="-1" dirty="0">
                <a:solidFill>
                  <a:srgbClr val="000000"/>
                </a:solidFill>
                <a:uFill>
                  <a:solidFill>
                    <a:srgbClr val="FFFFFF"/>
                  </a:solidFill>
                </a:uFill>
                <a:latin typeface="Calibri"/>
              </a:rPr>
              <a:t> size) on the rate of spread of the virus.</a:t>
            </a:r>
          </a:p>
          <a:p>
            <a:pPr marL="457560" indent="-457200">
              <a:buClr>
                <a:srgbClr val="000000"/>
              </a:buClr>
              <a:buFont typeface="Arial" panose="020B0604020202020204" pitchFamily="34" charset="0"/>
              <a:buChar char="•"/>
            </a:pPr>
            <a:r>
              <a:rPr lang="en-US" sz="2800" spc="-1" dirty="0">
                <a:solidFill>
                  <a:srgbClr val="000000"/>
                </a:solidFill>
                <a:uFill>
                  <a:solidFill>
                    <a:srgbClr val="FFFFFF"/>
                  </a:solidFill>
                </a:uFill>
                <a:latin typeface="Calibri"/>
              </a:rPr>
              <a:t>How do you think things have changed since the publication of this paper. Are there any new important concepts that you think it would be interesting to model?</a:t>
            </a:r>
          </a:p>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Calibri"/>
              </a:rPr>
              <a:t>Optional: propose a new model</a:t>
            </a:r>
            <a:endParaRPr lang="en-US" sz="3200" b="0" strike="noStrike" spc="-1" dirty="0">
              <a:solidFill>
                <a:srgbClr val="000000"/>
              </a:solidFill>
              <a:uFill>
                <a:solidFill>
                  <a:srgbClr val="FFFFFF"/>
                </a:solidFill>
              </a:uFill>
              <a:latin typeface="Calibri"/>
            </a:endParaRPr>
          </a:p>
        </p:txBody>
      </p:sp>
    </p:spTree>
    <p:extLst>
      <p:ext uri="{BB962C8B-B14F-4D97-AF65-F5344CB8AC3E}">
        <p14:creationId xmlns:p14="http://schemas.microsoft.com/office/powerpoint/2010/main" val="12429088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dirty="0">
                <a:solidFill>
                  <a:srgbClr val="000000"/>
                </a:solidFill>
                <a:uFill>
                  <a:solidFill>
                    <a:srgbClr val="FFFFFF"/>
                  </a:solidFill>
                </a:uFill>
                <a:latin typeface="Calibri"/>
              </a:rPr>
              <a:t>Project 3-Epithelia and Voronoi tessellations</a:t>
            </a:r>
            <a:endParaRPr lang="en-US" sz="1800" b="0" strike="noStrike" spc="-1" dirty="0">
              <a:solidFill>
                <a:srgbClr val="000000"/>
              </a:solidFill>
              <a:uFill>
                <a:solidFill>
                  <a:srgbClr val="FFFFFF"/>
                </a:solidFill>
              </a:uFill>
              <a:latin typeface="Calibri"/>
            </a:endParaRPr>
          </a:p>
        </p:txBody>
      </p:sp>
      <p:sp>
        <p:nvSpPr>
          <p:cNvPr id="111" name="TextShape 2"/>
          <p:cNvSpPr txBox="1"/>
          <p:nvPr/>
        </p:nvSpPr>
        <p:spPr>
          <a:xfrm>
            <a:off x="457200" y="1536405"/>
            <a:ext cx="8229240" cy="4525560"/>
          </a:xfrm>
          <a:prstGeom prst="rect">
            <a:avLst/>
          </a:prstGeom>
          <a:noFill/>
          <a:ln>
            <a:noFill/>
          </a:ln>
        </p:spPr>
        <p:txBody>
          <a:bodyPr/>
          <a:lstStyle/>
          <a:p>
            <a:pPr marL="457560" indent="-457200">
              <a:lnSpc>
                <a:spcPct val="100000"/>
              </a:lnSpc>
              <a:buClr>
                <a:srgbClr val="000000"/>
              </a:buClr>
              <a:buFont typeface="Arial" panose="020B0604020202020204" pitchFamily="34" charset="0"/>
              <a:buChar char="•"/>
            </a:pPr>
            <a:r>
              <a:rPr lang="en-US" sz="2800" b="0" strike="noStrike" spc="-1" dirty="0">
                <a:solidFill>
                  <a:srgbClr val="000000"/>
                </a:solidFill>
                <a:uFill>
                  <a:solidFill>
                    <a:srgbClr val="FFFFFF"/>
                  </a:solidFill>
                </a:uFill>
                <a:latin typeface="Calibri"/>
              </a:rPr>
              <a:t>Explain the model described in Meineke et al. 2001 of a crypt (sock-like structure) within the intestine.</a:t>
            </a:r>
          </a:p>
          <a:p>
            <a:pPr marL="457560" indent="-457200">
              <a:lnSpc>
                <a:spcPct val="100000"/>
              </a:lnSpc>
              <a:buClr>
                <a:srgbClr val="000000"/>
              </a:buClr>
              <a:buFont typeface="Arial" panose="020B0604020202020204" pitchFamily="34" charset="0"/>
              <a:buChar char="•"/>
            </a:pPr>
            <a:r>
              <a:rPr lang="en-US" sz="2800" spc="-1" dirty="0">
                <a:solidFill>
                  <a:srgbClr val="000000"/>
                </a:solidFill>
                <a:uFill>
                  <a:solidFill>
                    <a:srgbClr val="FFFFFF"/>
                  </a:solidFill>
                </a:uFill>
                <a:latin typeface="Calibri"/>
              </a:rPr>
              <a:t>The cells are stuck together in a 2D sheet (epithelium) and the crypts are modelled as cylinders covered in polygonal cells.</a:t>
            </a:r>
          </a:p>
          <a:p>
            <a:pPr marL="457560" indent="-457200">
              <a:buClr>
                <a:srgbClr val="000000"/>
              </a:buClr>
              <a:buFont typeface="Arial" panose="020B0604020202020204" pitchFamily="34" charset="0"/>
              <a:buChar char="•"/>
            </a:pPr>
            <a:r>
              <a:rPr lang="en-US" sz="2800" b="0" strike="noStrike" spc="-1" dirty="0">
                <a:solidFill>
                  <a:srgbClr val="000000"/>
                </a:solidFill>
                <a:uFill>
                  <a:solidFill>
                    <a:srgbClr val="FFFFFF"/>
                  </a:solidFill>
                </a:uFill>
                <a:latin typeface="Calibri"/>
              </a:rPr>
              <a:t>Perform a </a:t>
            </a:r>
            <a:r>
              <a:rPr lang="en-US" sz="2800" spc="-1" dirty="0">
                <a:solidFill>
                  <a:srgbClr val="000000"/>
                </a:solidFill>
                <a:uFill>
                  <a:solidFill>
                    <a:srgbClr val="FFFFFF"/>
                  </a:solidFill>
                </a:uFill>
                <a:latin typeface="Calibri"/>
              </a:rPr>
              <a:t>computer simulation on a square in which you associate the edges (to form a torus). Generate 100 random points (generators). Perform a Voronoi tessellation (divide the square into points closest to each generator).</a:t>
            </a:r>
          </a:p>
          <a:p>
            <a:pPr marL="457560" indent="-457200">
              <a:lnSpc>
                <a:spcPct val="100000"/>
              </a:lnSpc>
              <a:buClr>
                <a:srgbClr val="000000"/>
              </a:buClr>
              <a:buFont typeface="Arial" panose="020B0604020202020204" pitchFamily="34" charset="0"/>
              <a:buChar char="•"/>
            </a:pPr>
            <a:endParaRPr lang="en-US" sz="2800" b="0" strike="noStrike" spc="-1" dirty="0">
              <a:solidFill>
                <a:srgbClr val="000000"/>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dirty="0">
                <a:solidFill>
                  <a:srgbClr val="000000"/>
                </a:solidFill>
                <a:uFill>
                  <a:solidFill>
                    <a:srgbClr val="FFFFFF"/>
                  </a:solidFill>
                </a:uFill>
                <a:latin typeface="Calibri"/>
              </a:rPr>
              <a:t>Project 3-Epithelia and Voronoi tessellations</a:t>
            </a:r>
            <a:endParaRPr lang="en-US" sz="1800" b="0" strike="noStrike" spc="-1" dirty="0">
              <a:solidFill>
                <a:srgbClr val="000000"/>
              </a:solidFill>
              <a:uFill>
                <a:solidFill>
                  <a:srgbClr val="FFFFFF"/>
                </a:solidFill>
              </a:uFill>
              <a:latin typeface="Calibri"/>
            </a:endParaRPr>
          </a:p>
        </p:txBody>
      </p:sp>
      <p:sp>
        <p:nvSpPr>
          <p:cNvPr id="111" name="TextShape 2"/>
          <p:cNvSpPr txBox="1"/>
          <p:nvPr/>
        </p:nvSpPr>
        <p:spPr>
          <a:xfrm>
            <a:off x="457200" y="1536405"/>
            <a:ext cx="8229240" cy="4525560"/>
          </a:xfrm>
          <a:prstGeom prst="rect">
            <a:avLst/>
          </a:prstGeom>
          <a:noFill/>
          <a:ln>
            <a:noFill/>
          </a:ln>
        </p:spPr>
        <p:txBody>
          <a:bodyPr/>
          <a:lstStyle/>
          <a:p>
            <a:pPr marL="457560" indent="-457200">
              <a:lnSpc>
                <a:spcPct val="100000"/>
              </a:lnSpc>
              <a:buClr>
                <a:srgbClr val="000000"/>
              </a:buClr>
              <a:buFont typeface="Arial" panose="020B0604020202020204" pitchFamily="34" charset="0"/>
              <a:buChar char="•"/>
            </a:pPr>
            <a:r>
              <a:rPr lang="en-US" sz="2800" spc="-1" dirty="0">
                <a:solidFill>
                  <a:srgbClr val="000000"/>
                </a:solidFill>
                <a:uFill>
                  <a:solidFill>
                    <a:srgbClr val="FFFFFF"/>
                  </a:solidFill>
                </a:uFill>
                <a:latin typeface="Calibri"/>
              </a:rPr>
              <a:t>Compute the distributions of areas of the resulting cells (you can assume the square has edge length 1). Find their mean and variance.</a:t>
            </a:r>
          </a:p>
          <a:p>
            <a:pPr marL="457560" indent="-457200">
              <a:lnSpc>
                <a:spcPct val="100000"/>
              </a:lnSpc>
              <a:buClr>
                <a:srgbClr val="000000"/>
              </a:buClr>
              <a:buFont typeface="Arial" panose="020B0604020202020204" pitchFamily="34" charset="0"/>
              <a:buChar char="•"/>
            </a:pPr>
            <a:r>
              <a:rPr lang="en-US" sz="2800" b="0" strike="noStrike" spc="-1" dirty="0">
                <a:solidFill>
                  <a:srgbClr val="000000"/>
                </a:solidFill>
                <a:uFill>
                  <a:solidFill>
                    <a:srgbClr val="FFFFFF"/>
                  </a:solidFill>
                </a:uFill>
                <a:latin typeface="Calibri"/>
              </a:rPr>
              <a:t>What can you say about the mean</a:t>
            </a:r>
            <a:r>
              <a:rPr lang="en-US" sz="2800" spc="-1" dirty="0">
                <a:solidFill>
                  <a:srgbClr val="000000"/>
                </a:solidFill>
                <a:uFill>
                  <a:solidFill>
                    <a:srgbClr val="FFFFFF"/>
                  </a:solidFill>
                </a:uFill>
                <a:latin typeface="Calibri"/>
              </a:rPr>
              <a:t>, explain.</a:t>
            </a:r>
          </a:p>
          <a:p>
            <a:pPr marL="457560" indent="-457200">
              <a:lnSpc>
                <a:spcPct val="100000"/>
              </a:lnSpc>
              <a:buClr>
                <a:srgbClr val="000000"/>
              </a:buClr>
              <a:buFont typeface="Arial" panose="020B0604020202020204" pitchFamily="34" charset="0"/>
              <a:buChar char="•"/>
            </a:pPr>
            <a:r>
              <a:rPr lang="en-US" sz="2800" spc="-1" dirty="0">
                <a:solidFill>
                  <a:srgbClr val="000000"/>
                </a:solidFill>
                <a:uFill>
                  <a:solidFill>
                    <a:srgbClr val="FFFFFF"/>
                  </a:solidFill>
                </a:uFill>
                <a:latin typeface="Calibri"/>
              </a:rPr>
              <a:t>Note: I do not expect you to implement full simulations as in the paper with cell division and forces on the cell </a:t>
            </a:r>
            <a:r>
              <a:rPr lang="en-US" sz="2800" spc="-1" dirty="0" err="1">
                <a:solidFill>
                  <a:srgbClr val="000000"/>
                </a:solidFill>
                <a:uFill>
                  <a:solidFill>
                    <a:srgbClr val="FFFFFF"/>
                  </a:solidFill>
                </a:uFill>
                <a:latin typeface="Calibri"/>
              </a:rPr>
              <a:t>centres</a:t>
            </a:r>
            <a:r>
              <a:rPr lang="en-US" sz="2800" spc="-1" dirty="0">
                <a:solidFill>
                  <a:srgbClr val="000000"/>
                </a:solidFill>
                <a:uFill>
                  <a:solidFill>
                    <a:srgbClr val="FFFFFF"/>
                  </a:solidFill>
                </a:uFill>
                <a:latin typeface="Calibri"/>
              </a:rPr>
              <a:t>.</a:t>
            </a:r>
          </a:p>
          <a:p>
            <a:pPr marL="457560" indent="-457200">
              <a:lnSpc>
                <a:spcPct val="100000"/>
              </a:lnSpc>
              <a:buClr>
                <a:srgbClr val="000000"/>
              </a:buClr>
              <a:buFont typeface="Arial" panose="020B0604020202020204" pitchFamily="34" charset="0"/>
              <a:buChar char="•"/>
            </a:pPr>
            <a:r>
              <a:rPr lang="en-US" sz="2800" b="0" strike="noStrike" spc="-1" dirty="0">
                <a:solidFill>
                  <a:srgbClr val="000000"/>
                </a:solidFill>
                <a:uFill>
                  <a:solidFill>
                    <a:srgbClr val="FFFFFF"/>
                  </a:solidFill>
                </a:uFill>
                <a:latin typeface="Calibri"/>
              </a:rPr>
              <a:t>If you plot out your Vor</a:t>
            </a:r>
            <a:r>
              <a:rPr lang="en-US" sz="2800" spc="-1" dirty="0">
                <a:solidFill>
                  <a:srgbClr val="000000"/>
                </a:solidFill>
                <a:uFill>
                  <a:solidFill>
                    <a:srgbClr val="FFFFFF"/>
                  </a:solidFill>
                </a:uFill>
                <a:latin typeface="Calibri"/>
              </a:rPr>
              <a:t>onoi tessellations on a square, do the cell shapes look like those in the Figure 2? Any idea why/ why not?</a:t>
            </a:r>
            <a:endParaRPr lang="en-US" sz="2800" b="0" strike="noStrike" spc="-1" dirty="0">
              <a:solidFill>
                <a:srgbClr val="000000"/>
              </a:solidFill>
              <a:uFill>
                <a:solidFill>
                  <a:srgbClr val="FFFFFF"/>
                </a:solidFill>
              </a:uFill>
              <a:latin typeface="Calibri"/>
            </a:endParaRPr>
          </a:p>
        </p:txBody>
      </p:sp>
    </p:spTree>
    <p:extLst>
      <p:ext uri="{BB962C8B-B14F-4D97-AF65-F5344CB8AC3E}">
        <p14:creationId xmlns:p14="http://schemas.microsoft.com/office/powerpoint/2010/main" val="389011792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uFill>
                  <a:solidFill>
                    <a:srgbClr val="FFFFFF"/>
                  </a:solidFill>
                </a:uFill>
                <a:latin typeface="Calibri"/>
              </a:rPr>
              <a:t>Project 4- Evolutionary dynamics of biological games</a:t>
            </a:r>
            <a:endParaRPr lang="en-US" sz="1800" b="0" strike="noStrike" spc="-1">
              <a:solidFill>
                <a:srgbClr val="000000"/>
              </a:solidFill>
              <a:uFill>
                <a:solidFill>
                  <a:srgbClr val="FFFFFF"/>
                </a:solidFill>
              </a:uFill>
              <a:latin typeface="Calibri"/>
            </a:endParaRPr>
          </a:p>
        </p:txBody>
      </p:sp>
      <p:sp>
        <p:nvSpPr>
          <p:cNvPr id="115" name="TextShape 2"/>
          <p:cNvSpPr txBox="1"/>
          <p:nvPr/>
        </p:nvSpPr>
        <p:spPr>
          <a:xfrm>
            <a:off x="457200" y="1600200"/>
            <a:ext cx="8229240" cy="4525560"/>
          </a:xfrm>
          <a:prstGeom prst="rect">
            <a:avLst/>
          </a:prstGeom>
          <a:noFill/>
          <a:ln>
            <a:noFill/>
          </a:ln>
        </p:spPr>
        <p:txBody>
          <a:bodyPr/>
          <a:lstStyle/>
          <a:p>
            <a:pPr marL="457200" indent="-457200">
              <a:lnSpc>
                <a:spcPct val="100000"/>
              </a:lnSpc>
              <a:buFont typeface="Arial" panose="020B0604020202020204" pitchFamily="34" charset="0"/>
              <a:buChar char="•"/>
            </a:pPr>
            <a:r>
              <a:rPr lang="en-US" sz="2800" b="0" strike="noStrike" spc="-1" dirty="0">
                <a:solidFill>
                  <a:srgbClr val="000000"/>
                </a:solidFill>
                <a:uFill>
                  <a:solidFill>
                    <a:srgbClr val="FFFFFF"/>
                  </a:solidFill>
                </a:uFill>
                <a:latin typeface="Calibri"/>
              </a:rPr>
              <a:t>Describe the Hawk-Dove game mentioned </a:t>
            </a:r>
            <a:r>
              <a:rPr lang="en-US" sz="2800" spc="-1" dirty="0">
                <a:solidFill>
                  <a:srgbClr val="000000"/>
                </a:solidFill>
                <a:uFill>
                  <a:solidFill>
                    <a:srgbClr val="FFFFFF"/>
                  </a:solidFill>
                </a:uFill>
                <a:latin typeface="Calibri"/>
              </a:rPr>
              <a:t>in </a:t>
            </a:r>
            <a:r>
              <a:rPr lang="en-US" sz="2800" spc="-1" dirty="0" err="1">
                <a:solidFill>
                  <a:srgbClr val="000000"/>
                </a:solidFill>
                <a:uFill>
                  <a:solidFill>
                    <a:srgbClr val="FFFFFF"/>
                  </a:solidFill>
                </a:uFill>
                <a:latin typeface="Calibri"/>
              </a:rPr>
              <a:t>Killingback</a:t>
            </a:r>
            <a:r>
              <a:rPr lang="en-US" sz="2800" spc="-1" dirty="0">
                <a:solidFill>
                  <a:srgbClr val="000000"/>
                </a:solidFill>
                <a:uFill>
                  <a:solidFill>
                    <a:srgbClr val="FFFFFF"/>
                  </a:solidFill>
                </a:uFill>
                <a:latin typeface="Calibri"/>
              </a:rPr>
              <a:t> and </a:t>
            </a:r>
            <a:r>
              <a:rPr lang="en-US" sz="2800" spc="-1" dirty="0" err="1">
                <a:solidFill>
                  <a:srgbClr val="000000"/>
                </a:solidFill>
                <a:uFill>
                  <a:solidFill>
                    <a:srgbClr val="FFFFFF"/>
                  </a:solidFill>
                </a:uFill>
                <a:latin typeface="Calibri"/>
              </a:rPr>
              <a:t>Doebeli</a:t>
            </a:r>
            <a:r>
              <a:rPr lang="en-US" sz="2800" spc="-1" dirty="0">
                <a:solidFill>
                  <a:srgbClr val="000000"/>
                </a:solidFill>
                <a:uFill>
                  <a:solidFill>
                    <a:srgbClr val="FFFFFF"/>
                  </a:solidFill>
                </a:uFill>
                <a:latin typeface="Calibri"/>
              </a:rPr>
              <a:t> 1996 “Spatial Evolutionary Game Theory: Hawks and Doves Revisited”.</a:t>
            </a:r>
          </a:p>
          <a:p>
            <a:pPr marL="457200" indent="-457200">
              <a:lnSpc>
                <a:spcPct val="100000"/>
              </a:lnSpc>
              <a:buFont typeface="Arial" panose="020B0604020202020204" pitchFamily="34" charset="0"/>
              <a:buChar char="•"/>
            </a:pPr>
            <a:r>
              <a:rPr lang="en-US" sz="2800" spc="-1" dirty="0">
                <a:solidFill>
                  <a:srgbClr val="000000"/>
                </a:solidFill>
                <a:uFill>
                  <a:solidFill>
                    <a:srgbClr val="FFFFFF"/>
                  </a:solidFill>
                </a:uFill>
                <a:latin typeface="Calibri"/>
              </a:rPr>
              <a:t>What is an evolutionary stable strategy (ESS)?</a:t>
            </a:r>
          </a:p>
          <a:p>
            <a:pPr marL="457200" indent="-457200">
              <a:lnSpc>
                <a:spcPct val="100000"/>
              </a:lnSpc>
              <a:buFont typeface="Arial" panose="020B0604020202020204" pitchFamily="34" charset="0"/>
              <a:buChar char="•"/>
            </a:pPr>
            <a:r>
              <a:rPr lang="en-US" sz="2800" b="0" strike="noStrike" spc="-1" dirty="0">
                <a:solidFill>
                  <a:srgbClr val="000000"/>
                </a:solidFill>
                <a:uFill>
                  <a:solidFill>
                    <a:srgbClr val="FFFFFF"/>
                  </a:solidFill>
                </a:uFill>
                <a:latin typeface="Calibri"/>
              </a:rPr>
              <a:t>Show </a:t>
            </a:r>
            <a:r>
              <a:rPr lang="en-US" sz="2800" spc="-1" dirty="0">
                <a:solidFill>
                  <a:srgbClr val="000000"/>
                </a:solidFill>
                <a:uFill>
                  <a:solidFill>
                    <a:srgbClr val="FFFFFF"/>
                  </a:solidFill>
                </a:uFill>
                <a:latin typeface="Calibri"/>
              </a:rPr>
              <a:t>what the ESS proportion of Hawks should be according to classical evolutionary game theory.</a:t>
            </a:r>
          </a:p>
          <a:p>
            <a:pPr marL="457200" indent="-457200">
              <a:lnSpc>
                <a:spcPct val="100000"/>
              </a:lnSpc>
              <a:buFont typeface="Arial" panose="020B0604020202020204" pitchFamily="34" charset="0"/>
              <a:buChar char="•"/>
            </a:pPr>
            <a:r>
              <a:rPr lang="en-US" sz="2800" spc="-1" dirty="0">
                <a:solidFill>
                  <a:srgbClr val="000000"/>
                </a:solidFill>
                <a:uFill>
                  <a:solidFill>
                    <a:srgbClr val="FFFFFF"/>
                  </a:solidFill>
                </a:uFill>
                <a:latin typeface="Calibri"/>
              </a:rPr>
              <a:t>Describe the set-up for spatial evolutionary games.</a:t>
            </a:r>
          </a:p>
          <a:p>
            <a:pPr marL="457200" indent="-457200">
              <a:lnSpc>
                <a:spcPct val="100000"/>
              </a:lnSpc>
              <a:buFont typeface="Arial" panose="020B0604020202020204" pitchFamily="34" charset="0"/>
              <a:buChar char="•"/>
            </a:pPr>
            <a:r>
              <a:rPr lang="en-US" sz="2800" spc="-1" dirty="0">
                <a:solidFill>
                  <a:srgbClr val="000000"/>
                </a:solidFill>
                <a:uFill>
                  <a:solidFill>
                    <a:srgbClr val="FFFFFF"/>
                  </a:solidFill>
                </a:uFill>
                <a:latin typeface="Calibri"/>
              </a:rPr>
              <a:t>Implement a computer simulation of the Hawk-Dove game, as in Figure 1 of the paper. </a:t>
            </a:r>
          </a:p>
          <a:p>
            <a:pPr marL="457200" indent="-457200">
              <a:lnSpc>
                <a:spcPct val="100000"/>
              </a:lnSpc>
              <a:buFont typeface="Arial" panose="020B0604020202020204" pitchFamily="34" charset="0"/>
              <a:buChar char="•"/>
            </a:pPr>
            <a:r>
              <a:rPr lang="en-US" sz="2800" spc="-1" dirty="0">
                <a:solidFill>
                  <a:srgbClr val="000000"/>
                </a:solidFill>
                <a:uFill>
                  <a:solidFill>
                    <a:srgbClr val="FFFFFF"/>
                  </a:solidFill>
                </a:uFill>
                <a:latin typeface="Calibri"/>
              </a:rPr>
              <a:t>If you have time, investigate the long-term values of the proportion of hawks against the value of beta, as per Figure 2. </a:t>
            </a:r>
          </a:p>
          <a:p>
            <a:pPr marL="457200" indent="-457200">
              <a:lnSpc>
                <a:spcPct val="100000"/>
              </a:lnSpc>
              <a:buFont typeface="Arial" panose="020B0604020202020204" pitchFamily="34" charset="0"/>
              <a:buChar char="•"/>
            </a:pPr>
            <a:endParaRPr lang="en-US" sz="3200" b="0" strike="noStrike" spc="-1" dirty="0">
              <a:solidFill>
                <a:srgbClr val="000000"/>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uFill>
                  <a:solidFill>
                    <a:srgbClr val="FFFFFF"/>
                  </a:solidFill>
                </a:uFill>
                <a:latin typeface="Calibri"/>
              </a:rPr>
              <a:t>Project 4- Evolutionary dynamics of biological games</a:t>
            </a:r>
            <a:endParaRPr lang="en-US" sz="1800" b="0" strike="noStrike" spc="-1">
              <a:solidFill>
                <a:srgbClr val="000000"/>
              </a:solidFill>
              <a:uFill>
                <a:solidFill>
                  <a:srgbClr val="FFFFFF"/>
                </a:solidFill>
              </a:uFill>
              <a:latin typeface="Calibri"/>
            </a:endParaRPr>
          </a:p>
        </p:txBody>
      </p:sp>
      <p:sp>
        <p:nvSpPr>
          <p:cNvPr id="115" name="TextShape 2"/>
          <p:cNvSpPr txBox="1"/>
          <p:nvPr/>
        </p:nvSpPr>
        <p:spPr>
          <a:xfrm>
            <a:off x="457200" y="1600200"/>
            <a:ext cx="8229240" cy="4525560"/>
          </a:xfrm>
          <a:prstGeom prst="rect">
            <a:avLst/>
          </a:prstGeom>
          <a:noFill/>
          <a:ln>
            <a:noFill/>
          </a:ln>
        </p:spPr>
        <p:txBody>
          <a:bodyPr/>
          <a:lstStyle/>
          <a:p>
            <a:pPr marL="457200" indent="-457200">
              <a:lnSpc>
                <a:spcPct val="100000"/>
              </a:lnSpc>
              <a:buFont typeface="Arial" panose="020B0604020202020204" pitchFamily="34" charset="0"/>
              <a:buChar char="•"/>
            </a:pPr>
            <a:r>
              <a:rPr lang="en-US" sz="2800" spc="-1" dirty="0">
                <a:solidFill>
                  <a:srgbClr val="000000"/>
                </a:solidFill>
                <a:uFill>
                  <a:solidFill>
                    <a:srgbClr val="FFFFFF"/>
                  </a:solidFill>
                </a:uFill>
                <a:latin typeface="Calibri"/>
              </a:rPr>
              <a:t>Why do Hawks do worse in the spatially structured game?</a:t>
            </a:r>
          </a:p>
          <a:p>
            <a:pPr marL="457200" indent="-457200">
              <a:buFont typeface="Arial" panose="020B0604020202020204" pitchFamily="34" charset="0"/>
              <a:buChar char="•"/>
            </a:pPr>
            <a:r>
              <a:rPr lang="en-US" sz="2800" spc="-1" dirty="0">
                <a:solidFill>
                  <a:srgbClr val="000000"/>
                </a:solidFill>
                <a:uFill>
                  <a:solidFill>
                    <a:srgbClr val="FFFFFF"/>
                  </a:solidFill>
                </a:uFill>
                <a:latin typeface="Calibri"/>
              </a:rPr>
              <a:t>Describe the game with Retaliators and the game with Retaliators and Bullies.</a:t>
            </a:r>
          </a:p>
          <a:p>
            <a:pPr marL="457200" indent="-457200">
              <a:buFont typeface="Arial" panose="020B0604020202020204" pitchFamily="34" charset="0"/>
              <a:buChar char="•"/>
            </a:pPr>
            <a:r>
              <a:rPr lang="en-US" sz="2800" spc="-1" dirty="0">
                <a:solidFill>
                  <a:srgbClr val="000000"/>
                </a:solidFill>
                <a:uFill>
                  <a:solidFill>
                    <a:srgbClr val="FFFFFF"/>
                  </a:solidFill>
                </a:uFill>
                <a:latin typeface="Calibri"/>
              </a:rPr>
              <a:t>What is the implications of including these strategies?</a:t>
            </a:r>
          </a:p>
          <a:p>
            <a:pPr marL="457200" indent="-457200">
              <a:buFont typeface="Arial" panose="020B0604020202020204" pitchFamily="34" charset="0"/>
              <a:buChar char="•"/>
            </a:pPr>
            <a:r>
              <a:rPr lang="en-US" sz="2800" spc="-1" dirty="0">
                <a:solidFill>
                  <a:srgbClr val="000000"/>
                </a:solidFill>
                <a:uFill>
                  <a:solidFill>
                    <a:srgbClr val="FFFFFF"/>
                  </a:solidFill>
                </a:uFill>
                <a:latin typeface="Calibri"/>
              </a:rPr>
              <a:t>Any comments on these models?</a:t>
            </a:r>
          </a:p>
        </p:txBody>
      </p:sp>
    </p:spTree>
    <p:extLst>
      <p:ext uri="{BB962C8B-B14F-4D97-AF65-F5344CB8AC3E}">
        <p14:creationId xmlns:p14="http://schemas.microsoft.com/office/powerpoint/2010/main" val="397460507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uFill>
                  <a:solidFill>
                    <a:srgbClr val="FFFFFF"/>
                  </a:solidFill>
                </a:uFill>
                <a:latin typeface="Calibri"/>
              </a:rPr>
              <a:t>Project 5- Life’s Patterns</a:t>
            </a:r>
            <a:endParaRPr lang="en-US" sz="1800" b="0" strike="noStrike" spc="-1">
              <a:solidFill>
                <a:srgbClr val="000000"/>
              </a:solidFill>
              <a:uFill>
                <a:solidFill>
                  <a:srgbClr val="FFFFFF"/>
                </a:solidFill>
              </a:uFill>
              <a:latin typeface="Calibri"/>
            </a:endParaRPr>
          </a:p>
        </p:txBody>
      </p:sp>
      <p:sp>
        <p:nvSpPr>
          <p:cNvPr id="125" name="TextShape 2"/>
          <p:cNvSpPr txBox="1"/>
          <p:nvPr/>
        </p:nvSpPr>
        <p:spPr>
          <a:xfrm>
            <a:off x="457200" y="1600200"/>
            <a:ext cx="8229240" cy="4525560"/>
          </a:xfrm>
          <a:prstGeom prst="rect">
            <a:avLst/>
          </a:prstGeom>
          <a:noFill/>
          <a:ln>
            <a:noFill/>
          </a:ln>
        </p:spPr>
        <p:txBody>
          <a:bodyPr/>
          <a:lstStyle/>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Calibri"/>
              </a:rPr>
              <a:t>Explain how the surface of shells is determined by their </a:t>
            </a:r>
            <a:r>
              <a:rPr lang="en-US" sz="2800" b="0" strike="noStrike" spc="-1" dirty="0" err="1">
                <a:solidFill>
                  <a:srgbClr val="000000"/>
                </a:solidFill>
                <a:uFill>
                  <a:solidFill>
                    <a:srgbClr val="FFFFFF"/>
                  </a:solidFill>
                </a:uFill>
                <a:latin typeface="Calibri"/>
              </a:rPr>
              <a:t>helico</a:t>
            </a:r>
            <a:r>
              <a:rPr lang="en-US" sz="2800" b="0" strike="noStrike" spc="-1" dirty="0">
                <a:solidFill>
                  <a:srgbClr val="000000"/>
                </a:solidFill>
                <a:uFill>
                  <a:solidFill>
                    <a:srgbClr val="FFFFFF"/>
                  </a:solidFill>
                </a:uFill>
                <a:latin typeface="Calibri"/>
              </a:rPr>
              <a:t>-spirals and generating curves.</a:t>
            </a:r>
          </a:p>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Calibri"/>
              </a:rPr>
              <a:t>Generate some </a:t>
            </a:r>
            <a:r>
              <a:rPr lang="en-US" sz="2800" b="0" strike="noStrike" spc="-1" dirty="0" err="1">
                <a:solidFill>
                  <a:srgbClr val="000000"/>
                </a:solidFill>
                <a:uFill>
                  <a:solidFill>
                    <a:srgbClr val="FFFFFF"/>
                  </a:solidFill>
                </a:uFill>
                <a:latin typeface="Calibri"/>
              </a:rPr>
              <a:t>helico</a:t>
            </a:r>
            <a:r>
              <a:rPr lang="en-US" sz="2800" b="0" strike="noStrike" spc="-1" dirty="0">
                <a:solidFill>
                  <a:srgbClr val="000000"/>
                </a:solidFill>
                <a:uFill>
                  <a:solidFill>
                    <a:srgbClr val="FFFFFF"/>
                  </a:solidFill>
                </a:uFill>
                <a:latin typeface="Calibri"/>
              </a:rPr>
              <a:t>-spirals computationally, using e.g. Python.</a:t>
            </a:r>
          </a:p>
          <a:p>
            <a:pPr marL="343080" indent="-342720">
              <a:lnSpc>
                <a:spcPct val="100000"/>
              </a:lnSpc>
              <a:buClr>
                <a:srgbClr val="000000"/>
              </a:buClr>
              <a:buFont typeface="Arial"/>
              <a:buChar char="•"/>
            </a:pPr>
            <a:endParaRPr lang="en-US" sz="2800"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endParaRPr lang="en-US" sz="2800"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endParaRPr lang="en-US" sz="2800"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endParaRPr lang="en-US" sz="2800"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endParaRPr lang="en-US" sz="2800"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endParaRPr lang="en-US" sz="2800"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800" spc="-1" dirty="0">
                <a:solidFill>
                  <a:srgbClr val="000000"/>
                </a:solidFill>
                <a:uFill>
                  <a:solidFill>
                    <a:srgbClr val="FFFFFF"/>
                  </a:solidFill>
                </a:uFill>
                <a:latin typeface="Calibri"/>
              </a:rPr>
              <a:t>Fowler et al. 1992 “Modeling seashells” SIGGRAPH 92, 2.</a:t>
            </a:r>
            <a:endParaRPr lang="en-US" sz="2800" b="0" strike="noStrike" spc="-1" dirty="0">
              <a:solidFill>
                <a:srgbClr val="000000"/>
              </a:solidFill>
              <a:uFill>
                <a:solidFill>
                  <a:srgbClr val="FFFFFF"/>
                </a:solidFill>
              </a:uFill>
              <a:latin typeface="Calibri"/>
            </a:endParaRPr>
          </a:p>
        </p:txBody>
      </p:sp>
      <p:pic>
        <p:nvPicPr>
          <p:cNvPr id="4" name="Picture 3">
            <a:extLst>
              <a:ext uri="{FF2B5EF4-FFF2-40B4-BE49-F238E27FC236}">
                <a16:creationId xmlns:a16="http://schemas.microsoft.com/office/drawing/2014/main" id="{DB104457-3DBF-5C46-A709-7EA54DCC746E}"/>
              </a:ext>
            </a:extLst>
          </p:cNvPr>
          <p:cNvPicPr>
            <a:picLocks noChangeAspect="1"/>
          </p:cNvPicPr>
          <p:nvPr/>
        </p:nvPicPr>
        <p:blipFill>
          <a:blip r:embed="rId2"/>
          <a:stretch>
            <a:fillRect/>
          </a:stretch>
        </p:blipFill>
        <p:spPr>
          <a:xfrm>
            <a:off x="3032046" y="3385140"/>
            <a:ext cx="2819400" cy="2171700"/>
          </a:xfrm>
          <a:prstGeom prst="rect">
            <a:avLst/>
          </a:prstGeom>
        </p:spPr>
      </p:pic>
    </p:spTree>
    <p:extLst>
      <p:ext uri="{BB962C8B-B14F-4D97-AF65-F5344CB8AC3E}">
        <p14:creationId xmlns:p14="http://schemas.microsoft.com/office/powerpoint/2010/main" val="62834189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uFill>
                  <a:solidFill>
                    <a:srgbClr val="FFFFFF"/>
                  </a:solidFill>
                </a:uFill>
                <a:latin typeface="Calibri"/>
              </a:rPr>
              <a:t>Project 5- Life’s Patterns</a:t>
            </a:r>
            <a:endParaRPr lang="en-US" sz="1800" b="0" strike="noStrike" spc="-1">
              <a:solidFill>
                <a:srgbClr val="000000"/>
              </a:solidFill>
              <a:uFill>
                <a:solidFill>
                  <a:srgbClr val="FFFFFF"/>
                </a:solidFill>
              </a:uFill>
              <a:latin typeface="Calibri"/>
            </a:endParaRPr>
          </a:p>
        </p:txBody>
      </p:sp>
      <p:sp>
        <p:nvSpPr>
          <p:cNvPr id="125" name="TextShape 2"/>
          <p:cNvSpPr txBox="1"/>
          <p:nvPr/>
        </p:nvSpPr>
        <p:spPr>
          <a:xfrm>
            <a:off x="457200" y="1600200"/>
            <a:ext cx="8229240" cy="4525560"/>
          </a:xfrm>
          <a:prstGeom prst="rect">
            <a:avLst/>
          </a:prstGeom>
          <a:noFill/>
          <a:ln>
            <a:noFill/>
          </a:ln>
        </p:spPr>
        <p:txBody>
          <a:bodyPr/>
          <a:lstStyle/>
          <a:p>
            <a:pPr marL="343080" indent="-342720">
              <a:lnSpc>
                <a:spcPct val="100000"/>
              </a:lnSpc>
              <a:buClr>
                <a:srgbClr val="000000"/>
              </a:buClr>
              <a:buFont typeface="Arial"/>
              <a:buChar char="•"/>
            </a:pPr>
            <a:r>
              <a:rPr lang="en-US" sz="2800" spc="-1" dirty="0">
                <a:solidFill>
                  <a:srgbClr val="000000"/>
                </a:solidFill>
                <a:uFill>
                  <a:solidFill>
                    <a:srgbClr val="FFFFFF"/>
                  </a:solidFill>
                </a:uFill>
                <a:latin typeface="Calibri"/>
              </a:rPr>
              <a:t>Discuss other aspects of shell patterning from Fowler et al., 1992, especially the generation of pigmentation patterns. In this context you should explain the mathematics behind Turing patterns, e.g. using as you source, the supplementary online material to Kondo &amp; Miura (2010) “Reaction-Diffusion Model as a Framework for Understanding Biological Pattern Formation” Science 329, 1616.</a:t>
            </a:r>
            <a:endParaRPr lang="en-US" sz="2800" b="0" strike="noStrike" spc="-1" dirty="0">
              <a:solidFill>
                <a:srgbClr val="000000"/>
              </a:solidFill>
              <a:uFill>
                <a:solidFill>
                  <a:srgbClr val="FFFFFF"/>
                </a:solidFill>
              </a:uFill>
              <a:latin typeface="Calibri"/>
            </a:endParaRPr>
          </a:p>
        </p:txBody>
      </p:sp>
      <p:pic>
        <p:nvPicPr>
          <p:cNvPr id="4" name="Picture 3">
            <a:extLst>
              <a:ext uri="{FF2B5EF4-FFF2-40B4-BE49-F238E27FC236}">
                <a16:creationId xmlns:a16="http://schemas.microsoft.com/office/drawing/2014/main" id="{2FA968C8-D41C-D44D-9008-C654114C4C13}"/>
              </a:ext>
            </a:extLst>
          </p:cNvPr>
          <p:cNvPicPr>
            <a:picLocks noChangeAspect="1"/>
          </p:cNvPicPr>
          <p:nvPr/>
        </p:nvPicPr>
        <p:blipFill>
          <a:blip r:embed="rId2"/>
          <a:stretch>
            <a:fillRect/>
          </a:stretch>
        </p:blipFill>
        <p:spPr>
          <a:xfrm>
            <a:off x="3657600" y="5126595"/>
            <a:ext cx="1977656" cy="1515219"/>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dirty="0">
                <a:solidFill>
                  <a:srgbClr val="000000"/>
                </a:solidFill>
                <a:uFill>
                  <a:solidFill>
                    <a:srgbClr val="FFFFFF"/>
                  </a:solidFill>
                </a:uFill>
                <a:latin typeface="Calibri"/>
              </a:rPr>
              <a:t>Project 6- </a:t>
            </a:r>
            <a:r>
              <a:rPr lang="en-US" sz="4400" spc="-1" dirty="0">
                <a:solidFill>
                  <a:srgbClr val="000000"/>
                </a:solidFill>
                <a:uFill>
                  <a:solidFill>
                    <a:srgbClr val="FFFFFF"/>
                  </a:solidFill>
                </a:uFill>
                <a:latin typeface="Calibri"/>
              </a:rPr>
              <a:t>The Origin of Scaling in Cities</a:t>
            </a:r>
            <a:endParaRPr lang="en-US" sz="1800" b="0" strike="noStrike" spc="-1" dirty="0">
              <a:solidFill>
                <a:srgbClr val="000000"/>
              </a:solidFill>
              <a:uFill>
                <a:solidFill>
                  <a:srgbClr val="FFFFFF"/>
                </a:solidFill>
              </a:uFill>
              <a:latin typeface="Calibri"/>
            </a:endParaRPr>
          </a:p>
        </p:txBody>
      </p:sp>
      <p:sp>
        <p:nvSpPr>
          <p:cNvPr id="130" name="TextShape 2"/>
          <p:cNvSpPr txBox="1"/>
          <p:nvPr/>
        </p:nvSpPr>
        <p:spPr>
          <a:xfrm>
            <a:off x="457200" y="1600200"/>
            <a:ext cx="8229240" cy="4525560"/>
          </a:xfrm>
          <a:prstGeom prst="rect">
            <a:avLst/>
          </a:prstGeom>
          <a:noFill/>
          <a:ln>
            <a:noFill/>
          </a:ln>
        </p:spPr>
        <p:txBody>
          <a:bodyPr/>
          <a:lstStyle/>
          <a:p>
            <a:pPr marL="457560" indent="-457200">
              <a:lnSpc>
                <a:spcPct val="100000"/>
              </a:lnSpc>
              <a:buClr>
                <a:srgbClr val="000000"/>
              </a:buClr>
              <a:buFont typeface="Arial" panose="020B0604020202020204" pitchFamily="34" charset="0"/>
              <a:buChar char="•"/>
            </a:pPr>
            <a:r>
              <a:rPr lang="en-US" sz="2800" b="0" strike="noStrike" spc="-1" dirty="0">
                <a:solidFill>
                  <a:srgbClr val="000000"/>
                </a:solidFill>
                <a:uFill>
                  <a:solidFill>
                    <a:srgbClr val="FFFFFF"/>
                  </a:solidFill>
                </a:uFill>
                <a:latin typeface="Calibri"/>
              </a:rPr>
              <a:t>Describe how different properties of cities depend on their size, as measured by total population.</a:t>
            </a:r>
          </a:p>
          <a:p>
            <a:pPr marL="457560" indent="-457200">
              <a:lnSpc>
                <a:spcPct val="100000"/>
              </a:lnSpc>
              <a:buClr>
                <a:srgbClr val="000000"/>
              </a:buClr>
              <a:buFont typeface="Arial" panose="020B0604020202020204" pitchFamily="34" charset="0"/>
              <a:buChar char="•"/>
            </a:pPr>
            <a:r>
              <a:rPr lang="en-US" sz="2800" spc="-1" dirty="0">
                <a:solidFill>
                  <a:srgbClr val="000000"/>
                </a:solidFill>
                <a:uFill>
                  <a:solidFill>
                    <a:srgbClr val="FFFFFF"/>
                  </a:solidFill>
                </a:uFill>
                <a:latin typeface="Calibri"/>
              </a:rPr>
              <a:t>Describe </a:t>
            </a:r>
            <a:r>
              <a:rPr lang="en-US" sz="2800" spc="-1" dirty="0" err="1">
                <a:solidFill>
                  <a:srgbClr val="000000"/>
                </a:solidFill>
                <a:uFill>
                  <a:solidFill>
                    <a:srgbClr val="FFFFFF"/>
                  </a:solidFill>
                </a:uFill>
                <a:latin typeface="Calibri"/>
              </a:rPr>
              <a:t>superlinear</a:t>
            </a:r>
            <a:r>
              <a:rPr lang="en-US" sz="2800" spc="-1" dirty="0">
                <a:solidFill>
                  <a:srgbClr val="000000"/>
                </a:solidFill>
                <a:uFill>
                  <a:solidFill>
                    <a:srgbClr val="FFFFFF"/>
                  </a:solidFill>
                </a:uFill>
                <a:latin typeface="Calibri"/>
              </a:rPr>
              <a:t> and sublinear scaling</a:t>
            </a:r>
          </a:p>
          <a:p>
            <a:pPr marL="457560" indent="-457200">
              <a:lnSpc>
                <a:spcPct val="100000"/>
              </a:lnSpc>
              <a:buClr>
                <a:srgbClr val="000000"/>
              </a:buClr>
              <a:buFont typeface="Arial" panose="020B0604020202020204" pitchFamily="34" charset="0"/>
              <a:buChar char="•"/>
            </a:pPr>
            <a:r>
              <a:rPr lang="en-US" sz="2800" b="0" strike="noStrike" spc="-1" dirty="0">
                <a:solidFill>
                  <a:srgbClr val="000000"/>
                </a:solidFill>
                <a:uFill>
                  <a:solidFill>
                    <a:srgbClr val="FFFFFF"/>
                  </a:solidFill>
                </a:uFill>
                <a:latin typeface="Calibri"/>
              </a:rPr>
              <a:t>Explain how </a:t>
            </a:r>
            <a:r>
              <a:rPr lang="en-US" sz="2800" spc="-1" dirty="0">
                <a:solidFill>
                  <a:srgbClr val="000000"/>
                </a:solidFill>
                <a:uFill>
                  <a:solidFill>
                    <a:srgbClr val="FFFFFF"/>
                  </a:solidFill>
                </a:uFill>
                <a:latin typeface="Calibri"/>
              </a:rPr>
              <a:t>scaling relations are derived for the properties in Table 1 (Land area, network volume, network length, interactions per capita, network power, average land rents).</a:t>
            </a:r>
          </a:p>
          <a:p>
            <a:pPr marL="457560" indent="-457200">
              <a:lnSpc>
                <a:spcPct val="100000"/>
              </a:lnSpc>
              <a:buClr>
                <a:srgbClr val="000000"/>
              </a:buClr>
              <a:buFont typeface="Arial" panose="020B0604020202020204" pitchFamily="34" charset="0"/>
              <a:buChar char="•"/>
            </a:pPr>
            <a:r>
              <a:rPr lang="en-US" sz="2800" spc="-1" dirty="0">
                <a:solidFill>
                  <a:srgbClr val="000000"/>
                </a:solidFill>
                <a:uFill>
                  <a:solidFill>
                    <a:srgbClr val="FFFFFF"/>
                  </a:solidFill>
                </a:uFill>
                <a:latin typeface="Calibri"/>
              </a:rPr>
              <a:t>See if you can find data on GDP of London and other cities and their population and plot the relevant data-points on top of Figure 1 B.</a:t>
            </a:r>
          </a:p>
          <a:p>
            <a:pPr marL="457560" indent="-457200">
              <a:lnSpc>
                <a:spcPct val="100000"/>
              </a:lnSpc>
              <a:buClr>
                <a:srgbClr val="000000"/>
              </a:buClr>
              <a:buFont typeface="Arial" panose="020B0604020202020204" pitchFamily="34" charset="0"/>
              <a:buChar char="•"/>
            </a:pPr>
            <a:r>
              <a:rPr lang="en-US" sz="2800" spc="-1" dirty="0">
                <a:solidFill>
                  <a:srgbClr val="000000"/>
                </a:solidFill>
                <a:uFill>
                  <a:solidFill>
                    <a:srgbClr val="FFFFFF"/>
                  </a:solidFill>
                </a:uFill>
                <a:latin typeface="Calibri"/>
              </a:rPr>
              <a:t>Comment on your results.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uFill>
                  <a:solidFill>
                    <a:srgbClr val="FFFFFF"/>
                  </a:solidFill>
                </a:uFill>
                <a:latin typeface="Calibri"/>
              </a:rPr>
              <a:t>Project 6- Chaos and the logistic map</a:t>
            </a:r>
            <a:endParaRPr lang="en-US" sz="1800" b="0" strike="noStrike" spc="-1">
              <a:solidFill>
                <a:srgbClr val="000000"/>
              </a:solidFill>
              <a:uFill>
                <a:solidFill>
                  <a:srgbClr val="FFFFFF"/>
                </a:solidFill>
              </a:uFill>
              <a:latin typeface="Calibri"/>
            </a:endParaRPr>
          </a:p>
        </p:txBody>
      </p:sp>
      <p:sp>
        <p:nvSpPr>
          <p:cNvPr id="132" name="TextShape 2"/>
          <p:cNvSpPr txBox="1"/>
          <p:nvPr/>
        </p:nvSpPr>
        <p:spPr>
          <a:xfrm>
            <a:off x="457200" y="1623350"/>
            <a:ext cx="8229240" cy="4525560"/>
          </a:xfrm>
          <a:prstGeom prst="rect">
            <a:avLst/>
          </a:prstGeom>
          <a:noFill/>
          <a:ln>
            <a:noFill/>
          </a:ln>
        </p:spPr>
        <p:txBody>
          <a:bodyPr/>
          <a:lstStyle/>
          <a:p>
            <a:pPr marL="457560" indent="-457200">
              <a:lnSpc>
                <a:spcPct val="100000"/>
              </a:lnSpc>
              <a:buClr>
                <a:srgbClr val="000000"/>
              </a:buClr>
              <a:buFont typeface="Arial" panose="020B0604020202020204" pitchFamily="34" charset="0"/>
              <a:buChar char="•"/>
            </a:pPr>
            <a:r>
              <a:rPr lang="en-US" sz="2800" spc="-1" dirty="0">
                <a:solidFill>
                  <a:srgbClr val="000000"/>
                </a:solidFill>
                <a:uFill>
                  <a:solidFill>
                    <a:srgbClr val="FFFFFF"/>
                  </a:solidFill>
                </a:uFill>
                <a:latin typeface="Calibri"/>
              </a:rPr>
              <a:t>Describe the detailed model for infrastructure (you will probably have to describe it briefly in your talk).</a:t>
            </a:r>
          </a:p>
          <a:p>
            <a:pPr marL="457560" indent="-457200">
              <a:lnSpc>
                <a:spcPct val="100000"/>
              </a:lnSpc>
              <a:buClr>
                <a:srgbClr val="000000"/>
              </a:buClr>
              <a:buFont typeface="Arial" panose="020B0604020202020204" pitchFamily="34" charset="0"/>
              <a:buChar char="•"/>
            </a:pPr>
            <a:r>
              <a:rPr lang="en-US" sz="2800" spc="-1" dirty="0">
                <a:solidFill>
                  <a:srgbClr val="000000"/>
                </a:solidFill>
                <a:uFill>
                  <a:solidFill>
                    <a:srgbClr val="FFFFFF"/>
                  </a:solidFill>
                </a:uFill>
                <a:latin typeface="Calibri"/>
              </a:rPr>
              <a:t>Describe the parameter G and how the stability of a city depends on this parameter</a:t>
            </a:r>
          </a:p>
          <a:p>
            <a:pPr marL="457560" indent="-457200">
              <a:lnSpc>
                <a:spcPct val="100000"/>
              </a:lnSpc>
              <a:buClr>
                <a:srgbClr val="000000"/>
              </a:buClr>
              <a:buFont typeface="Arial" panose="020B0604020202020204" pitchFamily="34" charset="0"/>
              <a:buChar char="•"/>
            </a:pPr>
            <a:r>
              <a:rPr lang="en-US" sz="2800" b="0" strike="noStrike" spc="-1" dirty="0">
                <a:solidFill>
                  <a:srgbClr val="000000"/>
                </a:solidFill>
                <a:uFill>
                  <a:solidFill>
                    <a:srgbClr val="FFFFFF"/>
                  </a:solidFill>
                </a:uFill>
                <a:latin typeface="Calibri"/>
              </a:rPr>
              <a:t>Comment on the usefulness of this research and anything you would do differently.</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dirty="0">
                <a:solidFill>
                  <a:srgbClr val="000000"/>
                </a:solidFill>
                <a:uFill>
                  <a:solidFill>
                    <a:srgbClr val="FFFFFF"/>
                  </a:solidFill>
                </a:uFill>
                <a:latin typeface="Calibri"/>
              </a:rPr>
              <a:t>Project 7 – AI applied to art</a:t>
            </a:r>
            <a:endParaRPr lang="en-US" sz="1800" b="0" strike="noStrike" spc="-1" dirty="0">
              <a:solidFill>
                <a:srgbClr val="000000"/>
              </a:solidFill>
              <a:uFill>
                <a:solidFill>
                  <a:srgbClr val="FFFFFF"/>
                </a:solidFill>
              </a:uFill>
              <a:latin typeface="Calibri"/>
            </a:endParaRPr>
          </a:p>
        </p:txBody>
      </p:sp>
      <p:sp>
        <p:nvSpPr>
          <p:cNvPr id="138" name="TextShape 2"/>
          <p:cNvSpPr txBox="1"/>
          <p:nvPr/>
        </p:nvSpPr>
        <p:spPr>
          <a:xfrm>
            <a:off x="457200" y="1600200"/>
            <a:ext cx="8229240" cy="4525560"/>
          </a:xfrm>
          <a:prstGeom prst="rect">
            <a:avLst/>
          </a:prstGeom>
          <a:noFill/>
          <a:ln>
            <a:noFill/>
          </a:ln>
        </p:spPr>
        <p:txBody>
          <a:bodyPr/>
          <a:lstStyle/>
          <a:p>
            <a:pPr marL="457200" indent="-457200">
              <a:lnSpc>
                <a:spcPct val="100000"/>
              </a:lnSpc>
              <a:buFont typeface="Arial" panose="020B0604020202020204" pitchFamily="34" charset="0"/>
              <a:buChar char="•"/>
            </a:pPr>
            <a:r>
              <a:rPr lang="en-US" sz="2800" spc="-1" dirty="0">
                <a:solidFill>
                  <a:srgbClr val="000000"/>
                </a:solidFill>
                <a:uFill>
                  <a:solidFill>
                    <a:srgbClr val="FFFFFF"/>
                  </a:solidFill>
                </a:uFill>
                <a:latin typeface="Calibri"/>
              </a:rPr>
              <a:t>Read the chapter entitled “Art” in Hannah Fry’s book “Hello World- How to be Human in the Age of the machine” and </a:t>
            </a:r>
            <a:r>
              <a:rPr lang="en-US" sz="2800" spc="-1" dirty="0" err="1">
                <a:solidFill>
                  <a:srgbClr val="000000"/>
                </a:solidFill>
                <a:uFill>
                  <a:solidFill>
                    <a:srgbClr val="FFFFFF"/>
                  </a:solidFill>
                </a:uFill>
                <a:latin typeface="Calibri"/>
              </a:rPr>
              <a:t>Salganik</a:t>
            </a:r>
            <a:r>
              <a:rPr lang="en-US" sz="2800" spc="-1" dirty="0">
                <a:solidFill>
                  <a:srgbClr val="000000"/>
                </a:solidFill>
                <a:uFill>
                  <a:solidFill>
                    <a:srgbClr val="FFFFFF"/>
                  </a:solidFill>
                </a:uFill>
                <a:latin typeface="Calibri"/>
              </a:rPr>
              <a:t>, </a:t>
            </a:r>
            <a:r>
              <a:rPr lang="en-US" sz="2800" spc="-1" dirty="0" err="1">
                <a:solidFill>
                  <a:srgbClr val="000000"/>
                </a:solidFill>
                <a:uFill>
                  <a:solidFill>
                    <a:srgbClr val="FFFFFF"/>
                  </a:solidFill>
                </a:uFill>
                <a:latin typeface="Calibri"/>
              </a:rPr>
              <a:t>Dodds</a:t>
            </a:r>
            <a:r>
              <a:rPr lang="en-US" sz="2800" spc="-1" dirty="0">
                <a:solidFill>
                  <a:srgbClr val="000000"/>
                </a:solidFill>
                <a:uFill>
                  <a:solidFill>
                    <a:srgbClr val="FFFFFF"/>
                  </a:solidFill>
                </a:uFill>
                <a:latin typeface="Calibri"/>
              </a:rPr>
              <a:t> and Watts (2006) “Experimental study of inequality and unpredictability in an artificial cultural market.” Science </a:t>
            </a:r>
          </a:p>
          <a:p>
            <a:pPr marL="457200" indent="-457200">
              <a:lnSpc>
                <a:spcPct val="100000"/>
              </a:lnSpc>
              <a:buFont typeface="Arial" panose="020B0604020202020204" pitchFamily="34" charset="0"/>
              <a:buChar char="•"/>
            </a:pPr>
            <a:r>
              <a:rPr lang="en-US" sz="2800" spc="-1" dirty="0">
                <a:solidFill>
                  <a:srgbClr val="000000"/>
                </a:solidFill>
                <a:uFill>
                  <a:solidFill>
                    <a:srgbClr val="FFFFFF"/>
                  </a:solidFill>
                </a:uFill>
                <a:latin typeface="Calibri"/>
              </a:rPr>
              <a:t>Explain the concept of “social proof”.</a:t>
            </a:r>
          </a:p>
          <a:p>
            <a:pPr marL="457200" indent="-457200">
              <a:lnSpc>
                <a:spcPct val="100000"/>
              </a:lnSpc>
              <a:buFont typeface="Arial" panose="020B0604020202020204" pitchFamily="34" charset="0"/>
              <a:buChar char="•"/>
            </a:pPr>
            <a:r>
              <a:rPr lang="en-US" sz="2800" spc="-1" dirty="0">
                <a:solidFill>
                  <a:srgbClr val="000000"/>
                </a:solidFill>
                <a:uFill>
                  <a:solidFill>
                    <a:srgbClr val="FFFFFF"/>
                  </a:solidFill>
                </a:uFill>
                <a:latin typeface="Calibri"/>
              </a:rPr>
              <a:t>Explain the Gini coefficient. Explain the concepts of quality and success. Explain the relationship found between quality and success and how experiment 1 and experiment 2 differed.</a:t>
            </a:r>
          </a:p>
          <a:p>
            <a:pPr marL="457200" indent="-457200">
              <a:lnSpc>
                <a:spcPct val="100000"/>
              </a:lnSpc>
              <a:buFont typeface="Arial" panose="020B0604020202020204" pitchFamily="34" charset="0"/>
              <a:buChar char="•"/>
            </a:pPr>
            <a:endParaRPr lang="en-US" sz="3200" spc="-1" dirty="0">
              <a:solidFill>
                <a:srgbClr val="000000"/>
              </a:solidFill>
              <a:uFill>
                <a:solidFill>
                  <a:srgbClr val="FFFFFF"/>
                </a:solidFill>
              </a:uFill>
              <a:latin typeface="Calibri"/>
            </a:endParaRPr>
          </a:p>
          <a:p>
            <a:pPr marL="457200" indent="-457200">
              <a:lnSpc>
                <a:spcPct val="100000"/>
              </a:lnSpc>
              <a:buFont typeface="Arial" panose="020B0604020202020204" pitchFamily="34" charset="0"/>
              <a:buChar char="•"/>
            </a:pPr>
            <a:endParaRPr lang="en-US" sz="3200" b="0" strike="noStrike" spc="-1" dirty="0">
              <a:solidFill>
                <a:srgbClr val="000000"/>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uFill>
                  <a:solidFill>
                    <a:srgbClr val="FFFFFF"/>
                  </a:solidFill>
                </a:uFill>
                <a:latin typeface="Calibri"/>
              </a:rPr>
              <a:t>Plan of today’s lecture</a:t>
            </a:r>
            <a:endParaRPr lang="en-US" sz="1800" b="0" strike="noStrike" spc="-1">
              <a:solidFill>
                <a:srgbClr val="000000"/>
              </a:solidFill>
              <a:uFill>
                <a:solidFill>
                  <a:srgbClr val="FFFFFF"/>
                </a:solidFill>
              </a:uFill>
              <a:latin typeface="Calibri"/>
            </a:endParaRPr>
          </a:p>
        </p:txBody>
      </p:sp>
      <p:sp>
        <p:nvSpPr>
          <p:cNvPr id="86" name="TextShape 2"/>
          <p:cNvSpPr txBox="1"/>
          <p:nvPr/>
        </p:nvSpPr>
        <p:spPr>
          <a:xfrm>
            <a:off x="457200" y="1600200"/>
            <a:ext cx="8229240" cy="4525560"/>
          </a:xfrm>
          <a:prstGeom prst="rect">
            <a:avLst/>
          </a:prstGeom>
          <a:noFill/>
          <a:ln>
            <a:noFill/>
          </a:ln>
        </p:spPr>
        <p:txBody>
          <a:bodyPr/>
          <a:lstStyle/>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Calibri"/>
              </a:rPr>
              <a:t>Introduction to mathematical modelling</a:t>
            </a:r>
            <a:endParaRPr lang="en-US" sz="3200"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Calibri"/>
              </a:rPr>
              <a:t>Brief summary of each project</a:t>
            </a:r>
            <a:endParaRPr lang="en-US" sz="3200"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Calibri"/>
              </a:rPr>
              <a:t>Pick projects</a:t>
            </a:r>
            <a:endParaRPr lang="en-US" sz="3200"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Calibri"/>
              </a:rPr>
              <a:t>Aims, info on presentations, introduction to Google Scholar, e-journals, </a:t>
            </a:r>
            <a:r>
              <a:rPr lang="en-US" sz="2800" b="0" strike="noStrike" spc="-1" dirty="0" err="1">
                <a:solidFill>
                  <a:srgbClr val="000000"/>
                </a:solidFill>
                <a:uFill>
                  <a:solidFill>
                    <a:srgbClr val="FFFFFF"/>
                  </a:solidFill>
                </a:uFill>
                <a:latin typeface="Calibri"/>
              </a:rPr>
              <a:t>Powerpoint</a:t>
            </a:r>
            <a:endParaRPr lang="en-US" sz="3200"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Calibri"/>
              </a:rPr>
              <a:t>Question and answer session</a:t>
            </a:r>
            <a:endParaRPr lang="en-US" sz="3200" b="0" strike="noStrike" spc="-1" dirty="0">
              <a:solidFill>
                <a:srgbClr val="000000"/>
              </a:solidFill>
              <a:uFill>
                <a:solidFill>
                  <a:srgbClr val="FFFFFF"/>
                </a:solidFill>
              </a:uFill>
              <a:latin typeface="Calibri"/>
            </a:endParaRPr>
          </a:p>
          <a:p>
            <a:pPr>
              <a:lnSpc>
                <a:spcPct val="100000"/>
              </a:lnSpc>
            </a:pPr>
            <a:endParaRPr lang="en-US" sz="3200" b="0" strike="noStrike" spc="-1" dirty="0">
              <a:solidFill>
                <a:srgbClr val="000000"/>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1"/>
          <p:cNvSpPr txBox="1"/>
          <p:nvPr/>
        </p:nvSpPr>
        <p:spPr>
          <a:xfrm>
            <a:off x="457200" y="36144"/>
            <a:ext cx="8229240" cy="1142640"/>
          </a:xfrm>
          <a:prstGeom prst="rect">
            <a:avLst/>
          </a:prstGeom>
          <a:noFill/>
          <a:ln>
            <a:noFill/>
          </a:ln>
        </p:spPr>
        <p:txBody>
          <a:bodyPr anchor="ctr"/>
          <a:lstStyle/>
          <a:p>
            <a:pPr algn="ctr">
              <a:lnSpc>
                <a:spcPct val="100000"/>
              </a:lnSpc>
            </a:pPr>
            <a:r>
              <a:rPr lang="en-US" sz="4400" b="0" strike="noStrike" spc="-1" dirty="0">
                <a:solidFill>
                  <a:srgbClr val="000000"/>
                </a:solidFill>
                <a:uFill>
                  <a:solidFill>
                    <a:srgbClr val="FFFFFF"/>
                  </a:solidFill>
                </a:uFill>
                <a:latin typeface="Calibri"/>
              </a:rPr>
              <a:t>Project 7 – AI applied to art</a:t>
            </a:r>
            <a:endParaRPr lang="en-US" sz="1800" b="0" strike="noStrike" spc="-1" dirty="0">
              <a:solidFill>
                <a:srgbClr val="000000"/>
              </a:solidFill>
              <a:uFill>
                <a:solidFill>
                  <a:srgbClr val="FFFFFF"/>
                </a:solidFill>
              </a:uFill>
              <a:latin typeface="Calibri"/>
            </a:endParaRPr>
          </a:p>
        </p:txBody>
      </p:sp>
      <p:sp>
        <p:nvSpPr>
          <p:cNvPr id="138" name="TextShape 2"/>
          <p:cNvSpPr txBox="1"/>
          <p:nvPr/>
        </p:nvSpPr>
        <p:spPr>
          <a:xfrm>
            <a:off x="457200" y="844826"/>
            <a:ext cx="8229240" cy="4525560"/>
          </a:xfrm>
          <a:prstGeom prst="rect">
            <a:avLst/>
          </a:prstGeom>
          <a:noFill/>
          <a:ln>
            <a:noFill/>
          </a:ln>
        </p:spPr>
        <p:txBody>
          <a:bodyPr/>
          <a:lstStyle/>
          <a:p>
            <a:pPr marL="457200" indent="-457200">
              <a:lnSpc>
                <a:spcPct val="100000"/>
              </a:lnSpc>
              <a:buFont typeface="Arial" panose="020B0604020202020204" pitchFamily="34" charset="0"/>
              <a:buChar char="•"/>
            </a:pPr>
            <a:r>
              <a:rPr lang="en-US" sz="2800" spc="-1" dirty="0">
                <a:solidFill>
                  <a:srgbClr val="000000"/>
                </a:solidFill>
                <a:uFill>
                  <a:solidFill>
                    <a:srgbClr val="FFFFFF"/>
                  </a:solidFill>
                </a:uFill>
                <a:latin typeface="Calibri"/>
              </a:rPr>
              <a:t>Perform a mini- experiment of your own: each member of the team design a logo for a music website. Email groups 1 &amp; 2 and ask them to rank the logos 1 to 5 from best to worst (show the logos in a random order in each email). Email the other groups to ask them their preferences showing the logos in order of best to worst based on the mean ranking from groups 1 &amp; 2. </a:t>
            </a:r>
            <a:r>
              <a:rPr lang="en-US" sz="2800" spc="-1" dirty="0" err="1">
                <a:solidFill>
                  <a:srgbClr val="000000"/>
                </a:solidFill>
                <a:uFill>
                  <a:solidFill>
                    <a:srgbClr val="FFFFFF"/>
                  </a:solidFill>
                </a:uFill>
                <a:latin typeface="Calibri"/>
              </a:rPr>
              <a:t>Analyse</a:t>
            </a:r>
            <a:r>
              <a:rPr lang="en-US" sz="2800" spc="-1" dirty="0">
                <a:solidFill>
                  <a:srgbClr val="000000"/>
                </a:solidFill>
                <a:uFill>
                  <a:solidFill>
                    <a:srgbClr val="FFFFFF"/>
                  </a:solidFill>
                </a:uFill>
                <a:latin typeface="Calibri"/>
              </a:rPr>
              <a:t> the data and comment any social influence effects you observe and on any problems you encounter.</a:t>
            </a:r>
          </a:p>
          <a:p>
            <a:pPr marL="457200" indent="-457200">
              <a:lnSpc>
                <a:spcPct val="100000"/>
              </a:lnSpc>
              <a:buFont typeface="Arial" panose="020B0604020202020204" pitchFamily="34" charset="0"/>
              <a:buChar char="•"/>
            </a:pPr>
            <a:r>
              <a:rPr lang="en-US" sz="2800" spc="-1" dirty="0">
                <a:solidFill>
                  <a:srgbClr val="000000"/>
                </a:solidFill>
                <a:uFill>
                  <a:solidFill>
                    <a:srgbClr val="FFFFFF"/>
                  </a:solidFill>
                </a:uFill>
                <a:latin typeface="Calibri"/>
              </a:rPr>
              <a:t>[If it turns out to be difficult to get responses just comment on the design of the experiment and what you might expect. You could build a model of social influence.]</a:t>
            </a:r>
          </a:p>
          <a:p>
            <a:pPr marL="457200" indent="-457200">
              <a:lnSpc>
                <a:spcPct val="100000"/>
              </a:lnSpc>
              <a:buFont typeface="Arial" panose="020B0604020202020204" pitchFamily="34" charset="0"/>
              <a:buChar char="•"/>
            </a:pPr>
            <a:endParaRPr lang="en-US" sz="3200" b="0" strike="noStrike" spc="-1" dirty="0">
              <a:solidFill>
                <a:srgbClr val="000000"/>
              </a:solidFill>
              <a:uFill>
                <a:solidFill>
                  <a:srgbClr val="FFFFFF"/>
                </a:solidFill>
              </a:uFill>
              <a:latin typeface="Calibri"/>
            </a:endParaRPr>
          </a:p>
        </p:txBody>
      </p:sp>
    </p:spTree>
    <p:extLst>
      <p:ext uri="{BB962C8B-B14F-4D97-AF65-F5344CB8AC3E}">
        <p14:creationId xmlns:p14="http://schemas.microsoft.com/office/powerpoint/2010/main" val="82949205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uFill>
                  <a:solidFill>
                    <a:srgbClr val="FFFFFF"/>
                  </a:solidFill>
                </a:uFill>
                <a:latin typeface="Calibri"/>
              </a:rPr>
              <a:t>Project 8- the pricing of options and corporate liabilities</a:t>
            </a:r>
            <a:endParaRPr lang="en-US" sz="1800" b="0" strike="noStrike" spc="-1">
              <a:solidFill>
                <a:srgbClr val="000000"/>
              </a:solidFill>
              <a:uFill>
                <a:solidFill>
                  <a:srgbClr val="FFFFFF"/>
                </a:solidFill>
              </a:uFill>
              <a:latin typeface="Calibri"/>
            </a:endParaRPr>
          </a:p>
        </p:txBody>
      </p:sp>
      <p:sp>
        <p:nvSpPr>
          <p:cNvPr id="140" name="TextShape 2"/>
          <p:cNvSpPr txBox="1"/>
          <p:nvPr/>
        </p:nvSpPr>
        <p:spPr>
          <a:xfrm>
            <a:off x="457200" y="1600200"/>
            <a:ext cx="8229240" cy="4525560"/>
          </a:xfrm>
          <a:prstGeom prst="rect">
            <a:avLst/>
          </a:prstGeom>
          <a:noFill/>
          <a:ln>
            <a:noFill/>
          </a:ln>
        </p:spPr>
        <p:txBody>
          <a:bodyPr/>
          <a:lstStyle/>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Calibri"/>
              </a:rPr>
              <a:t>Black, F. &amp; Scholes, M. (1973) The pricing of options and corporate liabilities. Journal of political economy 81(3), 637-654.</a:t>
            </a:r>
            <a:endParaRPr lang="en-US" sz="3200"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Calibri"/>
              </a:rPr>
              <a:t>This paper describes how to derive a valuation formula for an option</a:t>
            </a:r>
            <a:endParaRPr lang="en-US" sz="3200" b="0" strike="noStrike" spc="-1" dirty="0">
              <a:solidFill>
                <a:srgbClr val="000000"/>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uFill>
                  <a:solidFill>
                    <a:srgbClr val="FFFFFF"/>
                  </a:solidFill>
                </a:uFill>
                <a:latin typeface="Calibri"/>
              </a:rPr>
              <a:t>Project 8-the pricing of options and corporate liabilities</a:t>
            </a:r>
            <a:endParaRPr lang="en-US" sz="1800" b="0" strike="noStrike" spc="-1">
              <a:solidFill>
                <a:srgbClr val="000000"/>
              </a:solidFill>
              <a:uFill>
                <a:solidFill>
                  <a:srgbClr val="FFFFFF"/>
                </a:solidFill>
              </a:uFill>
              <a:latin typeface="Calibri"/>
            </a:endParaRPr>
          </a:p>
        </p:txBody>
      </p:sp>
      <p:sp>
        <p:nvSpPr>
          <p:cNvPr id="144" name="TextShape 2"/>
          <p:cNvSpPr txBox="1"/>
          <p:nvPr/>
        </p:nvSpPr>
        <p:spPr>
          <a:xfrm>
            <a:off x="457200" y="1600200"/>
            <a:ext cx="8229240" cy="4525560"/>
          </a:xfrm>
          <a:prstGeom prst="rect">
            <a:avLst/>
          </a:prstGeom>
          <a:noFill/>
          <a:ln>
            <a:noFill/>
          </a:ln>
        </p:spPr>
        <p:txBody>
          <a:bodyPr/>
          <a:lstStyle/>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Calibri"/>
              </a:rPr>
              <a:t>What is an option?</a:t>
            </a:r>
          </a:p>
          <a:p>
            <a:pPr marL="343080" indent="-342720">
              <a:lnSpc>
                <a:spcPct val="100000"/>
              </a:lnSpc>
              <a:buClr>
                <a:srgbClr val="000000"/>
              </a:buClr>
              <a:buFont typeface="Arial"/>
              <a:buChar char="•"/>
            </a:pPr>
            <a:r>
              <a:rPr lang="en-US" sz="2800" spc="-1" dirty="0">
                <a:solidFill>
                  <a:srgbClr val="000000"/>
                </a:solidFill>
                <a:uFill>
                  <a:solidFill>
                    <a:srgbClr val="FFFFFF"/>
                  </a:solidFill>
                </a:uFill>
                <a:latin typeface="Calibri"/>
              </a:rPr>
              <a:t>Give Sprenkle’s formula for the price of an option, explaining all of the terms.</a:t>
            </a:r>
          </a:p>
          <a:p>
            <a:pPr marL="343080" indent="-342720">
              <a:lnSpc>
                <a:spcPct val="100000"/>
              </a:lnSpc>
              <a:buClr>
                <a:srgbClr val="000000"/>
              </a:buClr>
              <a:buFont typeface="Arial"/>
              <a:buChar char="•"/>
            </a:pPr>
            <a:r>
              <a:rPr lang="en-US" sz="2800" spc="-1" dirty="0">
                <a:solidFill>
                  <a:srgbClr val="000000"/>
                </a:solidFill>
                <a:uFill>
                  <a:solidFill>
                    <a:srgbClr val="FFFFFF"/>
                  </a:solidFill>
                </a:uFill>
                <a:latin typeface="Calibri"/>
              </a:rPr>
              <a:t>What is volatility?</a:t>
            </a:r>
          </a:p>
          <a:p>
            <a:pPr marL="343080" indent="-342720">
              <a:buClr>
                <a:srgbClr val="000000"/>
              </a:buClr>
              <a:buFont typeface="Arial"/>
              <a:buChar char="•"/>
            </a:pPr>
            <a:r>
              <a:rPr lang="en-US" sz="2800" spc="-1" dirty="0">
                <a:solidFill>
                  <a:srgbClr val="000000"/>
                </a:solidFill>
                <a:uFill>
                  <a:solidFill>
                    <a:srgbClr val="FFFFFF"/>
                  </a:solidFill>
                </a:uFill>
                <a:latin typeface="Calibri"/>
              </a:rPr>
              <a:t>Explain the how the option price varies with stock price and time to maturity, as given in Figure 1.</a:t>
            </a:r>
          </a:p>
          <a:p>
            <a:pPr marL="343080" indent="-342720">
              <a:lnSpc>
                <a:spcPct val="100000"/>
              </a:lnSpc>
              <a:buClr>
                <a:srgbClr val="000000"/>
              </a:buClr>
              <a:buFont typeface="Arial"/>
              <a:buChar char="•"/>
            </a:pPr>
            <a:r>
              <a:rPr lang="en-US" sz="2800" spc="-1" dirty="0">
                <a:solidFill>
                  <a:srgbClr val="000000"/>
                </a:solidFill>
                <a:uFill>
                  <a:solidFill>
                    <a:srgbClr val="FFFFFF"/>
                  </a:solidFill>
                </a:uFill>
                <a:latin typeface="Calibri"/>
              </a:rPr>
              <a:t>Describe </a:t>
            </a:r>
            <a:r>
              <a:rPr lang="en-US" sz="2800" i="1" spc="-1" dirty="0">
                <a:solidFill>
                  <a:srgbClr val="000000"/>
                </a:solidFill>
                <a:uFill>
                  <a:solidFill>
                    <a:srgbClr val="FFFFFF"/>
                  </a:solidFill>
                </a:uFill>
                <a:latin typeface="Calibri"/>
              </a:rPr>
              <a:t>ideal conditions</a:t>
            </a:r>
            <a:r>
              <a:rPr lang="en-US" sz="2800" spc="-1" dirty="0">
                <a:solidFill>
                  <a:srgbClr val="000000"/>
                </a:solidFill>
                <a:uFill>
                  <a:solidFill>
                    <a:srgbClr val="FFFFFF"/>
                  </a:solidFill>
                </a:uFill>
                <a:latin typeface="Calibri"/>
              </a:rPr>
              <a:t> in the market for the share and the option. See if you can explain assumption b) (why the log-normal distribution) mathematically.</a:t>
            </a:r>
          </a:p>
          <a:p>
            <a:pPr marL="343080" indent="-342720">
              <a:lnSpc>
                <a:spcPct val="100000"/>
              </a:lnSpc>
              <a:buClr>
                <a:srgbClr val="000000"/>
              </a:buClr>
              <a:buFont typeface="Arial"/>
              <a:buChar char="•"/>
            </a:pPr>
            <a:r>
              <a:rPr lang="en-US" sz="2800" spc="-1" dirty="0">
                <a:solidFill>
                  <a:srgbClr val="000000"/>
                </a:solidFill>
                <a:uFill>
                  <a:solidFill>
                    <a:srgbClr val="FFFFFF"/>
                  </a:solidFill>
                </a:uFill>
                <a:latin typeface="Calibri"/>
              </a:rPr>
              <a:t>Describe the hedged position of equation (1) and why it is independent of the stock price.</a:t>
            </a:r>
          </a:p>
          <a:p>
            <a:pPr marL="343080" indent="-342720">
              <a:lnSpc>
                <a:spcPct val="100000"/>
              </a:lnSpc>
              <a:buClr>
                <a:srgbClr val="000000"/>
              </a:buClr>
              <a:buFont typeface="Arial"/>
              <a:buChar char="•"/>
            </a:pPr>
            <a:endParaRPr lang="en-US" sz="2800" spc="-1" dirty="0">
              <a:solidFill>
                <a:srgbClr val="000000"/>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uFill>
                  <a:solidFill>
                    <a:srgbClr val="FFFFFF"/>
                  </a:solidFill>
                </a:uFill>
                <a:latin typeface="Calibri"/>
              </a:rPr>
              <a:t>Project 8-the pricing of options and corporate liabilities</a:t>
            </a:r>
            <a:endParaRPr lang="en-US" sz="1800" b="0" strike="noStrike" spc="-1">
              <a:solidFill>
                <a:srgbClr val="000000"/>
              </a:solidFill>
              <a:uFill>
                <a:solidFill>
                  <a:srgbClr val="FFFFFF"/>
                </a:solidFill>
              </a:uFill>
              <a:latin typeface="Calibri"/>
            </a:endParaRPr>
          </a:p>
        </p:txBody>
      </p:sp>
      <p:sp>
        <p:nvSpPr>
          <p:cNvPr id="147" name="TextShape 2"/>
          <p:cNvSpPr txBox="1"/>
          <p:nvPr/>
        </p:nvSpPr>
        <p:spPr>
          <a:xfrm>
            <a:off x="457200" y="1600200"/>
            <a:ext cx="8229240" cy="4525560"/>
          </a:xfrm>
          <a:prstGeom prst="rect">
            <a:avLst/>
          </a:prstGeom>
          <a:noFill/>
          <a:ln>
            <a:noFill/>
          </a:ln>
        </p:spPr>
        <p:txBody>
          <a:bodyPr/>
          <a:lstStyle/>
          <a:p>
            <a:pPr marL="457560" indent="-457200">
              <a:lnSpc>
                <a:spcPct val="100000"/>
              </a:lnSpc>
              <a:buClr>
                <a:srgbClr val="000000"/>
              </a:buClr>
              <a:buFont typeface="Arial" panose="020B0604020202020204" pitchFamily="34" charset="0"/>
              <a:buChar char="•"/>
            </a:pPr>
            <a:r>
              <a:rPr lang="en-US" sz="2800" b="0" strike="noStrike" spc="-1" dirty="0">
                <a:solidFill>
                  <a:srgbClr val="000000"/>
                </a:solidFill>
                <a:uFill>
                  <a:solidFill>
                    <a:srgbClr val="FFFFFF"/>
                  </a:solidFill>
                </a:uFill>
                <a:latin typeface="Calibri"/>
              </a:rPr>
              <a:t>Explain how equation (7), the differential equation for the w, the value of the option, is derived.</a:t>
            </a:r>
          </a:p>
          <a:p>
            <a:pPr marL="457560" indent="-457200">
              <a:lnSpc>
                <a:spcPct val="100000"/>
              </a:lnSpc>
              <a:buClr>
                <a:srgbClr val="000000"/>
              </a:buClr>
              <a:buFont typeface="Arial" panose="020B0604020202020204" pitchFamily="34" charset="0"/>
              <a:buChar char="•"/>
            </a:pPr>
            <a:r>
              <a:rPr lang="en-US" sz="2800" spc="-1" dirty="0">
                <a:solidFill>
                  <a:srgbClr val="000000"/>
                </a:solidFill>
                <a:uFill>
                  <a:solidFill>
                    <a:srgbClr val="FFFFFF"/>
                  </a:solidFill>
                </a:uFill>
                <a:latin typeface="Calibri"/>
              </a:rPr>
              <a:t>Describe its solution (equation 13).</a:t>
            </a:r>
          </a:p>
          <a:p>
            <a:pPr marL="457560" indent="-457200">
              <a:lnSpc>
                <a:spcPct val="100000"/>
              </a:lnSpc>
              <a:buClr>
                <a:srgbClr val="000000"/>
              </a:buClr>
              <a:buFont typeface="Arial" panose="020B0604020202020204" pitchFamily="34" charset="0"/>
              <a:buChar char="•"/>
            </a:pPr>
            <a:r>
              <a:rPr lang="en-US" sz="2800" spc="-1" dirty="0">
                <a:solidFill>
                  <a:srgbClr val="000000"/>
                </a:solidFill>
                <a:uFill>
                  <a:solidFill>
                    <a:srgbClr val="FFFFFF"/>
                  </a:solidFill>
                </a:uFill>
                <a:latin typeface="Calibri"/>
              </a:rPr>
              <a:t>If you like you can describe the alternative derivation using the </a:t>
            </a:r>
            <a:r>
              <a:rPr lang="en-US" sz="2800" i="1" spc="-1" dirty="0">
                <a:solidFill>
                  <a:srgbClr val="000000"/>
                </a:solidFill>
                <a:uFill>
                  <a:solidFill>
                    <a:srgbClr val="FFFFFF"/>
                  </a:solidFill>
                </a:uFill>
                <a:latin typeface="Calibri"/>
              </a:rPr>
              <a:t>Capital Asset Pricing Model</a:t>
            </a:r>
            <a:r>
              <a:rPr lang="en-US" sz="2800" spc="-1" dirty="0">
                <a:solidFill>
                  <a:srgbClr val="000000"/>
                </a:solidFill>
                <a:uFill>
                  <a:solidFill>
                    <a:srgbClr val="FFFFFF"/>
                  </a:solidFill>
                </a:uFill>
                <a:latin typeface="Calibri"/>
              </a:rPr>
              <a:t>.</a:t>
            </a:r>
          </a:p>
          <a:p>
            <a:pPr marL="457560" indent="-457200">
              <a:lnSpc>
                <a:spcPct val="100000"/>
              </a:lnSpc>
              <a:buClr>
                <a:srgbClr val="000000"/>
              </a:buClr>
              <a:buFont typeface="Arial" panose="020B0604020202020204" pitchFamily="34" charset="0"/>
              <a:buChar char="•"/>
            </a:pPr>
            <a:r>
              <a:rPr lang="en-US" sz="2800" b="0" strike="noStrike" spc="-1" dirty="0">
                <a:solidFill>
                  <a:srgbClr val="000000"/>
                </a:solidFill>
                <a:uFill>
                  <a:solidFill>
                    <a:srgbClr val="FFFFFF"/>
                  </a:solidFill>
                </a:uFill>
                <a:latin typeface="Calibri"/>
              </a:rPr>
              <a:t>What are the main re</a:t>
            </a:r>
            <a:r>
              <a:rPr lang="en-US" sz="2800" spc="-1" dirty="0">
                <a:solidFill>
                  <a:srgbClr val="000000"/>
                </a:solidFill>
                <a:uFill>
                  <a:solidFill>
                    <a:srgbClr val="FFFFFF"/>
                  </a:solidFill>
                </a:uFill>
                <a:latin typeface="Calibri"/>
              </a:rPr>
              <a:t>asons that call-options prices deviate from those predicted in this paper?</a:t>
            </a:r>
          </a:p>
          <a:p>
            <a:pPr marL="457560" indent="-457200">
              <a:lnSpc>
                <a:spcPct val="100000"/>
              </a:lnSpc>
              <a:buClr>
                <a:srgbClr val="000000"/>
              </a:buClr>
              <a:buFont typeface="Arial" panose="020B0604020202020204" pitchFamily="34" charset="0"/>
              <a:buChar char="•"/>
            </a:pPr>
            <a:r>
              <a:rPr lang="en-US" sz="2800" b="0" strike="noStrike" spc="-1" dirty="0">
                <a:solidFill>
                  <a:srgbClr val="000000"/>
                </a:solidFill>
                <a:uFill>
                  <a:solidFill>
                    <a:srgbClr val="FFFFFF"/>
                  </a:solidFill>
                </a:uFill>
                <a:latin typeface="Calibri"/>
              </a:rPr>
              <a:t>If you can, discuss </a:t>
            </a:r>
            <a:r>
              <a:rPr lang="en-US" sz="2800" spc="-1" dirty="0">
                <a:solidFill>
                  <a:srgbClr val="000000"/>
                </a:solidFill>
                <a:uFill>
                  <a:solidFill>
                    <a:srgbClr val="FFFFFF"/>
                  </a:solidFill>
                </a:uFill>
                <a:latin typeface="Calibri"/>
              </a:rPr>
              <a:t>some advances made by modern financial </a:t>
            </a:r>
            <a:r>
              <a:rPr lang="en-US" sz="2800" spc="-1" dirty="0" err="1">
                <a:solidFill>
                  <a:srgbClr val="000000"/>
                </a:solidFill>
                <a:uFill>
                  <a:solidFill>
                    <a:srgbClr val="FFFFFF"/>
                  </a:solidFill>
                </a:uFill>
                <a:latin typeface="Calibri"/>
              </a:rPr>
              <a:t>maths</a:t>
            </a:r>
            <a:r>
              <a:rPr lang="en-US" sz="2800" spc="-1" dirty="0">
                <a:solidFill>
                  <a:srgbClr val="000000"/>
                </a:solidFill>
                <a:uFill>
                  <a:solidFill>
                    <a:srgbClr val="FFFFFF"/>
                  </a:solidFill>
                </a:uFill>
                <a:latin typeface="Calibri"/>
              </a:rPr>
              <a:t>.</a:t>
            </a:r>
            <a:endParaRPr lang="en-US" sz="2800" b="0" strike="noStrike" spc="-1" dirty="0">
              <a:solidFill>
                <a:srgbClr val="000000"/>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uFill>
                  <a:solidFill>
                    <a:srgbClr val="FFFFFF"/>
                  </a:solidFill>
                </a:uFill>
                <a:latin typeface="Calibri"/>
              </a:rPr>
              <a:t>Project 9- the trust game</a:t>
            </a:r>
            <a:endParaRPr lang="en-US" sz="1800" b="0" strike="noStrike" spc="-1">
              <a:solidFill>
                <a:srgbClr val="000000"/>
              </a:solidFill>
              <a:uFill>
                <a:solidFill>
                  <a:srgbClr val="FFFFFF"/>
                </a:solidFill>
              </a:uFill>
              <a:latin typeface="Calibri"/>
            </a:endParaRPr>
          </a:p>
        </p:txBody>
      </p:sp>
      <p:sp>
        <p:nvSpPr>
          <p:cNvPr id="149" name="TextShape 2"/>
          <p:cNvSpPr txBox="1"/>
          <p:nvPr/>
        </p:nvSpPr>
        <p:spPr>
          <a:xfrm>
            <a:off x="457200" y="1600200"/>
            <a:ext cx="8229240" cy="4525560"/>
          </a:xfrm>
          <a:prstGeom prst="rect">
            <a:avLst/>
          </a:prstGeom>
          <a:noFill/>
          <a:ln>
            <a:noFill/>
          </a:ln>
        </p:spPr>
        <p:txBody>
          <a:bodyPr/>
          <a:lstStyle/>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Calibri"/>
              </a:rPr>
              <a:t>Berg, J., </a:t>
            </a:r>
            <a:r>
              <a:rPr lang="en-US" sz="2800" b="0" strike="noStrike" spc="-1" dirty="0" err="1">
                <a:solidFill>
                  <a:srgbClr val="000000"/>
                </a:solidFill>
                <a:uFill>
                  <a:solidFill>
                    <a:srgbClr val="FFFFFF"/>
                  </a:solidFill>
                </a:uFill>
                <a:latin typeface="Calibri"/>
              </a:rPr>
              <a:t>Dickhaut</a:t>
            </a:r>
            <a:r>
              <a:rPr lang="en-US" sz="2800" b="0" strike="noStrike" spc="-1" dirty="0">
                <a:solidFill>
                  <a:srgbClr val="000000"/>
                </a:solidFill>
                <a:uFill>
                  <a:solidFill>
                    <a:srgbClr val="FFFFFF"/>
                  </a:solidFill>
                </a:uFill>
                <a:latin typeface="Calibri"/>
              </a:rPr>
              <a:t>, J. and McCabe, K., 1995. Trust, reciprocity, and social history. </a:t>
            </a:r>
            <a:r>
              <a:rPr lang="en-US" sz="2800" b="0" i="1" strike="noStrike" spc="-1" dirty="0">
                <a:solidFill>
                  <a:srgbClr val="000000"/>
                </a:solidFill>
                <a:uFill>
                  <a:solidFill>
                    <a:srgbClr val="FFFFFF"/>
                  </a:solidFill>
                </a:uFill>
                <a:latin typeface="Calibri"/>
              </a:rPr>
              <a:t>Games and economic behavior</a:t>
            </a:r>
            <a:r>
              <a:rPr lang="en-US" sz="2800" b="0" strike="noStrike" spc="-1" dirty="0">
                <a:solidFill>
                  <a:srgbClr val="000000"/>
                </a:solidFill>
                <a:uFill>
                  <a:solidFill>
                    <a:srgbClr val="FFFFFF"/>
                  </a:solidFill>
                </a:uFill>
                <a:latin typeface="Calibri"/>
              </a:rPr>
              <a:t>, </a:t>
            </a:r>
            <a:r>
              <a:rPr lang="en-US" sz="2800" b="0" i="1" strike="noStrike" spc="-1" dirty="0">
                <a:solidFill>
                  <a:srgbClr val="000000"/>
                </a:solidFill>
                <a:uFill>
                  <a:solidFill>
                    <a:srgbClr val="FFFFFF"/>
                  </a:solidFill>
                </a:uFill>
                <a:latin typeface="Calibri"/>
              </a:rPr>
              <a:t>10</a:t>
            </a:r>
            <a:r>
              <a:rPr lang="en-US" sz="2800" b="0" strike="noStrike" spc="-1" dirty="0">
                <a:solidFill>
                  <a:srgbClr val="000000"/>
                </a:solidFill>
                <a:uFill>
                  <a:solidFill>
                    <a:srgbClr val="FFFFFF"/>
                  </a:solidFill>
                </a:uFill>
                <a:latin typeface="Calibri"/>
              </a:rPr>
              <a:t>(1), pp.122-142.</a:t>
            </a:r>
          </a:p>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Calibri"/>
              </a:rPr>
              <a:t>This paper describes a game aimed at describing trust</a:t>
            </a:r>
          </a:p>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Calibri"/>
              </a:rPr>
              <a:t>Describe the investment game.</a:t>
            </a:r>
          </a:p>
          <a:p>
            <a:pPr marL="343080" indent="-342720">
              <a:lnSpc>
                <a:spcPct val="100000"/>
              </a:lnSpc>
              <a:buClr>
                <a:srgbClr val="000000"/>
              </a:buClr>
              <a:buFont typeface="Arial"/>
              <a:buChar char="•"/>
            </a:pPr>
            <a:r>
              <a:rPr lang="en-US" sz="2800" spc="-1" dirty="0">
                <a:solidFill>
                  <a:srgbClr val="000000"/>
                </a:solidFill>
                <a:uFill>
                  <a:solidFill>
                    <a:srgbClr val="FFFFFF"/>
                  </a:solidFill>
                </a:uFill>
                <a:latin typeface="Calibri"/>
              </a:rPr>
              <a:t>Explain the concept of a Nash equilibrium (you can look e.g. at the Wikipedia page) and explain why the only Nash equilibrium strategy in the investment game is to send no money. Give some explanations for why this is not what happened.</a:t>
            </a:r>
            <a:endParaRPr lang="en-US" sz="2800" b="0" strike="noStrike" spc="-1" dirty="0">
              <a:solidFill>
                <a:srgbClr val="000000"/>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uFill>
                  <a:solidFill>
                    <a:srgbClr val="FFFFFF"/>
                  </a:solidFill>
                </a:uFill>
                <a:latin typeface="Calibri"/>
              </a:rPr>
              <a:t>Project 9- the trust game</a:t>
            </a:r>
            <a:endParaRPr lang="en-US" sz="1800" b="0" strike="noStrike" spc="-1">
              <a:solidFill>
                <a:srgbClr val="000000"/>
              </a:solidFill>
              <a:uFill>
                <a:solidFill>
                  <a:srgbClr val="FFFFFF"/>
                </a:solidFill>
              </a:uFill>
              <a:latin typeface="Calibri"/>
            </a:endParaRPr>
          </a:p>
        </p:txBody>
      </p:sp>
      <p:sp>
        <p:nvSpPr>
          <p:cNvPr id="151" name="TextShape 2"/>
          <p:cNvSpPr txBox="1"/>
          <p:nvPr/>
        </p:nvSpPr>
        <p:spPr>
          <a:xfrm>
            <a:off x="457200" y="1623350"/>
            <a:ext cx="8229240" cy="4525560"/>
          </a:xfrm>
          <a:prstGeom prst="rect">
            <a:avLst/>
          </a:prstGeom>
          <a:noFill/>
          <a:ln>
            <a:noFill/>
          </a:ln>
        </p:spPr>
        <p:txBody>
          <a:bodyPr/>
          <a:lstStyle/>
          <a:p>
            <a:pPr marL="457200" indent="-457200">
              <a:lnSpc>
                <a:spcPct val="100000"/>
              </a:lnSpc>
              <a:buFont typeface="Arial" panose="020B0604020202020204" pitchFamily="34" charset="0"/>
              <a:buChar char="•"/>
            </a:pPr>
            <a:r>
              <a:rPr lang="en-US" sz="2800" b="0" strike="noStrike" spc="-1" dirty="0">
                <a:solidFill>
                  <a:srgbClr val="000000"/>
                </a:solidFill>
                <a:uFill>
                  <a:solidFill>
                    <a:srgbClr val="FFFFFF"/>
                  </a:solidFill>
                </a:uFill>
                <a:latin typeface="Calibri"/>
              </a:rPr>
              <a:t>Define a </a:t>
            </a:r>
            <a:r>
              <a:rPr lang="en-US" sz="2800" b="0" i="1" strike="noStrike" spc="-1" dirty="0">
                <a:solidFill>
                  <a:srgbClr val="000000"/>
                </a:solidFill>
                <a:uFill>
                  <a:solidFill>
                    <a:srgbClr val="FFFFFF"/>
                  </a:solidFill>
                </a:uFill>
                <a:latin typeface="Calibri"/>
              </a:rPr>
              <a:t>subgame perfect equilibrium </a:t>
            </a:r>
            <a:r>
              <a:rPr lang="en-US" sz="2800" b="0" strike="noStrike" spc="-1" dirty="0">
                <a:solidFill>
                  <a:srgbClr val="000000"/>
                </a:solidFill>
                <a:uFill>
                  <a:solidFill>
                    <a:srgbClr val="FFFFFF"/>
                  </a:solidFill>
                </a:uFill>
                <a:latin typeface="Calibri"/>
              </a:rPr>
              <a:t>(again you can use Wikipedia or another source)</a:t>
            </a:r>
          </a:p>
          <a:p>
            <a:pPr marL="457200" indent="-457200">
              <a:lnSpc>
                <a:spcPct val="100000"/>
              </a:lnSpc>
              <a:buFont typeface="Arial" panose="020B0604020202020204" pitchFamily="34" charset="0"/>
              <a:buChar char="•"/>
            </a:pPr>
            <a:r>
              <a:rPr lang="en-US" sz="2800" b="0" strike="noStrike" spc="-1" dirty="0">
                <a:solidFill>
                  <a:srgbClr val="000000"/>
                </a:solidFill>
                <a:uFill>
                  <a:solidFill>
                    <a:srgbClr val="FFFFFF"/>
                  </a:solidFill>
                </a:uFill>
                <a:latin typeface="Calibri"/>
              </a:rPr>
              <a:t>Describe the experiments detailed in the paper: how do participants </a:t>
            </a:r>
            <a:r>
              <a:rPr lang="en-US" sz="2800" b="0" i="1" strike="noStrike" spc="-1" dirty="0">
                <a:solidFill>
                  <a:srgbClr val="000000"/>
                </a:solidFill>
                <a:uFill>
                  <a:solidFill>
                    <a:srgbClr val="FFFFFF"/>
                  </a:solidFill>
                </a:uFill>
                <a:latin typeface="Calibri"/>
              </a:rPr>
              <a:t>place a trust</a:t>
            </a:r>
            <a:r>
              <a:rPr lang="en-US" sz="2800" b="0" strike="noStrike" spc="-1" dirty="0">
                <a:solidFill>
                  <a:srgbClr val="000000"/>
                </a:solidFill>
                <a:uFill>
                  <a:solidFill>
                    <a:srgbClr val="FFFFFF"/>
                  </a:solidFill>
                </a:uFill>
                <a:latin typeface="Calibri"/>
              </a:rPr>
              <a:t> and </a:t>
            </a:r>
            <a:r>
              <a:rPr lang="en-US" sz="2800" b="0" i="1" strike="noStrike" spc="-1" dirty="0">
                <a:solidFill>
                  <a:srgbClr val="000000"/>
                </a:solidFill>
                <a:uFill>
                  <a:solidFill>
                    <a:srgbClr val="FFFFFF"/>
                  </a:solidFill>
                </a:uFill>
                <a:latin typeface="Calibri"/>
              </a:rPr>
              <a:t>keep the trust</a:t>
            </a:r>
            <a:r>
              <a:rPr lang="en-US" sz="2800" b="0" strike="noStrike" spc="-1" dirty="0">
                <a:solidFill>
                  <a:srgbClr val="000000"/>
                </a:solidFill>
                <a:uFill>
                  <a:solidFill>
                    <a:srgbClr val="FFFFFF"/>
                  </a:solidFill>
                </a:uFill>
                <a:latin typeface="Calibri"/>
              </a:rPr>
              <a:t>?</a:t>
            </a:r>
          </a:p>
          <a:p>
            <a:pPr marL="457200" indent="-457200">
              <a:lnSpc>
                <a:spcPct val="100000"/>
              </a:lnSpc>
              <a:buFont typeface="Arial" panose="020B0604020202020204" pitchFamily="34" charset="0"/>
              <a:buChar char="•"/>
            </a:pPr>
            <a:r>
              <a:rPr lang="en-US" sz="2800" spc="-1" dirty="0">
                <a:solidFill>
                  <a:srgbClr val="000000"/>
                </a:solidFill>
                <a:uFill>
                  <a:solidFill>
                    <a:srgbClr val="FFFFFF"/>
                  </a:solidFill>
                </a:uFill>
                <a:latin typeface="Calibri"/>
              </a:rPr>
              <a:t>Describe the results in the No History and Social History conditions.</a:t>
            </a:r>
          </a:p>
          <a:p>
            <a:pPr marL="457200" indent="-457200">
              <a:lnSpc>
                <a:spcPct val="100000"/>
              </a:lnSpc>
              <a:buFont typeface="Arial" panose="020B0604020202020204" pitchFamily="34" charset="0"/>
              <a:buChar char="•"/>
            </a:pPr>
            <a:r>
              <a:rPr lang="en-US" sz="2800" b="0" strike="noStrike" spc="-1" dirty="0">
                <a:solidFill>
                  <a:srgbClr val="000000"/>
                </a:solidFill>
                <a:uFill>
                  <a:solidFill>
                    <a:srgbClr val="FFFFFF"/>
                  </a:solidFill>
                </a:uFill>
                <a:latin typeface="Calibri"/>
              </a:rPr>
              <a:t>Trust and reputation are clearly important in online retail. Comment on how relevant the results of this study are to that context and how you would design experiments differently to gain insight </a:t>
            </a:r>
            <a:r>
              <a:rPr lang="en-US" sz="2800" spc="-1" dirty="0">
                <a:solidFill>
                  <a:srgbClr val="000000"/>
                </a:solidFill>
                <a:uFill>
                  <a:solidFill>
                    <a:srgbClr val="FFFFFF"/>
                  </a:solidFill>
                </a:uFill>
                <a:latin typeface="Calibri"/>
              </a:rPr>
              <a:t>relevant for </a:t>
            </a:r>
            <a:r>
              <a:rPr lang="en-US" sz="2800" spc="-1">
                <a:solidFill>
                  <a:srgbClr val="000000"/>
                </a:solidFill>
                <a:uFill>
                  <a:solidFill>
                    <a:srgbClr val="FFFFFF"/>
                  </a:solidFill>
                </a:uFill>
                <a:latin typeface="Calibri"/>
              </a:rPr>
              <a:t>online retail</a:t>
            </a:r>
            <a:r>
              <a:rPr lang="en-US" sz="2800" b="0" strike="noStrike" spc="-1">
                <a:solidFill>
                  <a:srgbClr val="000000"/>
                </a:solidFill>
                <a:uFill>
                  <a:solidFill>
                    <a:srgbClr val="FFFFFF"/>
                  </a:solidFill>
                </a:uFill>
                <a:latin typeface="Calibri"/>
              </a:rPr>
              <a:t>.</a:t>
            </a:r>
            <a:endParaRPr lang="en-US" sz="2800" b="0" strike="noStrike" spc="-1" dirty="0">
              <a:solidFill>
                <a:srgbClr val="000000"/>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uFill>
                  <a:solidFill>
                    <a:srgbClr val="FFFFFF"/>
                  </a:solidFill>
                </a:uFill>
                <a:latin typeface="Calibri"/>
              </a:rPr>
              <a:t>Project 9- the trust game</a:t>
            </a:r>
            <a:endParaRPr lang="en-US" sz="1800" b="0" strike="noStrike" spc="-1">
              <a:solidFill>
                <a:srgbClr val="000000"/>
              </a:solidFill>
              <a:uFill>
                <a:solidFill>
                  <a:srgbClr val="FFFFFF"/>
                </a:solidFill>
              </a:uFill>
              <a:latin typeface="Calibri"/>
            </a:endParaRPr>
          </a:p>
        </p:txBody>
      </p:sp>
      <p:sp>
        <p:nvSpPr>
          <p:cNvPr id="151" name="TextShape 2"/>
          <p:cNvSpPr txBox="1"/>
          <p:nvPr/>
        </p:nvSpPr>
        <p:spPr>
          <a:xfrm>
            <a:off x="457200" y="1623350"/>
            <a:ext cx="8229240" cy="4525560"/>
          </a:xfrm>
          <a:prstGeom prst="rect">
            <a:avLst/>
          </a:prstGeom>
          <a:noFill/>
          <a:ln>
            <a:noFill/>
          </a:ln>
        </p:spPr>
        <p:txBody>
          <a:bodyPr/>
          <a:lstStyle/>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Calibri"/>
              </a:rPr>
              <a:t>Describe how the experiment was set up to avoid repeat game effects</a:t>
            </a:r>
          </a:p>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Calibri"/>
              </a:rPr>
              <a:t>Describe the different hypotheses for how subjects in room A and room B could behave</a:t>
            </a:r>
          </a:p>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Calibri"/>
              </a:rPr>
              <a:t>Describe the results of the “No history” experiment</a:t>
            </a:r>
          </a:p>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Calibri"/>
              </a:rPr>
              <a:t>Describe the approximate </a:t>
            </a:r>
            <a:r>
              <a:rPr lang="en-US" sz="2800" b="0" strike="noStrike" spc="-1" dirty="0" err="1">
                <a:solidFill>
                  <a:srgbClr val="000000"/>
                </a:solidFill>
                <a:uFill>
                  <a:solidFill>
                    <a:srgbClr val="FFFFFF"/>
                  </a:solidFill>
                </a:uFill>
                <a:latin typeface="Calibri"/>
              </a:rPr>
              <a:t>randomisation</a:t>
            </a:r>
            <a:r>
              <a:rPr lang="en-US" sz="2800" b="0" strike="noStrike" spc="-1" dirty="0">
                <a:solidFill>
                  <a:srgbClr val="000000"/>
                </a:solidFill>
                <a:uFill>
                  <a:solidFill>
                    <a:srgbClr val="FFFFFF"/>
                  </a:solidFill>
                </a:uFill>
                <a:latin typeface="Calibri"/>
              </a:rPr>
              <a:t> test that the authors perform to see if the room A results differ significantly from a uniform distribution on {0,1,…,10}.</a:t>
            </a:r>
          </a:p>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Calibri"/>
              </a:rPr>
              <a:t>What did they find was the correlation between amount sent and percentage returned. </a:t>
            </a:r>
          </a:p>
          <a:p>
            <a:pPr>
              <a:lnSpc>
                <a:spcPct val="100000"/>
              </a:lnSpc>
            </a:pPr>
            <a:endParaRPr lang="en-US" sz="3200" b="0" strike="noStrike" spc="-1" dirty="0">
              <a:solidFill>
                <a:srgbClr val="000000"/>
              </a:solidFill>
              <a:uFill>
                <a:solidFill>
                  <a:srgbClr val="FFFFFF"/>
                </a:solidFill>
              </a:uFill>
              <a:latin typeface="Calibri"/>
            </a:endParaRPr>
          </a:p>
        </p:txBody>
      </p:sp>
    </p:spTree>
    <p:extLst>
      <p:ext uri="{BB962C8B-B14F-4D97-AF65-F5344CB8AC3E}">
        <p14:creationId xmlns:p14="http://schemas.microsoft.com/office/powerpoint/2010/main" val="421849966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uFill>
                  <a:solidFill>
                    <a:srgbClr val="FFFFFF"/>
                  </a:solidFill>
                </a:uFill>
                <a:latin typeface="Calibri"/>
              </a:rPr>
              <a:t>Project 9- the trust game</a:t>
            </a:r>
            <a:endParaRPr lang="en-US" sz="1800" b="0" strike="noStrike" spc="-1">
              <a:solidFill>
                <a:srgbClr val="000000"/>
              </a:solidFill>
              <a:uFill>
                <a:solidFill>
                  <a:srgbClr val="FFFFFF"/>
                </a:solidFill>
              </a:uFill>
              <a:latin typeface="Calibri"/>
            </a:endParaRPr>
          </a:p>
        </p:txBody>
      </p:sp>
      <p:sp>
        <p:nvSpPr>
          <p:cNvPr id="153" name="TextShape 2"/>
          <p:cNvSpPr txBox="1"/>
          <p:nvPr/>
        </p:nvSpPr>
        <p:spPr>
          <a:xfrm>
            <a:off x="457200" y="1600200"/>
            <a:ext cx="8229240" cy="4525560"/>
          </a:xfrm>
          <a:prstGeom prst="rect">
            <a:avLst/>
          </a:prstGeom>
          <a:noFill/>
          <a:ln>
            <a:noFill/>
          </a:ln>
        </p:spPr>
        <p:txBody>
          <a:bodyPr/>
          <a:lstStyle/>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Calibri"/>
              </a:rPr>
              <a:t>What is a social norm?</a:t>
            </a:r>
            <a:endParaRPr lang="en-US" sz="3200"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Calibri"/>
              </a:rPr>
              <a:t>What is socialization?</a:t>
            </a:r>
            <a:endParaRPr lang="en-US" sz="3200"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Calibri"/>
              </a:rPr>
              <a:t>Describe the “social history” experimental setup</a:t>
            </a:r>
            <a:endParaRPr lang="en-US" sz="3200"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Calibri"/>
              </a:rPr>
              <a:t>What difference did social history make to the results? Describe the statistical test used to test the hypothesis that the correlation between amount sent and percentage returned is the same in the “no  history” and “social history” experiments.</a:t>
            </a:r>
            <a:endParaRPr lang="en-US" sz="3200"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Calibri"/>
              </a:rPr>
              <a:t>Explain figure 5 which plots the joint earnings. </a:t>
            </a:r>
            <a:endParaRPr lang="en-US" sz="3200" b="0" strike="noStrike" spc="-1" dirty="0">
              <a:solidFill>
                <a:srgbClr val="000000"/>
              </a:solidFill>
              <a:uFill>
                <a:solidFill>
                  <a:srgbClr val="FFFFFF"/>
                </a:solidFill>
              </a:uFill>
              <a:latin typeface="Calibri"/>
            </a:endParaRPr>
          </a:p>
          <a:p>
            <a:pPr>
              <a:lnSpc>
                <a:spcPct val="100000"/>
              </a:lnSpc>
            </a:pPr>
            <a:endParaRPr lang="en-US" sz="3200" b="0" strike="noStrike" spc="-1" dirty="0">
              <a:solidFill>
                <a:srgbClr val="000000"/>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dirty="0">
                <a:solidFill>
                  <a:srgbClr val="000000"/>
                </a:solidFill>
                <a:uFill>
                  <a:solidFill>
                    <a:srgbClr val="FFFFFF"/>
                  </a:solidFill>
                </a:uFill>
                <a:latin typeface="Calibri"/>
              </a:rPr>
              <a:t>Project 10-friendship networks and </a:t>
            </a:r>
            <a:r>
              <a:rPr lang="en-US" sz="4400" spc="-1" dirty="0">
                <a:solidFill>
                  <a:srgbClr val="000000"/>
                </a:solidFill>
                <a:uFill>
                  <a:solidFill>
                    <a:srgbClr val="FFFFFF"/>
                  </a:solidFill>
                </a:uFill>
                <a:latin typeface="Calibri"/>
              </a:rPr>
              <a:t>peer influence</a:t>
            </a:r>
            <a:endParaRPr lang="en-US" sz="1800" b="0" strike="noStrike" spc="-1" dirty="0">
              <a:solidFill>
                <a:srgbClr val="000000"/>
              </a:solidFill>
              <a:uFill>
                <a:solidFill>
                  <a:srgbClr val="FFFFFF"/>
                </a:solidFill>
              </a:uFill>
              <a:latin typeface="Calibri"/>
            </a:endParaRPr>
          </a:p>
        </p:txBody>
      </p:sp>
      <p:sp>
        <p:nvSpPr>
          <p:cNvPr id="155" name="TextShape 2"/>
          <p:cNvSpPr txBox="1"/>
          <p:nvPr/>
        </p:nvSpPr>
        <p:spPr>
          <a:xfrm>
            <a:off x="457200" y="1600200"/>
            <a:ext cx="8229240" cy="4525560"/>
          </a:xfrm>
          <a:prstGeom prst="rect">
            <a:avLst/>
          </a:prstGeom>
          <a:noFill/>
          <a:ln>
            <a:noFill/>
          </a:ln>
        </p:spPr>
        <p:txBody>
          <a:bodyPr/>
          <a:lstStyle/>
          <a:p>
            <a:pPr marL="343080" indent="-342720">
              <a:lnSpc>
                <a:spcPct val="100000"/>
              </a:lnSpc>
              <a:buClr>
                <a:srgbClr val="000000"/>
              </a:buClr>
              <a:buFont typeface="Arial"/>
              <a:buChar char="•"/>
            </a:pPr>
            <a:r>
              <a:rPr lang="en-US" sz="2800" spc="-1" dirty="0">
                <a:solidFill>
                  <a:srgbClr val="000000"/>
                </a:solidFill>
                <a:uFill>
                  <a:solidFill>
                    <a:srgbClr val="FFFFFF"/>
                  </a:solidFill>
                </a:uFill>
                <a:latin typeface="Calibri"/>
              </a:rPr>
              <a:t>Read </a:t>
            </a:r>
            <a:r>
              <a:rPr lang="en-US" sz="2800" spc="-1" dirty="0" err="1">
                <a:solidFill>
                  <a:srgbClr val="000000"/>
                </a:solidFill>
                <a:uFill>
                  <a:solidFill>
                    <a:srgbClr val="FFFFFF"/>
                  </a:solidFill>
                </a:uFill>
                <a:latin typeface="Calibri"/>
              </a:rPr>
              <a:t>Almaatouq</a:t>
            </a:r>
            <a:r>
              <a:rPr lang="en-US" sz="2800" spc="-1" dirty="0">
                <a:solidFill>
                  <a:srgbClr val="000000"/>
                </a:solidFill>
                <a:uFill>
                  <a:solidFill>
                    <a:srgbClr val="FFFFFF"/>
                  </a:solidFill>
                </a:uFill>
                <a:latin typeface="Calibri"/>
              </a:rPr>
              <a:t> et al. 2016 “Are you your friends friend? Poor perception of friendship ties limit the ability to promote </a:t>
            </a:r>
            <a:r>
              <a:rPr lang="en-US" sz="2800" spc="-1" dirty="0" err="1">
                <a:solidFill>
                  <a:srgbClr val="000000"/>
                </a:solidFill>
                <a:uFill>
                  <a:solidFill>
                    <a:srgbClr val="FFFFFF"/>
                  </a:solidFill>
                </a:uFill>
                <a:latin typeface="Calibri"/>
              </a:rPr>
              <a:t>behavioural</a:t>
            </a:r>
            <a:r>
              <a:rPr lang="en-US" sz="2800" spc="-1" dirty="0">
                <a:solidFill>
                  <a:srgbClr val="000000"/>
                </a:solidFill>
                <a:uFill>
                  <a:solidFill>
                    <a:srgbClr val="FFFFFF"/>
                  </a:solidFill>
                </a:uFill>
                <a:latin typeface="Calibri"/>
              </a:rPr>
              <a:t> change”</a:t>
            </a:r>
          </a:p>
          <a:p>
            <a:pPr marL="343080" indent="-342720">
              <a:lnSpc>
                <a:spcPct val="100000"/>
              </a:lnSpc>
              <a:buClr>
                <a:srgbClr val="000000"/>
              </a:buClr>
              <a:buFont typeface="Arial"/>
              <a:buChar char="•"/>
            </a:pPr>
            <a:r>
              <a:rPr lang="en-US" sz="2800" spc="-1" dirty="0">
                <a:solidFill>
                  <a:srgbClr val="000000"/>
                </a:solidFill>
                <a:uFill>
                  <a:solidFill>
                    <a:srgbClr val="FFFFFF"/>
                  </a:solidFill>
                </a:uFill>
                <a:latin typeface="Calibri"/>
              </a:rPr>
              <a:t>Describe how friendship relationships may be unidirectional</a:t>
            </a:r>
            <a:r>
              <a:rPr lang="en-US" sz="2800" b="0" strike="noStrike" spc="-1" dirty="0">
                <a:solidFill>
                  <a:srgbClr val="000000"/>
                </a:solidFill>
                <a:uFill>
                  <a:solidFill>
                    <a:srgbClr val="FFFFFF"/>
                  </a:solidFill>
                </a:uFill>
                <a:latin typeface="Calibri"/>
              </a:rPr>
              <a:t>.</a:t>
            </a:r>
          </a:p>
          <a:p>
            <a:pPr marL="343080" indent="-342720">
              <a:lnSpc>
                <a:spcPct val="100000"/>
              </a:lnSpc>
              <a:buClr>
                <a:srgbClr val="000000"/>
              </a:buClr>
              <a:buFont typeface="Arial"/>
              <a:buChar char="•"/>
            </a:pPr>
            <a:r>
              <a:rPr lang="en-US" sz="2800" spc="-1" dirty="0">
                <a:solidFill>
                  <a:srgbClr val="000000"/>
                </a:solidFill>
                <a:uFill>
                  <a:solidFill>
                    <a:srgbClr val="FFFFFF"/>
                  </a:solidFill>
                </a:uFill>
                <a:latin typeface="Calibri"/>
              </a:rPr>
              <a:t>Define</a:t>
            </a:r>
            <a:r>
              <a:rPr lang="en-US" sz="2800" b="0" strike="noStrike" spc="-1" dirty="0">
                <a:solidFill>
                  <a:srgbClr val="000000"/>
                </a:solidFill>
                <a:uFill>
                  <a:solidFill>
                    <a:srgbClr val="FFFFFF"/>
                  </a:solidFill>
                </a:uFill>
                <a:latin typeface="Calibri"/>
              </a:rPr>
              <a:t> social embeddedness and social centrality</a:t>
            </a:r>
          </a:p>
          <a:p>
            <a:pPr marL="343080" indent="-342720">
              <a:lnSpc>
                <a:spcPct val="100000"/>
              </a:lnSpc>
              <a:buClr>
                <a:srgbClr val="000000"/>
              </a:buClr>
              <a:buFont typeface="Arial"/>
              <a:buChar char="•"/>
            </a:pPr>
            <a:r>
              <a:rPr lang="en-US" sz="2800" spc="-1" dirty="0">
                <a:solidFill>
                  <a:srgbClr val="000000"/>
                </a:solidFill>
                <a:uFill>
                  <a:solidFill>
                    <a:srgbClr val="FFFFFF"/>
                  </a:solidFill>
                </a:uFill>
                <a:latin typeface="Calibri"/>
              </a:rPr>
              <a:t>Explain the results of Figure 1 on the reciprocity of friendship. </a:t>
            </a:r>
          </a:p>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Calibri"/>
              </a:rPr>
              <a:t>If you can, download on</a:t>
            </a:r>
            <a:r>
              <a:rPr lang="en-US" sz="2800" spc="-1" dirty="0">
                <a:solidFill>
                  <a:srgbClr val="000000"/>
                </a:solidFill>
                <a:uFill>
                  <a:solidFill>
                    <a:srgbClr val="FFFFFF"/>
                  </a:solidFill>
                </a:uFill>
                <a:latin typeface="Calibri"/>
              </a:rPr>
              <a:t>e of the datasets and rank individuals by the number of other counting them as a friend. How does this predict probability of having your friendships reciprocated?</a:t>
            </a:r>
            <a:endParaRPr lang="en-US" sz="3200" b="0" strike="noStrike" spc="-1" dirty="0">
              <a:solidFill>
                <a:srgbClr val="000000"/>
              </a:solidFill>
              <a:uFill>
                <a:solidFill>
                  <a:srgbClr val="FFFFFF"/>
                </a:solidFill>
              </a:uFill>
              <a:latin typeface="Calibri"/>
            </a:endParaRPr>
          </a:p>
          <a:p>
            <a:pPr>
              <a:lnSpc>
                <a:spcPct val="100000"/>
              </a:lnSpc>
            </a:pPr>
            <a:endParaRPr lang="en-US" sz="3200" b="0" strike="noStrike" spc="-1" dirty="0">
              <a:solidFill>
                <a:srgbClr val="000000"/>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xtShape 1"/>
          <p:cNvSpPr txBox="1"/>
          <p:nvPr/>
        </p:nvSpPr>
        <p:spPr>
          <a:xfrm>
            <a:off x="457200" y="215046"/>
            <a:ext cx="8229240" cy="1142640"/>
          </a:xfrm>
          <a:prstGeom prst="rect">
            <a:avLst/>
          </a:prstGeom>
          <a:noFill/>
          <a:ln>
            <a:noFill/>
          </a:ln>
        </p:spPr>
        <p:txBody>
          <a:bodyPr anchor="ctr"/>
          <a:lstStyle/>
          <a:p>
            <a:pPr algn="ctr">
              <a:lnSpc>
                <a:spcPct val="100000"/>
              </a:lnSpc>
            </a:pPr>
            <a:r>
              <a:rPr lang="en-US" sz="4400" b="0" strike="noStrike" spc="-1" dirty="0">
                <a:solidFill>
                  <a:srgbClr val="000000"/>
                </a:solidFill>
                <a:uFill>
                  <a:solidFill>
                    <a:srgbClr val="FFFFFF"/>
                  </a:solidFill>
                </a:uFill>
                <a:latin typeface="Calibri"/>
              </a:rPr>
              <a:t>Project 10-friendship networks and </a:t>
            </a:r>
            <a:r>
              <a:rPr lang="en-US" sz="4400" spc="-1" dirty="0">
                <a:solidFill>
                  <a:srgbClr val="000000"/>
                </a:solidFill>
                <a:uFill>
                  <a:solidFill>
                    <a:srgbClr val="FFFFFF"/>
                  </a:solidFill>
                </a:uFill>
                <a:latin typeface="Calibri"/>
              </a:rPr>
              <a:t>peer influence</a:t>
            </a:r>
            <a:endParaRPr lang="en-US" sz="1800" b="0" strike="noStrike" spc="-1" dirty="0">
              <a:solidFill>
                <a:srgbClr val="000000"/>
              </a:solidFill>
              <a:uFill>
                <a:solidFill>
                  <a:srgbClr val="FFFFFF"/>
                </a:solidFill>
              </a:uFill>
              <a:latin typeface="Calibri"/>
            </a:endParaRPr>
          </a:p>
        </p:txBody>
      </p:sp>
      <p:sp>
        <p:nvSpPr>
          <p:cNvPr id="157" name="TextShape 2"/>
          <p:cNvSpPr txBox="1"/>
          <p:nvPr/>
        </p:nvSpPr>
        <p:spPr>
          <a:xfrm>
            <a:off x="457200" y="1302027"/>
            <a:ext cx="8229240" cy="4525560"/>
          </a:xfrm>
          <a:prstGeom prst="rect">
            <a:avLst/>
          </a:prstGeom>
          <a:noFill/>
          <a:ln>
            <a:noFill/>
          </a:ln>
        </p:spPr>
        <p:txBody>
          <a:bodyPr/>
          <a:lstStyle/>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Calibri" charset="0"/>
                <a:ea typeface="Calibri" charset="0"/>
                <a:cs typeface="Calibri" charset="0"/>
              </a:rPr>
              <a:t>Explain the data in Figure 2 on the Friends and Family dataset.</a:t>
            </a:r>
          </a:p>
          <a:p>
            <a:pPr marL="343080" indent="-342720">
              <a:lnSpc>
                <a:spcPct val="100000"/>
              </a:lnSpc>
              <a:buClr>
                <a:srgbClr val="000000"/>
              </a:buClr>
              <a:buFont typeface="Arial"/>
              <a:buChar char="•"/>
            </a:pPr>
            <a:r>
              <a:rPr lang="en-US" sz="2800" spc="-1" dirty="0">
                <a:solidFill>
                  <a:srgbClr val="000000"/>
                </a:solidFill>
                <a:uFill>
                  <a:solidFill>
                    <a:srgbClr val="FFFFFF"/>
                  </a:solidFill>
                </a:uFill>
                <a:latin typeface="Calibri" charset="0"/>
                <a:ea typeface="Calibri" charset="0"/>
                <a:cs typeface="Calibri" charset="0"/>
              </a:rPr>
              <a:t>Explain the </a:t>
            </a:r>
            <a:r>
              <a:rPr lang="en-US" sz="2800" spc="-1" dirty="0" err="1">
                <a:solidFill>
                  <a:srgbClr val="000000"/>
                </a:solidFill>
                <a:uFill>
                  <a:solidFill>
                    <a:srgbClr val="FFFFFF"/>
                  </a:solidFill>
                </a:uFill>
                <a:latin typeface="Calibri" charset="0"/>
                <a:ea typeface="Calibri" charset="0"/>
                <a:cs typeface="Calibri" charset="0"/>
              </a:rPr>
              <a:t>Funfit</a:t>
            </a:r>
            <a:r>
              <a:rPr lang="en-US" sz="2800" spc="-1" dirty="0">
                <a:solidFill>
                  <a:srgbClr val="000000"/>
                </a:solidFill>
                <a:uFill>
                  <a:solidFill>
                    <a:srgbClr val="FFFFFF"/>
                  </a:solidFill>
                </a:uFill>
                <a:latin typeface="Calibri" charset="0"/>
                <a:ea typeface="Calibri" charset="0"/>
                <a:cs typeface="Calibri" charset="0"/>
              </a:rPr>
              <a:t> experiment.</a:t>
            </a:r>
            <a:endParaRPr lang="en-US" sz="2800" b="0" strike="noStrike" spc="-1" dirty="0">
              <a:solidFill>
                <a:srgbClr val="000000"/>
              </a:solidFill>
              <a:uFill>
                <a:solidFill>
                  <a:srgbClr val="FFFFFF"/>
                </a:solidFill>
              </a:uFill>
              <a:latin typeface="Calibri" charset="0"/>
              <a:ea typeface="Calibri" charset="0"/>
              <a:cs typeface="Calibri" charset="0"/>
            </a:endParaRPr>
          </a:p>
          <a:p>
            <a:pPr marL="343080" indent="-342720">
              <a:lnSpc>
                <a:spcPct val="100000"/>
              </a:lnSpc>
              <a:buClr>
                <a:srgbClr val="000000"/>
              </a:buClr>
              <a:buFont typeface="Arial"/>
              <a:buChar char="•"/>
            </a:pPr>
            <a:r>
              <a:rPr lang="en-US" sz="2800" spc="-1" dirty="0">
                <a:solidFill>
                  <a:srgbClr val="000000"/>
                </a:solidFill>
                <a:uFill>
                  <a:solidFill>
                    <a:srgbClr val="FFFFFF"/>
                  </a:solidFill>
                </a:uFill>
                <a:latin typeface="Calibri" charset="0"/>
                <a:ea typeface="Calibri" charset="0"/>
                <a:cs typeface="Calibri" charset="0"/>
              </a:rPr>
              <a:t>Explain the regression models (you will need to look at S1 File) for how change in physical activity depends on type of friendship between the focal individual (ego) and their two buddies (alter), </a:t>
            </a:r>
            <a:r>
              <a:rPr lang="en-US" sz="2800" spc="-1" dirty="0" err="1">
                <a:solidFill>
                  <a:srgbClr val="000000"/>
                </a:solidFill>
                <a:uFill>
                  <a:solidFill>
                    <a:srgbClr val="FFFFFF"/>
                  </a:solidFill>
                </a:uFill>
                <a:latin typeface="Calibri" charset="0"/>
                <a:ea typeface="Calibri" charset="0"/>
                <a:cs typeface="Calibri" charset="0"/>
              </a:rPr>
              <a:t>ie</a:t>
            </a:r>
            <a:r>
              <a:rPr lang="en-US" sz="2800" spc="-1" dirty="0">
                <a:solidFill>
                  <a:srgbClr val="000000"/>
                </a:solidFill>
                <a:uFill>
                  <a:solidFill>
                    <a:srgbClr val="FFFFFF"/>
                  </a:solidFill>
                </a:uFill>
                <a:latin typeface="Calibri" charset="0"/>
                <a:ea typeface="Calibri" charset="0"/>
                <a:cs typeface="Calibri" charset="0"/>
              </a:rPr>
              <a:t>. its directionality and strength. </a:t>
            </a:r>
          </a:p>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Calibri" charset="0"/>
                <a:ea typeface="Calibri" charset="0"/>
                <a:cs typeface="Calibri" charset="0"/>
              </a:rPr>
              <a:t>Explain the results of these regressions.</a:t>
            </a:r>
          </a:p>
          <a:p>
            <a:pPr marL="343080" indent="-342720">
              <a:lnSpc>
                <a:spcPct val="100000"/>
              </a:lnSpc>
              <a:buClr>
                <a:srgbClr val="000000"/>
              </a:buClr>
              <a:buFont typeface="Arial"/>
              <a:buChar char="•"/>
            </a:pPr>
            <a:r>
              <a:rPr lang="en-US" sz="2800" spc="-1" dirty="0">
                <a:solidFill>
                  <a:srgbClr val="000000"/>
                </a:solidFill>
                <a:uFill>
                  <a:solidFill>
                    <a:srgbClr val="FFFFFF"/>
                  </a:solidFill>
                </a:uFill>
                <a:latin typeface="Calibri" charset="0"/>
                <a:ea typeface="Calibri" charset="0"/>
                <a:cs typeface="Calibri" charset="0"/>
              </a:rPr>
              <a:t>If you were designing an experiment to determine the influence of friendship networks on peer influence, how would you go about it? Anything you would change compare to this study?</a:t>
            </a:r>
            <a:endParaRPr lang="en-US" sz="2800" b="0" strike="noStrike" spc="-1" dirty="0">
              <a:solidFill>
                <a:srgbClr val="000000"/>
              </a:solidFill>
              <a:uFill>
                <a:solidFill>
                  <a:srgbClr val="FFFFFF"/>
                </a:solidFill>
              </a:uFill>
              <a:latin typeface="Calibri" charset="0"/>
              <a:ea typeface="Calibri" charset="0"/>
              <a:cs typeface="Calibri" charset="0"/>
            </a:endParaRPr>
          </a:p>
          <a:p>
            <a:pPr marL="343080" indent="-342720">
              <a:lnSpc>
                <a:spcPct val="100000"/>
              </a:lnSpc>
              <a:buClr>
                <a:srgbClr val="000000"/>
              </a:buClr>
              <a:buFont typeface="Arial"/>
              <a:buChar char="•"/>
            </a:pPr>
            <a:endParaRPr lang="en-US" sz="2800" b="0" strike="noStrike" spc="-1" dirty="0">
              <a:solidFill>
                <a:srgbClr val="000000"/>
              </a:solidFill>
              <a:uFill>
                <a:solidFill>
                  <a:srgbClr val="FFFFFF"/>
                </a:solidFill>
              </a:uFill>
              <a:latin typeface="Calibri" charset="0"/>
              <a:ea typeface="Calibri" charset="0"/>
              <a:cs typeface="Calibri"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uFill>
                  <a:solidFill>
                    <a:srgbClr val="FFFFFF"/>
                  </a:solidFill>
                </a:uFill>
                <a:latin typeface="Calibri"/>
              </a:rPr>
              <a:t>Mathematical modelling</a:t>
            </a:r>
            <a:endParaRPr lang="en-US" sz="1800" b="0" strike="noStrike" spc="-1">
              <a:solidFill>
                <a:srgbClr val="000000"/>
              </a:solidFill>
              <a:uFill>
                <a:solidFill>
                  <a:srgbClr val="FFFFFF"/>
                </a:solidFill>
              </a:uFill>
              <a:latin typeface="Calibri"/>
            </a:endParaRPr>
          </a:p>
        </p:txBody>
      </p:sp>
      <p:sp>
        <p:nvSpPr>
          <p:cNvPr id="88" name="TextShape 2"/>
          <p:cNvSpPr txBox="1"/>
          <p:nvPr/>
        </p:nvSpPr>
        <p:spPr>
          <a:xfrm>
            <a:off x="457200" y="1348200"/>
            <a:ext cx="8229240" cy="4525560"/>
          </a:xfrm>
          <a:prstGeom prst="rect">
            <a:avLst/>
          </a:prstGeom>
          <a:noFill/>
          <a:ln>
            <a:noFill/>
          </a:ln>
        </p:spPr>
        <p:txBody>
          <a:bodyPr/>
          <a:lstStyle/>
          <a:p>
            <a:pPr marL="432000" indent="-324000">
              <a:buClr>
                <a:srgbClr val="000000"/>
              </a:buClr>
              <a:buSzPct val="45000"/>
              <a:buFont typeface="Wingdings" charset="2"/>
              <a:buChar char=""/>
            </a:pPr>
            <a:r>
              <a:rPr lang="en-US" sz="2800" b="0" strike="noStrike" spc="-1" dirty="0">
                <a:solidFill>
                  <a:srgbClr val="000000"/>
                </a:solidFill>
                <a:uFill>
                  <a:solidFill>
                    <a:srgbClr val="FFFFFF"/>
                  </a:solidFill>
                </a:uFill>
                <a:latin typeface="Calibri"/>
              </a:rPr>
              <a:t>Mathematical models are descriptions of a system using mathematical language.</a:t>
            </a:r>
          </a:p>
          <a:p>
            <a:pPr marL="432000" indent="-324000">
              <a:buClr>
                <a:srgbClr val="000000"/>
              </a:buClr>
              <a:buSzPct val="45000"/>
              <a:buFont typeface="Wingdings" charset="2"/>
              <a:buChar char=""/>
            </a:pPr>
            <a:r>
              <a:rPr lang="en-US" sz="2800" b="0" strike="noStrike" spc="-1" dirty="0">
                <a:solidFill>
                  <a:srgbClr val="000000"/>
                </a:solidFill>
                <a:uFill>
                  <a:solidFill>
                    <a:srgbClr val="FFFFFF"/>
                  </a:solidFill>
                </a:uFill>
                <a:latin typeface="Calibri"/>
              </a:rPr>
              <a:t>Mathematical modelling can be useful for a number of reasons</a:t>
            </a:r>
          </a:p>
          <a:p>
            <a:pPr marL="864000" lvl="1" indent="-324000">
              <a:buClr>
                <a:srgbClr val="000000"/>
              </a:buClr>
              <a:buSzPct val="75000"/>
              <a:buFont typeface="Symbol" charset="2"/>
              <a:buChar char=""/>
            </a:pPr>
            <a:r>
              <a:rPr lang="en-US" sz="2800" b="0" strike="noStrike" spc="-1" dirty="0">
                <a:solidFill>
                  <a:srgbClr val="000000"/>
                </a:solidFill>
                <a:uFill>
                  <a:solidFill>
                    <a:srgbClr val="FFFFFF"/>
                  </a:solidFill>
                </a:uFill>
                <a:latin typeface="Calibri"/>
              </a:rPr>
              <a:t>Mathematical language is very precise, it helps to write down assumptions about a system precisely</a:t>
            </a:r>
            <a:endParaRPr lang="en-US" sz="2400" b="0" strike="noStrike" spc="-1" dirty="0">
              <a:solidFill>
                <a:srgbClr val="000000"/>
              </a:solidFill>
              <a:uFill>
                <a:solidFill>
                  <a:srgbClr val="FFFFFF"/>
                </a:solidFill>
              </a:uFill>
              <a:latin typeface="Calibri"/>
            </a:endParaRPr>
          </a:p>
          <a:p>
            <a:pPr marL="864000" lvl="1" indent="-324000">
              <a:buClr>
                <a:srgbClr val="000000"/>
              </a:buClr>
              <a:buSzPct val="75000"/>
              <a:buFont typeface="Symbol" charset="2"/>
              <a:buChar char=""/>
            </a:pPr>
            <a:r>
              <a:rPr lang="en-US" sz="2800" b="0" strike="noStrike" spc="-1" dirty="0">
                <a:solidFill>
                  <a:srgbClr val="000000"/>
                </a:solidFill>
                <a:uFill>
                  <a:solidFill>
                    <a:srgbClr val="FFFFFF"/>
                  </a:solidFill>
                </a:uFill>
                <a:latin typeface="Calibri"/>
              </a:rPr>
              <a:t>Mathematical theory can then be applied to the model to derive insight into the consequences of the assumptions and test hypotheses</a:t>
            </a:r>
            <a:endParaRPr lang="en-US" sz="2400" b="0" strike="noStrike" spc="-1" dirty="0">
              <a:solidFill>
                <a:srgbClr val="000000"/>
              </a:solidFill>
              <a:uFill>
                <a:solidFill>
                  <a:srgbClr val="FFFFFF"/>
                </a:solidFill>
              </a:uFill>
              <a:latin typeface="Calibri"/>
            </a:endParaRPr>
          </a:p>
          <a:p>
            <a:pPr marL="864000" lvl="1" indent="-324000">
              <a:buClr>
                <a:srgbClr val="000000"/>
              </a:buClr>
              <a:buSzPct val="75000"/>
              <a:buFont typeface="Symbol" charset="2"/>
              <a:buChar char=""/>
            </a:pPr>
            <a:r>
              <a:rPr lang="en-US" sz="2800" b="0" strike="noStrike" spc="-1" dirty="0">
                <a:solidFill>
                  <a:srgbClr val="000000"/>
                </a:solidFill>
                <a:uFill>
                  <a:solidFill>
                    <a:srgbClr val="FFFFFF"/>
                  </a:solidFill>
                </a:uFill>
                <a:latin typeface="Calibri"/>
              </a:rPr>
              <a:t>Computers can be used to simulate models and provide predictions/ test hypotheses </a:t>
            </a:r>
            <a:endParaRPr lang="en-US" sz="2400" b="0" strike="noStrike" spc="-1" dirty="0">
              <a:solidFill>
                <a:srgbClr val="000000"/>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uFill>
                  <a:solidFill>
                    <a:srgbClr val="FFFFFF"/>
                  </a:solidFill>
                </a:uFill>
                <a:latin typeface="Calibri"/>
              </a:rPr>
              <a:t>Picking a project</a:t>
            </a:r>
            <a:endParaRPr lang="en-US" sz="1800" b="0" strike="noStrike" spc="-1">
              <a:solidFill>
                <a:srgbClr val="000000"/>
              </a:solidFill>
              <a:uFill>
                <a:solidFill>
                  <a:srgbClr val="FFFFFF"/>
                </a:solidFill>
              </a:uFill>
              <a:latin typeface="Calibri"/>
            </a:endParaRPr>
          </a:p>
        </p:txBody>
      </p:sp>
      <p:sp>
        <p:nvSpPr>
          <p:cNvPr id="159" name="TextShape 2"/>
          <p:cNvSpPr txBox="1"/>
          <p:nvPr/>
        </p:nvSpPr>
        <p:spPr>
          <a:xfrm>
            <a:off x="457200" y="1600200"/>
            <a:ext cx="8229240" cy="4525560"/>
          </a:xfrm>
          <a:prstGeom prst="rect">
            <a:avLst/>
          </a:prstGeom>
          <a:noFill/>
          <a:ln>
            <a:noFill/>
          </a:ln>
        </p:spPr>
        <p:txBody>
          <a:bodyPr/>
          <a:lstStyle/>
          <a:p>
            <a:pPr marL="343080" indent="-342720">
              <a:lnSpc>
                <a:spcPct val="100000"/>
              </a:lnSpc>
              <a:buClr>
                <a:srgbClr val="000000"/>
              </a:buClr>
              <a:buFont typeface="Arial"/>
              <a:buChar char="•"/>
            </a:pPr>
            <a:r>
              <a:rPr lang="en-US" sz="3200" b="0" strike="noStrike" spc="-1" dirty="0">
                <a:solidFill>
                  <a:srgbClr val="000000"/>
                </a:solidFill>
                <a:uFill>
                  <a:solidFill>
                    <a:srgbClr val="FFFFFF"/>
                  </a:solidFill>
                </a:uFill>
                <a:latin typeface="Calibri"/>
              </a:rPr>
              <a:t>Order the projects 1-10, with 1 your </a:t>
            </a:r>
            <a:r>
              <a:rPr lang="en-US" sz="3200" b="0" strike="noStrike" spc="-1" dirty="0" err="1">
                <a:solidFill>
                  <a:srgbClr val="000000"/>
                </a:solidFill>
                <a:uFill>
                  <a:solidFill>
                    <a:srgbClr val="FFFFFF"/>
                  </a:solidFill>
                </a:uFill>
                <a:latin typeface="Calibri"/>
              </a:rPr>
              <a:t>favourite</a:t>
            </a:r>
            <a:r>
              <a:rPr lang="en-US" sz="3200" b="0" strike="noStrike" spc="-1" dirty="0">
                <a:solidFill>
                  <a:srgbClr val="000000"/>
                </a:solidFill>
                <a:uFill>
                  <a:solidFill>
                    <a:srgbClr val="FFFFFF"/>
                  </a:solidFill>
                </a:uFill>
                <a:latin typeface="Calibri"/>
              </a:rPr>
              <a:t> </a:t>
            </a:r>
          </a:p>
          <a:p>
            <a:pPr marL="343080" indent="-342720">
              <a:lnSpc>
                <a:spcPct val="100000"/>
              </a:lnSpc>
              <a:buClr>
                <a:srgbClr val="000000"/>
              </a:buClr>
              <a:buFont typeface="Arial"/>
              <a:buChar char="•"/>
            </a:pPr>
            <a:endParaRPr lang="en-US" sz="3200"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endParaRPr lang="en-US" sz="3200"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dirty="0">
                <a:solidFill>
                  <a:srgbClr val="000000"/>
                </a:solidFill>
                <a:uFill>
                  <a:solidFill>
                    <a:srgbClr val="FFFFFF"/>
                  </a:solidFill>
                </a:uFill>
                <a:latin typeface="Calibri"/>
              </a:rPr>
              <a:t>Receive</a:t>
            </a:r>
            <a:r>
              <a:rPr lang="en-US" sz="3200" b="0" strike="noStrike" spc="-1" dirty="0">
                <a:solidFill>
                  <a:srgbClr val="000000"/>
                </a:solidFill>
                <a:uFill>
                  <a:solidFill>
                    <a:srgbClr val="FFFFFF"/>
                  </a:solidFill>
                </a:uFill>
                <a:latin typeface="Calibri"/>
              </a:rPr>
              <a:t> papers &amp; take a quick look</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spc="-1" dirty="0">
                <a:solidFill>
                  <a:srgbClr val="000000"/>
                </a:solidFill>
                <a:uFill>
                  <a:solidFill>
                    <a:srgbClr val="FFFFFF"/>
                  </a:solidFill>
                </a:uFill>
                <a:latin typeface="Calibri"/>
              </a:rPr>
              <a:t>Thurs</a:t>
            </a:r>
            <a:r>
              <a:rPr lang="en-US" sz="4400" b="0" strike="noStrike" spc="-1" dirty="0">
                <a:solidFill>
                  <a:srgbClr val="000000"/>
                </a:solidFill>
                <a:uFill>
                  <a:solidFill>
                    <a:srgbClr val="FFFFFF"/>
                  </a:solidFill>
                </a:uFill>
                <a:latin typeface="Calibri"/>
              </a:rPr>
              <a:t>day 6</a:t>
            </a:r>
            <a:r>
              <a:rPr lang="en-US" sz="4400" b="0" strike="noStrike" spc="-1" baseline="30000" dirty="0">
                <a:solidFill>
                  <a:srgbClr val="000000"/>
                </a:solidFill>
                <a:uFill>
                  <a:solidFill>
                    <a:srgbClr val="FFFFFF"/>
                  </a:solidFill>
                </a:uFill>
                <a:latin typeface="Calibri"/>
              </a:rPr>
              <a:t>th</a:t>
            </a:r>
            <a:r>
              <a:rPr lang="en-US" sz="4400" b="0" strike="noStrike" spc="-1" dirty="0">
                <a:solidFill>
                  <a:srgbClr val="000000"/>
                </a:solidFill>
                <a:uFill>
                  <a:solidFill>
                    <a:srgbClr val="FFFFFF"/>
                  </a:solidFill>
                </a:uFill>
                <a:latin typeface="Calibri"/>
              </a:rPr>
              <a:t> June timings</a:t>
            </a:r>
            <a:endParaRPr lang="en-US" sz="1800" b="0" strike="noStrike" spc="-1" dirty="0">
              <a:solidFill>
                <a:srgbClr val="000000"/>
              </a:solidFill>
              <a:uFill>
                <a:solidFill>
                  <a:srgbClr val="FFFFFF"/>
                </a:solidFill>
              </a:uFill>
              <a:latin typeface="Calibri"/>
            </a:endParaRPr>
          </a:p>
        </p:txBody>
      </p:sp>
      <p:sp>
        <p:nvSpPr>
          <p:cNvPr id="161" name="TextShape 2"/>
          <p:cNvSpPr txBox="1"/>
          <p:nvPr/>
        </p:nvSpPr>
        <p:spPr>
          <a:xfrm>
            <a:off x="457200" y="1600200"/>
            <a:ext cx="8229240" cy="4525560"/>
          </a:xfrm>
          <a:prstGeom prst="rect">
            <a:avLst/>
          </a:prstGeom>
          <a:noFill/>
          <a:ln>
            <a:noFill/>
          </a:ln>
        </p:spPr>
        <p:txBody>
          <a:bodyPr/>
          <a:lstStyle/>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Calibri"/>
              </a:rPr>
              <a:t>Groups 1-5 should attend from 11am-1</a:t>
            </a:r>
            <a:r>
              <a:rPr lang="en-US" sz="2800" spc="-1" dirty="0">
                <a:solidFill>
                  <a:srgbClr val="000000"/>
                </a:solidFill>
                <a:uFill>
                  <a:solidFill>
                    <a:srgbClr val="FFFFFF"/>
                  </a:solidFill>
                </a:uFill>
                <a:latin typeface="Calibri"/>
              </a:rPr>
              <a:t>p</a:t>
            </a:r>
            <a:r>
              <a:rPr lang="en-US" sz="2800" b="0" strike="noStrike" spc="-1" dirty="0">
                <a:solidFill>
                  <a:srgbClr val="000000"/>
                </a:solidFill>
                <a:uFill>
                  <a:solidFill>
                    <a:srgbClr val="FFFFFF"/>
                  </a:solidFill>
                </a:uFill>
                <a:latin typeface="Calibri"/>
              </a:rPr>
              <a:t>m</a:t>
            </a:r>
          </a:p>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Calibri"/>
              </a:rPr>
              <a:t>Groups 6-10 should attend from </a:t>
            </a:r>
            <a:r>
              <a:rPr lang="en-US" sz="2800" spc="-1" dirty="0">
                <a:solidFill>
                  <a:srgbClr val="000000"/>
                </a:solidFill>
                <a:uFill>
                  <a:solidFill>
                    <a:srgbClr val="FFFFFF"/>
                  </a:solidFill>
                </a:uFill>
                <a:latin typeface="Calibri"/>
              </a:rPr>
              <a:t>2pm</a:t>
            </a:r>
            <a:r>
              <a:rPr lang="en-US" sz="2800" b="0" strike="noStrike" spc="-1" dirty="0">
                <a:solidFill>
                  <a:srgbClr val="000000"/>
                </a:solidFill>
                <a:uFill>
                  <a:solidFill>
                    <a:srgbClr val="FFFFFF"/>
                  </a:solidFill>
                </a:uFill>
                <a:latin typeface="Calibri"/>
              </a:rPr>
              <a:t>-4pm</a:t>
            </a:r>
          </a:p>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Calibri"/>
              </a:rPr>
              <a:t>The presentations should be 15 minutes long including time for questions (around 3 minutes)</a:t>
            </a:r>
          </a:p>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Calibri"/>
              </a:rPr>
              <a:t>The presentations will be in group order</a:t>
            </a:r>
          </a:p>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Calibri"/>
              </a:rPr>
              <a:t>All presentations will take place in LG11, Bentham House, Endsleigh Gardens.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dirty="0">
                <a:solidFill>
                  <a:srgbClr val="000000"/>
                </a:solidFill>
                <a:uFill>
                  <a:solidFill>
                    <a:srgbClr val="FFFFFF"/>
                  </a:solidFill>
                </a:uFill>
                <a:latin typeface="Calibri"/>
              </a:rPr>
              <a:t>Office hour</a:t>
            </a:r>
            <a:endParaRPr lang="en-US" sz="1800" b="0" strike="noStrike" spc="-1" dirty="0">
              <a:solidFill>
                <a:srgbClr val="000000"/>
              </a:solidFill>
              <a:uFill>
                <a:solidFill>
                  <a:srgbClr val="FFFFFF"/>
                </a:solidFill>
              </a:uFill>
              <a:latin typeface="Calibri"/>
            </a:endParaRPr>
          </a:p>
        </p:txBody>
      </p:sp>
      <p:sp>
        <p:nvSpPr>
          <p:cNvPr id="161" name="TextShape 2"/>
          <p:cNvSpPr txBox="1"/>
          <p:nvPr/>
        </p:nvSpPr>
        <p:spPr>
          <a:xfrm>
            <a:off x="457200" y="1600200"/>
            <a:ext cx="8229240" cy="4525560"/>
          </a:xfrm>
          <a:prstGeom prst="rect">
            <a:avLst/>
          </a:prstGeom>
          <a:noFill/>
          <a:ln>
            <a:noFill/>
          </a:ln>
        </p:spPr>
        <p:txBody>
          <a:bodyPr/>
          <a:lstStyle/>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Calibri"/>
              </a:rPr>
              <a:t>I will hold an office hour on Monday 3</a:t>
            </a:r>
            <a:r>
              <a:rPr lang="en-US" sz="2800" b="0" strike="noStrike" spc="-1" baseline="30000" dirty="0">
                <a:solidFill>
                  <a:srgbClr val="000000"/>
                </a:solidFill>
                <a:uFill>
                  <a:solidFill>
                    <a:srgbClr val="FFFFFF"/>
                  </a:solidFill>
                </a:uFill>
                <a:latin typeface="Calibri"/>
              </a:rPr>
              <a:t>rd</a:t>
            </a:r>
            <a:r>
              <a:rPr lang="en-US" sz="2800" b="0" strike="noStrike" spc="-1" dirty="0">
                <a:solidFill>
                  <a:srgbClr val="000000"/>
                </a:solidFill>
                <a:uFill>
                  <a:solidFill>
                    <a:srgbClr val="FFFFFF"/>
                  </a:solidFill>
                </a:uFill>
                <a:latin typeface="Calibri"/>
              </a:rPr>
              <a:t> June at 2.30pm in case you have any questions (room 810, 25 Gordon St.).</a:t>
            </a:r>
          </a:p>
        </p:txBody>
      </p:sp>
    </p:spTree>
    <p:extLst>
      <p:ext uri="{BB962C8B-B14F-4D97-AF65-F5344CB8AC3E}">
        <p14:creationId xmlns:p14="http://schemas.microsoft.com/office/powerpoint/2010/main" val="266819400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uFill>
                  <a:solidFill>
                    <a:srgbClr val="FFFFFF"/>
                  </a:solidFill>
                </a:uFill>
                <a:latin typeface="Calibri"/>
              </a:rPr>
              <a:t>Aims</a:t>
            </a:r>
            <a:endParaRPr lang="en-US" sz="1800" b="0" strike="noStrike" spc="-1">
              <a:solidFill>
                <a:srgbClr val="000000"/>
              </a:solidFill>
              <a:uFill>
                <a:solidFill>
                  <a:srgbClr val="FFFFFF"/>
                </a:solidFill>
              </a:uFill>
              <a:latin typeface="Calibri"/>
            </a:endParaRPr>
          </a:p>
        </p:txBody>
      </p:sp>
      <p:sp>
        <p:nvSpPr>
          <p:cNvPr id="163" name="TextShape 2"/>
          <p:cNvSpPr txBox="1"/>
          <p:nvPr/>
        </p:nvSpPr>
        <p:spPr>
          <a:xfrm>
            <a:off x="457200" y="1600200"/>
            <a:ext cx="8229240" cy="4525560"/>
          </a:xfrm>
          <a:prstGeom prst="rect">
            <a:avLst/>
          </a:prstGeom>
          <a:noFill/>
          <a:ln>
            <a:noFill/>
          </a:ln>
        </p:spPr>
        <p:txBody>
          <a:bodyPr/>
          <a:lstStyle/>
          <a:p>
            <a:pPr marL="343080" indent="-342720">
              <a:lnSpc>
                <a:spcPct val="100000"/>
              </a:lnSpc>
              <a:buClr>
                <a:srgbClr val="000000"/>
              </a:buClr>
              <a:buFont typeface="Arial"/>
              <a:buChar char="•"/>
            </a:pPr>
            <a:r>
              <a:rPr lang="en-US" sz="2800" b="0" strike="noStrike" spc="-1">
                <a:solidFill>
                  <a:srgbClr val="000000"/>
                </a:solidFill>
                <a:uFill>
                  <a:solidFill>
                    <a:srgbClr val="FFFFFF"/>
                  </a:solidFill>
                </a:uFill>
                <a:latin typeface="Calibri"/>
              </a:rPr>
              <a:t>You will be marked on:</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Calibri"/>
              </a:rPr>
              <a:t>1. The level of difficulty and understanding of the material</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Calibri"/>
              </a:rPr>
              <a:t>2. The organisation of the material</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Calibri"/>
              </a:rPr>
              <a:t>3. The standard of the presentation </a:t>
            </a:r>
          </a:p>
          <a:p>
            <a:pPr marL="343080" indent="-342720">
              <a:lnSpc>
                <a:spcPct val="100000"/>
              </a:lnSpc>
              <a:buClr>
                <a:srgbClr val="000000"/>
              </a:buClr>
              <a:buFont typeface="Arial"/>
              <a:buChar char="•"/>
            </a:pPr>
            <a:r>
              <a:rPr lang="en-US" sz="2800" b="0" strike="noStrike" spc="-1">
                <a:solidFill>
                  <a:srgbClr val="000000"/>
                </a:solidFill>
                <a:uFill>
                  <a:solidFill>
                    <a:srgbClr val="FFFFFF"/>
                  </a:solidFill>
                </a:uFill>
                <a:latin typeface="Calibri"/>
              </a:rPr>
              <a:t>High marks will be awarded for original research. The aim is to give you an idea of what maths research is like. Presentation marks will be given for clarity of explanation and good use of graphics to illustrate what you are saying.</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uFill>
                  <a:solidFill>
                    <a:srgbClr val="FFFFFF"/>
                  </a:solidFill>
                </a:uFill>
                <a:latin typeface="Calibri"/>
              </a:rPr>
              <a:t>Organising your group</a:t>
            </a:r>
            <a:endParaRPr lang="en-US" sz="1800" b="0" strike="noStrike" spc="-1">
              <a:solidFill>
                <a:srgbClr val="000000"/>
              </a:solidFill>
              <a:uFill>
                <a:solidFill>
                  <a:srgbClr val="FFFFFF"/>
                </a:solidFill>
              </a:uFill>
              <a:latin typeface="Calibri"/>
            </a:endParaRPr>
          </a:p>
        </p:txBody>
      </p:sp>
      <p:sp>
        <p:nvSpPr>
          <p:cNvPr id="165" name="TextShape 2"/>
          <p:cNvSpPr txBox="1"/>
          <p:nvPr/>
        </p:nvSpPr>
        <p:spPr>
          <a:xfrm>
            <a:off x="457200" y="1600200"/>
            <a:ext cx="8229240" cy="4525560"/>
          </a:xfrm>
          <a:prstGeom prst="rect">
            <a:avLst/>
          </a:prstGeom>
          <a:noFill/>
          <a:ln>
            <a:noFill/>
          </a:ln>
        </p:spPr>
        <p:txBody>
          <a:bodyPr/>
          <a:lstStyle/>
          <a:p>
            <a:pPr marL="432000" indent="-324000">
              <a:buClr>
                <a:srgbClr val="000000"/>
              </a:buClr>
              <a:buSzPct val="45000"/>
              <a:buFont typeface="Wingdings" charset="2"/>
              <a:buChar char=""/>
            </a:pPr>
            <a:r>
              <a:rPr lang="en-US" sz="2800" b="0" strike="noStrike" spc="-1" dirty="0">
                <a:solidFill>
                  <a:srgbClr val="000000"/>
                </a:solidFill>
                <a:uFill>
                  <a:solidFill>
                    <a:srgbClr val="FFFFFF"/>
                  </a:solidFill>
                </a:uFill>
                <a:latin typeface="Calibri"/>
              </a:rPr>
              <a:t>I suggest each read the papers and then meet to discuss who will do what.</a:t>
            </a:r>
          </a:p>
          <a:p>
            <a:pPr marL="432000" indent="-324000">
              <a:buClr>
                <a:srgbClr val="000000"/>
              </a:buClr>
              <a:buSzPct val="45000"/>
              <a:buFont typeface="Wingdings" charset="2"/>
              <a:buChar char=""/>
            </a:pPr>
            <a:r>
              <a:rPr lang="en-US" sz="2800" b="0" strike="noStrike" spc="-1" dirty="0">
                <a:solidFill>
                  <a:srgbClr val="000000"/>
                </a:solidFill>
                <a:uFill>
                  <a:solidFill>
                    <a:srgbClr val="FFFFFF"/>
                  </a:solidFill>
                </a:uFill>
                <a:latin typeface="Calibri"/>
              </a:rPr>
              <a:t>Everyone should speak during the presentation</a:t>
            </a:r>
          </a:p>
          <a:p>
            <a:pPr marL="432000" indent="-324000">
              <a:buClr>
                <a:srgbClr val="000000"/>
              </a:buClr>
              <a:buSzPct val="45000"/>
              <a:buFont typeface="Wingdings" charset="2"/>
              <a:buChar char=""/>
            </a:pPr>
            <a:r>
              <a:rPr lang="en-US" sz="2800" b="0" strike="noStrike" spc="-1" dirty="0">
                <a:solidFill>
                  <a:srgbClr val="000000"/>
                </a:solidFill>
                <a:uFill>
                  <a:solidFill>
                    <a:srgbClr val="FFFFFF"/>
                  </a:solidFill>
                </a:uFill>
                <a:latin typeface="Calibri"/>
              </a:rPr>
              <a:t>You should aim to have written your presentation a little in advance of 7th June, so you can meet to </a:t>
            </a:r>
            <a:r>
              <a:rPr lang="en-US" sz="2800" b="0" strike="noStrike" spc="-1" dirty="0" err="1">
                <a:solidFill>
                  <a:srgbClr val="000000"/>
                </a:solidFill>
                <a:uFill>
                  <a:solidFill>
                    <a:srgbClr val="FFFFFF"/>
                  </a:solidFill>
                </a:uFill>
                <a:latin typeface="Calibri"/>
              </a:rPr>
              <a:t>practise</a:t>
            </a:r>
            <a:endParaRPr lang="en-US" sz="2800" b="0" strike="noStrike" spc="-1" dirty="0">
              <a:solidFill>
                <a:srgbClr val="000000"/>
              </a:solidFill>
              <a:uFill>
                <a:solidFill>
                  <a:srgbClr val="FFFFFF"/>
                </a:solidFill>
              </a:uFill>
              <a:latin typeface="Calibri"/>
            </a:endParaRPr>
          </a:p>
          <a:p>
            <a:pPr marL="432000" indent="-324000">
              <a:buClr>
                <a:srgbClr val="000000"/>
              </a:buClr>
              <a:buSzPct val="45000"/>
              <a:buFont typeface="Wingdings" charset="2"/>
              <a:buChar char=""/>
            </a:pPr>
            <a:r>
              <a:rPr lang="en-US" sz="2800" b="0" strike="noStrike" spc="-1" dirty="0">
                <a:solidFill>
                  <a:srgbClr val="000000"/>
                </a:solidFill>
                <a:uFill>
                  <a:solidFill>
                    <a:srgbClr val="FFFFFF"/>
                  </a:solidFill>
                </a:uFill>
                <a:latin typeface="Calibri"/>
              </a:rPr>
              <a:t>You have 12-15 minutes for you talk so you should plan on having an appropriate number of slides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uFill>
                  <a:solidFill>
                    <a:srgbClr val="FFFFFF"/>
                  </a:solidFill>
                </a:uFill>
                <a:latin typeface="Calibri"/>
              </a:rPr>
              <a:t>Talk structure</a:t>
            </a:r>
            <a:endParaRPr lang="en-US" sz="1800" b="0" strike="noStrike" spc="-1">
              <a:solidFill>
                <a:srgbClr val="000000"/>
              </a:solidFill>
              <a:uFill>
                <a:solidFill>
                  <a:srgbClr val="FFFFFF"/>
                </a:solidFill>
              </a:uFill>
              <a:latin typeface="Calibri"/>
            </a:endParaRPr>
          </a:p>
        </p:txBody>
      </p:sp>
      <p:sp>
        <p:nvSpPr>
          <p:cNvPr id="167" name="TextShape 2"/>
          <p:cNvSpPr txBox="1"/>
          <p:nvPr/>
        </p:nvSpPr>
        <p:spPr>
          <a:xfrm>
            <a:off x="457200" y="1600200"/>
            <a:ext cx="8229240" cy="4525560"/>
          </a:xfrm>
          <a:prstGeom prst="rect">
            <a:avLst/>
          </a:prstGeom>
          <a:noFill/>
          <a:ln>
            <a:noFill/>
          </a:ln>
        </p:spPr>
        <p:txBody>
          <a:bodyPr/>
          <a:lstStyle/>
          <a:p>
            <a:pPr marL="432000" indent="-324000">
              <a:buClr>
                <a:srgbClr val="000000"/>
              </a:buClr>
              <a:buSzPct val="45000"/>
              <a:buFont typeface="Wingdings" charset="2"/>
              <a:buChar char=""/>
            </a:pPr>
            <a:r>
              <a:rPr lang="en-US" sz="2800" b="0" strike="noStrike" spc="-1">
                <a:solidFill>
                  <a:srgbClr val="000000"/>
                </a:solidFill>
                <a:uFill>
                  <a:solidFill>
                    <a:srgbClr val="FFFFFF"/>
                  </a:solidFill>
                </a:uFill>
                <a:latin typeface="Calibri"/>
              </a:rPr>
              <a:t>The talk is short. Nevertheless you should structure it well.</a:t>
            </a:r>
            <a:endParaRPr lang="en-US" sz="3200" b="0" strike="noStrike" spc="-1">
              <a:solidFill>
                <a:srgbClr val="000000"/>
              </a:solidFill>
              <a:uFill>
                <a:solidFill>
                  <a:srgbClr val="FFFFFF"/>
                </a:solidFill>
              </a:uFill>
              <a:latin typeface="Calibri"/>
            </a:endParaRP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Calibri"/>
              </a:rPr>
              <a:t>Introduction- what are you going to talk about?</a:t>
            </a:r>
            <a:endParaRPr lang="en-US" sz="2400" b="0" strike="noStrike" spc="-1">
              <a:solidFill>
                <a:srgbClr val="000000"/>
              </a:solidFill>
              <a:uFill>
                <a:solidFill>
                  <a:srgbClr val="FFFFFF"/>
                </a:solidFill>
              </a:uFill>
              <a:latin typeface="Calibri"/>
            </a:endParaRP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Calibri"/>
              </a:rPr>
              <a:t>Main points</a:t>
            </a:r>
            <a:endParaRPr lang="en-US" sz="2400" b="0" strike="noStrike" spc="-1">
              <a:solidFill>
                <a:srgbClr val="000000"/>
              </a:solidFill>
              <a:uFill>
                <a:solidFill>
                  <a:srgbClr val="FFFFFF"/>
                </a:solidFill>
              </a:uFill>
              <a:latin typeface="Calibri"/>
            </a:endParaRP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Calibri"/>
              </a:rPr>
              <a:t>Conclusions/ discussion. What is the real-world relevance of the model? How is it useful? Are there any drawbacks </a:t>
            </a:r>
            <a:endParaRPr lang="en-US" sz="2400" b="0" strike="noStrike" spc="-1">
              <a:solidFill>
                <a:srgbClr val="000000"/>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uFill>
                  <a:solidFill>
                    <a:srgbClr val="FFFFFF"/>
                  </a:solidFill>
                </a:uFill>
                <a:latin typeface="Calibri"/>
              </a:rPr>
              <a:t>Google Scholar</a:t>
            </a:r>
            <a:endParaRPr lang="en-US" sz="1800" b="0" strike="noStrike" spc="-1">
              <a:solidFill>
                <a:srgbClr val="000000"/>
              </a:solidFill>
              <a:uFill>
                <a:solidFill>
                  <a:srgbClr val="FFFFFF"/>
                </a:solidFill>
              </a:uFill>
              <a:latin typeface="Calibri"/>
            </a:endParaRPr>
          </a:p>
        </p:txBody>
      </p:sp>
      <p:sp>
        <p:nvSpPr>
          <p:cNvPr id="169" name="TextShape 2"/>
          <p:cNvSpPr txBox="1"/>
          <p:nvPr/>
        </p:nvSpPr>
        <p:spPr>
          <a:xfrm>
            <a:off x="457200" y="1600200"/>
            <a:ext cx="8229240" cy="4525560"/>
          </a:xfrm>
          <a:prstGeom prst="rect">
            <a:avLst/>
          </a:prstGeom>
          <a:noFill/>
          <a:ln>
            <a:noFill/>
          </a:ln>
        </p:spPr>
        <p:txBody>
          <a:bodyPr/>
          <a:lstStyle/>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Calibri"/>
              </a:rPr>
              <a:t>This is a short project, so you may not have too much time for reading around, but a major part of real research is reading what is known about the topic </a:t>
            </a:r>
            <a:r>
              <a:rPr lang="en-US" sz="2800" spc="-1" dirty="0">
                <a:solidFill>
                  <a:srgbClr val="000000"/>
                </a:solidFill>
                <a:uFill>
                  <a:solidFill>
                    <a:srgbClr val="FFFFFF"/>
                  </a:solidFill>
                </a:uFill>
                <a:latin typeface="Calibri"/>
              </a:rPr>
              <a:t>in which you are interested.</a:t>
            </a:r>
            <a:endParaRPr lang="en-US" sz="2800"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Calibri"/>
              </a:rPr>
              <a:t>A good place to start is Google Scholar: https://</a:t>
            </a:r>
            <a:r>
              <a:rPr lang="en-US" sz="2800" b="0" strike="noStrike" spc="-1" dirty="0" err="1">
                <a:solidFill>
                  <a:srgbClr val="000000"/>
                </a:solidFill>
                <a:uFill>
                  <a:solidFill>
                    <a:srgbClr val="FFFFFF"/>
                  </a:solidFill>
                </a:uFill>
                <a:latin typeface="Calibri"/>
              </a:rPr>
              <a:t>scholar.google.co.uk</a:t>
            </a:r>
            <a:r>
              <a:rPr lang="en-US" sz="2800" b="0" strike="noStrike" spc="-1" dirty="0">
                <a:solidFill>
                  <a:srgbClr val="000000"/>
                </a:solidFill>
                <a:uFill>
                  <a:solidFill>
                    <a:srgbClr val="FFFFFF"/>
                  </a:solidFill>
                </a:uFill>
                <a:latin typeface="Calibri"/>
              </a:rPr>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uFill>
                  <a:solidFill>
                    <a:srgbClr val="FFFFFF"/>
                  </a:solidFill>
                </a:uFill>
                <a:latin typeface="Calibri"/>
              </a:rPr>
              <a:t>UCL e-journals</a:t>
            </a:r>
            <a:endParaRPr lang="en-US" sz="1800" b="0" strike="noStrike" spc="-1">
              <a:solidFill>
                <a:srgbClr val="000000"/>
              </a:solidFill>
              <a:uFill>
                <a:solidFill>
                  <a:srgbClr val="FFFFFF"/>
                </a:solidFill>
              </a:uFill>
              <a:latin typeface="Calibri"/>
            </a:endParaRPr>
          </a:p>
        </p:txBody>
      </p:sp>
      <p:sp>
        <p:nvSpPr>
          <p:cNvPr id="171" name="TextShape 2"/>
          <p:cNvSpPr txBox="1"/>
          <p:nvPr/>
        </p:nvSpPr>
        <p:spPr>
          <a:xfrm>
            <a:off x="457200" y="1600200"/>
            <a:ext cx="8229240" cy="4525560"/>
          </a:xfrm>
          <a:prstGeom prst="rect">
            <a:avLst/>
          </a:prstGeom>
          <a:noFill/>
          <a:ln>
            <a:noFill/>
          </a:ln>
        </p:spPr>
        <p:txBody>
          <a:bodyPr/>
          <a:lstStyle/>
          <a:p>
            <a:pPr marL="432000" indent="-324000">
              <a:buClr>
                <a:srgbClr val="000000"/>
              </a:buClr>
              <a:buSzPct val="45000"/>
              <a:buFont typeface="Wingdings" charset="2"/>
              <a:buChar char=""/>
            </a:pPr>
            <a:r>
              <a:rPr lang="en-US" sz="2800" b="0" strike="noStrike" spc="-1" dirty="0">
                <a:solidFill>
                  <a:srgbClr val="000000"/>
                </a:solidFill>
                <a:uFill>
                  <a:solidFill>
                    <a:srgbClr val="FFFFFF"/>
                  </a:solidFill>
                </a:uFill>
                <a:latin typeface="Calibri"/>
              </a:rPr>
              <a:t>You may not need extra papers to complete your project, however if you want to read around the subject you can access journals through UCL library. You may also want access supplementary materials to the papers that you have:</a:t>
            </a:r>
          </a:p>
          <a:p>
            <a:pPr marL="432000" indent="-324000">
              <a:buClr>
                <a:srgbClr val="000000"/>
              </a:buClr>
              <a:buSzPct val="45000"/>
              <a:buFont typeface="Wingdings" charset="2"/>
              <a:buChar char=""/>
            </a:pPr>
            <a:r>
              <a:rPr lang="en-US" sz="2800" b="0" strike="noStrike" spc="-1" dirty="0">
                <a:solidFill>
                  <a:srgbClr val="000000"/>
                </a:solidFill>
                <a:uFill>
                  <a:solidFill>
                    <a:srgbClr val="FFFFFF"/>
                  </a:solidFill>
                </a:uFill>
                <a:latin typeface="Calibri"/>
                <a:hlinkClick r:id="rId2"/>
              </a:rPr>
              <a:t>https://ucl-new-primo.hosted.exlibrisgroup.com/primo-explore/jsearch?vid=UCL_VU2&amp;lang=en_US</a:t>
            </a:r>
            <a:endParaRPr lang="en-US" sz="2800" b="0" strike="noStrike" spc="-1" dirty="0">
              <a:solidFill>
                <a:srgbClr val="000000"/>
              </a:solidFill>
              <a:uFill>
                <a:solidFill>
                  <a:srgbClr val="FFFFFF"/>
                </a:solidFill>
              </a:uFill>
              <a:latin typeface="Calibri"/>
            </a:endParaRPr>
          </a:p>
          <a:p>
            <a:pPr marL="432000" indent="-324000">
              <a:buClr>
                <a:srgbClr val="000000"/>
              </a:buClr>
              <a:buSzPct val="45000"/>
              <a:buFont typeface="Wingdings" charset="2"/>
              <a:buChar char=""/>
            </a:pPr>
            <a:endParaRPr lang="en-US" sz="2800" b="0" strike="noStrike" spc="-1" dirty="0">
              <a:solidFill>
                <a:srgbClr val="000000"/>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uFill>
                  <a:solidFill>
                    <a:srgbClr val="FFFFFF"/>
                  </a:solidFill>
                </a:uFill>
                <a:latin typeface="Calibri"/>
              </a:rPr>
              <a:t>Programming languages</a:t>
            </a:r>
            <a:endParaRPr lang="en-US" sz="1800" b="0" strike="noStrike" spc="-1">
              <a:solidFill>
                <a:srgbClr val="000000"/>
              </a:solidFill>
              <a:uFill>
                <a:solidFill>
                  <a:srgbClr val="FFFFFF"/>
                </a:solidFill>
              </a:uFill>
              <a:latin typeface="Calibri"/>
            </a:endParaRPr>
          </a:p>
        </p:txBody>
      </p:sp>
      <p:sp>
        <p:nvSpPr>
          <p:cNvPr id="173" name="TextShape 2"/>
          <p:cNvSpPr txBox="1"/>
          <p:nvPr/>
        </p:nvSpPr>
        <p:spPr>
          <a:xfrm>
            <a:off x="457200" y="1600200"/>
            <a:ext cx="8229240" cy="4525560"/>
          </a:xfrm>
          <a:prstGeom prst="rect">
            <a:avLst/>
          </a:prstGeom>
          <a:noFill/>
          <a:ln>
            <a:noFill/>
          </a:ln>
        </p:spPr>
        <p:txBody>
          <a:bodyPr/>
          <a:lstStyle/>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Calibri"/>
              </a:rPr>
              <a:t>Python</a:t>
            </a:r>
          </a:p>
          <a:p>
            <a:pPr marL="343080" indent="-342720">
              <a:lnSpc>
                <a:spcPct val="100000"/>
              </a:lnSpc>
              <a:buClr>
                <a:srgbClr val="000000"/>
              </a:buClr>
              <a:buFont typeface="Arial"/>
              <a:buChar char="•"/>
            </a:pPr>
            <a:r>
              <a:rPr lang="en-US" sz="2800" b="0" strike="noStrike" spc="-1" dirty="0" err="1">
                <a:solidFill>
                  <a:srgbClr val="000000"/>
                </a:solidFill>
                <a:uFill>
                  <a:solidFill>
                    <a:srgbClr val="FFFFFF"/>
                  </a:solidFill>
                </a:uFill>
                <a:latin typeface="Calibri"/>
              </a:rPr>
              <a:t>Matlab</a:t>
            </a:r>
            <a:endParaRPr lang="en-US" sz="2800"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Calibri"/>
              </a:rPr>
              <a:t>C</a:t>
            </a:r>
          </a:p>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Calibri"/>
              </a:rPr>
              <a:t>C++</a:t>
            </a:r>
          </a:p>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Calibri"/>
              </a:rPr>
              <a:t>Fortran</a:t>
            </a:r>
          </a:p>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Calibri"/>
              </a:rPr>
              <a:t>Mathematica</a:t>
            </a:r>
          </a:p>
          <a:p>
            <a:pPr marL="343080" indent="-342720">
              <a:lnSpc>
                <a:spcPct val="100000"/>
              </a:lnSpc>
              <a:buClr>
                <a:srgbClr val="000000"/>
              </a:buClr>
              <a:buFont typeface="Arial"/>
              <a:buChar char="•"/>
            </a:pPr>
            <a:endParaRPr lang="en-US" sz="2800"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Calibri"/>
              </a:rPr>
              <a:t>Use whatever you like</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uFill>
                  <a:solidFill>
                    <a:srgbClr val="FFFFFF"/>
                  </a:solidFill>
                </a:uFill>
                <a:latin typeface="Calibri"/>
              </a:rPr>
              <a:t>Example: Matlab</a:t>
            </a:r>
            <a:endParaRPr lang="en-US" sz="1800" b="0" strike="noStrike" spc="-1">
              <a:solidFill>
                <a:srgbClr val="000000"/>
              </a:solidFill>
              <a:uFill>
                <a:solidFill>
                  <a:srgbClr val="FFFFFF"/>
                </a:solidFill>
              </a:uFill>
              <a:latin typeface="Calibri"/>
            </a:endParaRPr>
          </a:p>
        </p:txBody>
      </p:sp>
      <p:sp>
        <p:nvSpPr>
          <p:cNvPr id="175" name="TextShape 2"/>
          <p:cNvSpPr txBox="1"/>
          <p:nvPr/>
        </p:nvSpPr>
        <p:spPr>
          <a:xfrm>
            <a:off x="457200" y="1600200"/>
            <a:ext cx="8229240" cy="4525560"/>
          </a:xfrm>
          <a:prstGeom prst="rect">
            <a:avLst/>
          </a:prstGeom>
          <a:noFill/>
          <a:ln>
            <a:noFill/>
          </a:ln>
        </p:spPr>
        <p:txBody>
          <a:bodyPr/>
          <a:lstStyle/>
          <a:p>
            <a:pPr marL="432000" indent="-324000">
              <a:buClr>
                <a:srgbClr val="000000"/>
              </a:buClr>
              <a:buSzPct val="45000"/>
              <a:buFont typeface="Wingdings" charset="2"/>
              <a:buChar char=""/>
            </a:pPr>
            <a:r>
              <a:rPr lang="en-US" sz="2800" b="0" strike="noStrike" spc="-1" dirty="0">
                <a:solidFill>
                  <a:srgbClr val="000000"/>
                </a:solidFill>
                <a:uFill>
                  <a:solidFill>
                    <a:srgbClr val="FFFFFF"/>
                  </a:solidFill>
                </a:uFill>
                <a:latin typeface="Calibri"/>
              </a:rPr>
              <a:t>Use </a:t>
            </a:r>
            <a:r>
              <a:rPr lang="en-US" sz="2800" b="0" strike="noStrike" spc="-1" dirty="0" err="1">
                <a:solidFill>
                  <a:srgbClr val="000000"/>
                </a:solidFill>
                <a:uFill>
                  <a:solidFill>
                    <a:srgbClr val="FFFFFF"/>
                  </a:solidFill>
                </a:uFill>
                <a:latin typeface="Calibri"/>
              </a:rPr>
              <a:t>matlab</a:t>
            </a:r>
            <a:r>
              <a:rPr lang="en-US" sz="2800" b="0" strike="noStrike" spc="-1" dirty="0">
                <a:solidFill>
                  <a:srgbClr val="000000"/>
                </a:solidFill>
                <a:uFill>
                  <a:solidFill>
                    <a:srgbClr val="FFFFFF"/>
                  </a:solidFill>
                </a:uFill>
                <a:latin typeface="Calibri"/>
              </a:rPr>
              <a:t> to find the prime numbers up to 1000</a:t>
            </a:r>
          </a:p>
          <a:p>
            <a:pPr marL="432000" indent="-324000">
              <a:buClr>
                <a:srgbClr val="000000"/>
              </a:buClr>
              <a:buSzPct val="45000"/>
              <a:buFont typeface="Wingdings" charset="2"/>
              <a:buChar char=""/>
            </a:pPr>
            <a:r>
              <a:rPr lang="en-US" sz="2800" b="0" strike="noStrike" spc="-1" dirty="0">
                <a:solidFill>
                  <a:srgbClr val="000000"/>
                </a:solidFill>
                <a:uFill>
                  <a:solidFill>
                    <a:srgbClr val="FFFFFF"/>
                  </a:solidFill>
                </a:uFill>
                <a:latin typeface="Calibri"/>
              </a:rPr>
              <a:t>Use online help.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uFill>
                  <a:solidFill>
                    <a:srgbClr val="FFFFFF"/>
                  </a:solidFill>
                </a:uFill>
                <a:latin typeface="Calibri"/>
              </a:rPr>
              <a:t>Mathematical modelling</a:t>
            </a:r>
            <a:endParaRPr lang="en-US" sz="1800" b="0" strike="noStrike" spc="-1">
              <a:solidFill>
                <a:srgbClr val="000000"/>
              </a:solidFill>
              <a:uFill>
                <a:solidFill>
                  <a:srgbClr val="FFFFFF"/>
                </a:solidFill>
              </a:uFill>
              <a:latin typeface="Calibri"/>
            </a:endParaRPr>
          </a:p>
        </p:txBody>
      </p:sp>
      <p:sp>
        <p:nvSpPr>
          <p:cNvPr id="90" name="TextShape 2"/>
          <p:cNvSpPr txBox="1"/>
          <p:nvPr/>
        </p:nvSpPr>
        <p:spPr>
          <a:xfrm>
            <a:off x="457200" y="1204200"/>
            <a:ext cx="8229240" cy="4525560"/>
          </a:xfrm>
          <a:prstGeom prst="rect">
            <a:avLst/>
          </a:prstGeom>
          <a:noFill/>
          <a:ln>
            <a:noFill/>
          </a:ln>
        </p:spPr>
        <p:txBody>
          <a:bodyPr/>
          <a:lstStyle/>
          <a:p>
            <a:pPr marL="432000" indent="-324000">
              <a:buClr>
                <a:srgbClr val="000000"/>
              </a:buClr>
              <a:buSzPct val="45000"/>
              <a:buFont typeface="Wingdings" charset="2"/>
              <a:buChar char=""/>
            </a:pPr>
            <a:r>
              <a:rPr lang="en-US" sz="2800" b="0" strike="noStrike" spc="-1" dirty="0">
                <a:solidFill>
                  <a:srgbClr val="000000"/>
                </a:solidFill>
                <a:uFill>
                  <a:solidFill>
                    <a:srgbClr val="FFFFFF"/>
                  </a:solidFill>
                </a:uFill>
                <a:latin typeface="Calibri"/>
              </a:rPr>
              <a:t>Many systems in economics, biology, etc. are very complicated and the art of mathematical modelling involves choosing which parts of the system are important to describe</a:t>
            </a:r>
          </a:p>
          <a:p>
            <a:pPr marL="432000" indent="-324000">
              <a:buClr>
                <a:srgbClr val="000000"/>
              </a:buClr>
              <a:buSzPct val="45000"/>
              <a:buFont typeface="Wingdings" charset="2"/>
              <a:buChar char=""/>
            </a:pPr>
            <a:r>
              <a:rPr lang="en-US" sz="2800" b="0" strike="noStrike" spc="-1" dirty="0">
                <a:solidFill>
                  <a:srgbClr val="000000"/>
                </a:solidFill>
                <a:uFill>
                  <a:solidFill>
                    <a:srgbClr val="FFFFFF"/>
                  </a:solidFill>
                </a:uFill>
                <a:latin typeface="Calibri"/>
              </a:rPr>
              <a:t>Models can fall into different categories</a:t>
            </a:r>
          </a:p>
          <a:p>
            <a:pPr marL="864000" lvl="1" indent="-324000">
              <a:buClr>
                <a:srgbClr val="000000"/>
              </a:buClr>
              <a:buSzPct val="75000"/>
              <a:buFont typeface="Symbol" charset="2"/>
              <a:buChar char=""/>
            </a:pPr>
            <a:r>
              <a:rPr lang="en-US" sz="2800" b="0" strike="noStrike" spc="-1" dirty="0">
                <a:solidFill>
                  <a:srgbClr val="000000"/>
                </a:solidFill>
                <a:uFill>
                  <a:solidFill>
                    <a:srgbClr val="FFFFFF"/>
                  </a:solidFill>
                </a:uFill>
                <a:latin typeface="Calibri"/>
              </a:rPr>
              <a:t>linear/nonlinear</a:t>
            </a:r>
            <a:endParaRPr lang="en-US" sz="2400" b="0" strike="noStrike" spc="-1" dirty="0">
              <a:solidFill>
                <a:srgbClr val="000000"/>
              </a:solidFill>
              <a:uFill>
                <a:solidFill>
                  <a:srgbClr val="FFFFFF"/>
                </a:solidFill>
              </a:uFill>
              <a:latin typeface="Calibri"/>
            </a:endParaRPr>
          </a:p>
          <a:p>
            <a:pPr marL="864000" lvl="1" indent="-324000">
              <a:buClr>
                <a:srgbClr val="000000"/>
              </a:buClr>
              <a:buSzPct val="75000"/>
              <a:buFont typeface="Symbol" charset="2"/>
              <a:buChar char=""/>
            </a:pPr>
            <a:r>
              <a:rPr lang="en-US" sz="2800" b="0" strike="noStrike" spc="-1" dirty="0">
                <a:solidFill>
                  <a:srgbClr val="000000"/>
                </a:solidFill>
                <a:uFill>
                  <a:solidFill>
                    <a:srgbClr val="FFFFFF"/>
                  </a:solidFill>
                </a:uFill>
                <a:latin typeface="Calibri"/>
              </a:rPr>
              <a:t>static/dynamic</a:t>
            </a:r>
            <a:endParaRPr lang="en-US" sz="2400" b="0" strike="noStrike" spc="-1" dirty="0">
              <a:solidFill>
                <a:srgbClr val="000000"/>
              </a:solidFill>
              <a:uFill>
                <a:solidFill>
                  <a:srgbClr val="FFFFFF"/>
                </a:solidFill>
              </a:uFill>
              <a:latin typeface="Calibri"/>
            </a:endParaRPr>
          </a:p>
          <a:p>
            <a:pPr marL="864000" lvl="1" indent="-324000">
              <a:buClr>
                <a:srgbClr val="000000"/>
              </a:buClr>
              <a:buSzPct val="75000"/>
              <a:buFont typeface="Symbol" charset="2"/>
              <a:buChar char=""/>
            </a:pPr>
            <a:r>
              <a:rPr lang="en-US" sz="2800" b="0" strike="noStrike" spc="-1" dirty="0">
                <a:solidFill>
                  <a:srgbClr val="000000"/>
                </a:solidFill>
                <a:uFill>
                  <a:solidFill>
                    <a:srgbClr val="FFFFFF"/>
                  </a:solidFill>
                </a:uFill>
                <a:latin typeface="Calibri"/>
              </a:rPr>
              <a:t>discrete/continuous</a:t>
            </a:r>
            <a:endParaRPr lang="en-US" sz="2400" b="0" strike="noStrike" spc="-1" dirty="0">
              <a:solidFill>
                <a:srgbClr val="000000"/>
              </a:solidFill>
              <a:uFill>
                <a:solidFill>
                  <a:srgbClr val="FFFFFF"/>
                </a:solidFill>
              </a:uFill>
              <a:latin typeface="Calibri"/>
            </a:endParaRPr>
          </a:p>
          <a:p>
            <a:pPr marL="864000" lvl="1" indent="-324000">
              <a:buClr>
                <a:srgbClr val="000000"/>
              </a:buClr>
              <a:buSzPct val="75000"/>
              <a:buFont typeface="Symbol" charset="2"/>
              <a:buChar char=""/>
            </a:pPr>
            <a:r>
              <a:rPr lang="en-US" sz="2800" b="0" strike="noStrike" spc="-1" dirty="0">
                <a:solidFill>
                  <a:srgbClr val="000000"/>
                </a:solidFill>
                <a:uFill>
                  <a:solidFill>
                    <a:srgbClr val="FFFFFF"/>
                  </a:solidFill>
                </a:uFill>
                <a:latin typeface="Calibri"/>
              </a:rPr>
              <a:t>deterministic/ stochastic</a:t>
            </a:r>
            <a:endParaRPr lang="en-US" sz="2400" b="0" strike="noStrike" spc="-1" dirty="0">
              <a:solidFill>
                <a:srgbClr val="000000"/>
              </a:solidFill>
              <a:uFill>
                <a:solidFill>
                  <a:srgbClr val="FFFFFF"/>
                </a:solidFill>
              </a:uFill>
              <a:latin typeface="Calibri"/>
            </a:endParaRPr>
          </a:p>
          <a:p>
            <a:pPr marL="864000" lvl="1" indent="-324000">
              <a:buClr>
                <a:srgbClr val="000000"/>
              </a:buClr>
              <a:buSzPct val="75000"/>
              <a:buFont typeface="Symbol" charset="2"/>
              <a:buChar char=""/>
            </a:pPr>
            <a:r>
              <a:rPr lang="en-US" sz="2800" b="0" strike="noStrike" spc="-1" dirty="0">
                <a:solidFill>
                  <a:srgbClr val="000000"/>
                </a:solidFill>
                <a:uFill>
                  <a:solidFill>
                    <a:srgbClr val="FFFFFF"/>
                  </a:solidFill>
                </a:uFill>
                <a:latin typeface="Calibri"/>
              </a:rPr>
              <a:t>deductive/inductive/floating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uFill>
                  <a:solidFill>
                    <a:srgbClr val="FFFFFF"/>
                  </a:solidFill>
                </a:uFill>
                <a:latin typeface="Calibri"/>
              </a:rPr>
              <a:t>Powerpoint</a:t>
            </a:r>
            <a:endParaRPr lang="en-US" sz="1800" b="0" strike="noStrike" spc="-1">
              <a:solidFill>
                <a:srgbClr val="000000"/>
              </a:solidFill>
              <a:uFill>
                <a:solidFill>
                  <a:srgbClr val="FFFFFF"/>
                </a:solidFill>
              </a:uFill>
              <a:latin typeface="Calibri"/>
            </a:endParaRPr>
          </a:p>
        </p:txBody>
      </p:sp>
      <p:sp>
        <p:nvSpPr>
          <p:cNvPr id="177" name="TextShape 2"/>
          <p:cNvSpPr txBox="1"/>
          <p:nvPr/>
        </p:nvSpPr>
        <p:spPr>
          <a:xfrm>
            <a:off x="457200" y="1600200"/>
            <a:ext cx="8229240" cy="4525560"/>
          </a:xfrm>
          <a:prstGeom prst="rect">
            <a:avLst/>
          </a:prstGeom>
          <a:noFill/>
          <a:ln>
            <a:noFill/>
          </a:ln>
        </p:spPr>
        <p:txBody>
          <a:bodyPr/>
          <a:lstStyle/>
          <a:p>
            <a:pPr marL="432000" indent="-324000">
              <a:buClr>
                <a:srgbClr val="000000"/>
              </a:buClr>
              <a:buSzPct val="45000"/>
              <a:buFont typeface="Wingdings" charset="2"/>
              <a:buChar char=""/>
            </a:pPr>
            <a:r>
              <a:rPr lang="en-US" sz="2800" b="0" strike="noStrike" spc="-1" dirty="0">
                <a:solidFill>
                  <a:srgbClr val="000000"/>
                </a:solidFill>
                <a:uFill>
                  <a:solidFill>
                    <a:srgbClr val="FFFFFF"/>
                  </a:solidFill>
                </a:uFill>
                <a:latin typeface="Calibri"/>
              </a:rPr>
              <a:t>If you want to you can talk and write on the blackboard. It is easier to use graphics to illustrate your talk using a program like </a:t>
            </a:r>
            <a:r>
              <a:rPr lang="en-US" sz="2800" b="0" strike="noStrike" spc="-1" dirty="0" err="1">
                <a:solidFill>
                  <a:srgbClr val="000000"/>
                </a:solidFill>
                <a:uFill>
                  <a:solidFill>
                    <a:srgbClr val="FFFFFF"/>
                  </a:solidFill>
                </a:uFill>
                <a:latin typeface="Calibri"/>
              </a:rPr>
              <a:t>Powerpoint</a:t>
            </a:r>
            <a:r>
              <a:rPr lang="en-US" sz="2800" b="0" strike="noStrike" spc="-1" dirty="0">
                <a:solidFill>
                  <a:srgbClr val="000000"/>
                </a:solidFill>
                <a:uFill>
                  <a:solidFill>
                    <a:srgbClr val="FFFFFF"/>
                  </a:solidFill>
                </a:uFill>
                <a:latin typeface="Calibri"/>
              </a:rPr>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dirty="0">
                <a:solidFill>
                  <a:srgbClr val="000000"/>
                </a:solidFill>
                <a:uFill>
                  <a:solidFill>
                    <a:srgbClr val="FFFFFF"/>
                  </a:solidFill>
                </a:uFill>
                <a:latin typeface="Calibri"/>
              </a:rPr>
              <a:t>Posters</a:t>
            </a:r>
            <a:endParaRPr lang="en-US" sz="1800" b="0" strike="noStrike" spc="-1" dirty="0">
              <a:solidFill>
                <a:srgbClr val="000000"/>
              </a:solidFill>
              <a:uFill>
                <a:solidFill>
                  <a:srgbClr val="FFFFFF"/>
                </a:solidFill>
              </a:uFill>
              <a:latin typeface="Calibri"/>
            </a:endParaRPr>
          </a:p>
        </p:txBody>
      </p:sp>
      <p:sp>
        <p:nvSpPr>
          <p:cNvPr id="177" name="TextShape 2"/>
          <p:cNvSpPr txBox="1"/>
          <p:nvPr/>
        </p:nvSpPr>
        <p:spPr>
          <a:xfrm>
            <a:off x="457200" y="1600200"/>
            <a:ext cx="8229240" cy="4525560"/>
          </a:xfrm>
          <a:prstGeom prst="rect">
            <a:avLst/>
          </a:prstGeom>
          <a:noFill/>
          <a:ln>
            <a:noFill/>
          </a:ln>
        </p:spPr>
        <p:txBody>
          <a:bodyPr/>
          <a:lstStyle/>
          <a:p>
            <a:pPr marL="432000" indent="-324000">
              <a:buClr>
                <a:srgbClr val="000000"/>
              </a:buClr>
              <a:buSzPct val="45000"/>
              <a:buFont typeface="Wingdings" charset="2"/>
              <a:buChar char=""/>
            </a:pPr>
            <a:r>
              <a:rPr lang="en-US" sz="2800" b="0" strike="noStrike" spc="-1" dirty="0">
                <a:solidFill>
                  <a:srgbClr val="000000"/>
                </a:solidFill>
                <a:uFill>
                  <a:solidFill>
                    <a:srgbClr val="FFFFFF"/>
                  </a:solidFill>
                </a:uFill>
                <a:latin typeface="Calibri"/>
              </a:rPr>
              <a:t>There will be an opportunity for the groups that create a few of the best projects to make a poster about their project to display in the department.</a:t>
            </a:r>
          </a:p>
        </p:txBody>
      </p:sp>
    </p:spTree>
    <p:extLst>
      <p:ext uri="{BB962C8B-B14F-4D97-AF65-F5344CB8AC3E}">
        <p14:creationId xmlns:p14="http://schemas.microsoft.com/office/powerpoint/2010/main" val="87448754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spc="-1" dirty="0">
                <a:solidFill>
                  <a:srgbClr val="000000"/>
                </a:solidFill>
                <a:uFill>
                  <a:solidFill>
                    <a:srgbClr val="FFFFFF"/>
                  </a:solidFill>
                </a:uFill>
                <a:latin typeface="Calibri"/>
              </a:rPr>
              <a:t>Question and Answer session</a:t>
            </a:r>
            <a:endParaRPr lang="en-US" sz="1800" b="0" strike="noStrike" spc="-1" dirty="0">
              <a:solidFill>
                <a:srgbClr val="000000"/>
              </a:solidFill>
              <a:uFill>
                <a:solidFill>
                  <a:srgbClr val="FFFFFF"/>
                </a:solidFill>
              </a:uFill>
              <a:latin typeface="Calibri"/>
            </a:endParaRPr>
          </a:p>
        </p:txBody>
      </p:sp>
      <p:sp>
        <p:nvSpPr>
          <p:cNvPr id="177" name="TextShape 2"/>
          <p:cNvSpPr txBox="1"/>
          <p:nvPr/>
        </p:nvSpPr>
        <p:spPr>
          <a:xfrm>
            <a:off x="457200" y="1600200"/>
            <a:ext cx="8229240" cy="4525560"/>
          </a:xfrm>
          <a:prstGeom prst="rect">
            <a:avLst/>
          </a:prstGeom>
          <a:noFill/>
          <a:ln>
            <a:noFill/>
          </a:ln>
        </p:spPr>
        <p:txBody>
          <a:bodyPr/>
          <a:lstStyle/>
          <a:p>
            <a:pPr marL="432000" indent="-324000">
              <a:buClr>
                <a:srgbClr val="000000"/>
              </a:buClr>
              <a:buSzPct val="45000"/>
              <a:buFont typeface="Wingdings" charset="2"/>
              <a:buChar char=""/>
            </a:pPr>
            <a:endParaRPr lang="en-US" sz="2800" b="0" strike="noStrike" spc="-1" dirty="0">
              <a:solidFill>
                <a:srgbClr val="000000"/>
              </a:solidFill>
              <a:uFill>
                <a:solidFill>
                  <a:srgbClr val="FFFFFF"/>
                </a:solidFill>
              </a:uFill>
              <a:latin typeface="Calibri"/>
            </a:endParaRPr>
          </a:p>
          <a:p>
            <a:pPr marL="432000" indent="-324000">
              <a:buClr>
                <a:srgbClr val="000000"/>
              </a:buClr>
              <a:buSzPct val="45000"/>
              <a:buFont typeface="Wingdings" charset="2"/>
              <a:buChar char=""/>
            </a:pPr>
            <a:endParaRPr lang="en-US" sz="2800" spc="-1" dirty="0">
              <a:solidFill>
                <a:srgbClr val="000000"/>
              </a:solidFill>
              <a:uFill>
                <a:solidFill>
                  <a:srgbClr val="FFFFFF"/>
                </a:solidFill>
              </a:uFill>
              <a:latin typeface="Calibri"/>
            </a:endParaRPr>
          </a:p>
          <a:p>
            <a:pPr marL="2718000" lvl="5" indent="-324000">
              <a:buClr>
                <a:srgbClr val="000000"/>
              </a:buClr>
              <a:buSzPct val="45000"/>
              <a:buFont typeface="Wingdings" charset="2"/>
              <a:buChar char=""/>
            </a:pPr>
            <a:endParaRPr lang="en-US" sz="2800" b="0" strike="noStrike" spc="-1" dirty="0">
              <a:solidFill>
                <a:srgbClr val="000000"/>
              </a:solidFill>
              <a:uFill>
                <a:solidFill>
                  <a:srgbClr val="FFFFFF"/>
                </a:solidFill>
              </a:uFill>
              <a:latin typeface="Calibri"/>
            </a:endParaRPr>
          </a:p>
          <a:p>
            <a:pPr marL="2718000" lvl="5" indent="-324000">
              <a:buClr>
                <a:srgbClr val="000000"/>
              </a:buClr>
              <a:buSzPct val="45000"/>
              <a:buFont typeface="Wingdings" charset="2"/>
              <a:buChar char=""/>
            </a:pPr>
            <a:endParaRPr lang="en-US" sz="2800" spc="-1" dirty="0">
              <a:solidFill>
                <a:srgbClr val="000000"/>
              </a:solidFill>
              <a:uFill>
                <a:solidFill>
                  <a:srgbClr val="FFFFFF"/>
                </a:solidFill>
              </a:uFill>
              <a:latin typeface="Calibri"/>
            </a:endParaRPr>
          </a:p>
          <a:p>
            <a:pPr marL="2718000" lvl="5" indent="-324000">
              <a:buClr>
                <a:srgbClr val="000000"/>
              </a:buClr>
              <a:buSzPct val="45000"/>
              <a:buFont typeface="Wingdings" charset="2"/>
              <a:buChar char=""/>
            </a:pPr>
            <a:endParaRPr lang="en-US" sz="2800" b="0" strike="noStrike" spc="-1" dirty="0">
              <a:solidFill>
                <a:srgbClr val="000000"/>
              </a:solidFill>
              <a:uFill>
                <a:solidFill>
                  <a:srgbClr val="FFFFFF"/>
                </a:solidFill>
              </a:uFill>
              <a:latin typeface="Calibri"/>
            </a:endParaRPr>
          </a:p>
          <a:p>
            <a:pPr marL="2718000" lvl="5" indent="-324000">
              <a:buClr>
                <a:srgbClr val="000000"/>
              </a:buClr>
              <a:buSzPct val="45000"/>
              <a:buFont typeface="Wingdings" charset="2"/>
              <a:buChar char=""/>
            </a:pPr>
            <a:r>
              <a:rPr lang="en-US" sz="2800" b="0" strike="noStrike" spc="-1" dirty="0">
                <a:solidFill>
                  <a:srgbClr val="000000"/>
                </a:solidFill>
                <a:uFill>
                  <a:solidFill>
                    <a:srgbClr val="FFFFFF"/>
                  </a:solidFill>
                </a:uFill>
                <a:latin typeface="Calibri"/>
              </a:rPr>
              <a:t>Any questions?</a:t>
            </a:r>
          </a:p>
        </p:txBody>
      </p:sp>
    </p:spTree>
    <p:extLst>
      <p:ext uri="{BB962C8B-B14F-4D97-AF65-F5344CB8AC3E}">
        <p14:creationId xmlns:p14="http://schemas.microsoft.com/office/powerpoint/2010/main" val="168455201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uFill>
                  <a:solidFill>
                    <a:srgbClr val="FFFFFF"/>
                  </a:solidFill>
                </a:uFill>
                <a:latin typeface="Calibri"/>
              </a:rPr>
              <a:t>Mathematical modelling</a:t>
            </a:r>
            <a:endParaRPr lang="en-US" sz="1800" b="0" strike="noStrike" spc="-1">
              <a:solidFill>
                <a:srgbClr val="000000"/>
              </a:solidFill>
              <a:uFill>
                <a:solidFill>
                  <a:srgbClr val="FFFFFF"/>
                </a:solidFill>
              </a:uFill>
              <a:latin typeface="Calibri"/>
            </a:endParaRPr>
          </a:p>
        </p:txBody>
      </p:sp>
      <p:sp>
        <p:nvSpPr>
          <p:cNvPr id="92" name="TextShape 2"/>
          <p:cNvSpPr txBox="1"/>
          <p:nvPr/>
        </p:nvSpPr>
        <p:spPr>
          <a:xfrm>
            <a:off x="457200" y="1204200"/>
            <a:ext cx="8229240" cy="4525560"/>
          </a:xfrm>
          <a:prstGeom prst="rect">
            <a:avLst/>
          </a:prstGeom>
          <a:noFill/>
          <a:ln>
            <a:noFill/>
          </a:ln>
        </p:spPr>
        <p:txBody>
          <a:bodyPr/>
          <a:lstStyle/>
          <a:p>
            <a:pPr marL="432000" indent="-324000">
              <a:buClr>
                <a:srgbClr val="000000"/>
              </a:buClr>
              <a:buSzPct val="45000"/>
              <a:buFont typeface="Wingdings" charset="2"/>
              <a:buChar char=""/>
            </a:pPr>
            <a:r>
              <a:rPr lang="en-US" sz="2800" b="0" strike="noStrike" spc="-1">
                <a:solidFill>
                  <a:srgbClr val="000000"/>
                </a:solidFill>
                <a:uFill>
                  <a:solidFill>
                    <a:srgbClr val="FFFFFF"/>
                  </a:solidFill>
                </a:uFill>
                <a:latin typeface="Calibri"/>
              </a:rPr>
              <a:t>Very often models involve variables (which change, e.g. in time) and parameters which are fixed </a:t>
            </a:r>
          </a:p>
          <a:p>
            <a:pPr marL="432000" indent="-324000">
              <a:buClr>
                <a:srgbClr val="000000"/>
              </a:buClr>
              <a:buSzPct val="45000"/>
              <a:buFont typeface="Wingdings" charset="2"/>
              <a:buChar char=""/>
            </a:pPr>
            <a:r>
              <a:rPr lang="en-US" sz="2800" b="0" strike="noStrike" spc="-1">
                <a:solidFill>
                  <a:srgbClr val="000000"/>
                </a:solidFill>
                <a:uFill>
                  <a:solidFill>
                    <a:srgbClr val="FFFFFF"/>
                  </a:solidFill>
                </a:uFill>
                <a:latin typeface="Calibri"/>
              </a:rPr>
              <a:t>They use all kinds of different maths, e.g.</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Calibri"/>
              </a:rPr>
              <a:t>dynamical systems</a:t>
            </a:r>
            <a:endParaRPr lang="en-US" sz="2400" b="0" strike="noStrike" spc="-1">
              <a:solidFill>
                <a:srgbClr val="000000"/>
              </a:solidFill>
              <a:uFill>
                <a:solidFill>
                  <a:srgbClr val="FFFFFF"/>
                </a:solidFill>
              </a:uFill>
              <a:latin typeface="Calibri"/>
            </a:endParaRP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Calibri"/>
              </a:rPr>
              <a:t>ordinary differential equations</a:t>
            </a:r>
            <a:endParaRPr lang="en-US" sz="2400" b="0" strike="noStrike" spc="-1">
              <a:solidFill>
                <a:srgbClr val="000000"/>
              </a:solidFill>
              <a:uFill>
                <a:solidFill>
                  <a:srgbClr val="FFFFFF"/>
                </a:solidFill>
              </a:uFill>
              <a:latin typeface="Calibri"/>
            </a:endParaRP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Calibri"/>
              </a:rPr>
              <a:t>partial differential equations</a:t>
            </a:r>
            <a:endParaRPr lang="en-US" sz="2400" b="0" strike="noStrike" spc="-1">
              <a:solidFill>
                <a:srgbClr val="000000"/>
              </a:solidFill>
              <a:uFill>
                <a:solidFill>
                  <a:srgbClr val="FFFFFF"/>
                </a:solidFill>
              </a:uFill>
              <a:latin typeface="Calibri"/>
            </a:endParaRP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Calibri"/>
              </a:rPr>
              <a:t>game theory</a:t>
            </a:r>
            <a:endParaRPr lang="en-US" sz="2400" b="0" strike="noStrike" spc="-1">
              <a:solidFill>
                <a:srgbClr val="000000"/>
              </a:solidFill>
              <a:uFill>
                <a:solidFill>
                  <a:srgbClr val="FFFFFF"/>
                </a:solidFill>
              </a:uFill>
              <a:latin typeface="Calibri"/>
            </a:endParaRP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Calibri"/>
              </a:rPr>
              <a:t>statistics</a:t>
            </a:r>
            <a:endParaRPr lang="en-US" sz="2400" b="0" strike="noStrike" spc="-1">
              <a:solidFill>
                <a:srgbClr val="000000"/>
              </a:solidFill>
              <a:uFill>
                <a:solidFill>
                  <a:srgbClr val="FFFFFF"/>
                </a:solidFill>
              </a:uFill>
              <a:latin typeface="Calibri"/>
            </a:endParaRP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Calibri"/>
              </a:rPr>
              <a:t>logic</a:t>
            </a:r>
            <a:endParaRPr lang="en-US" sz="2400" b="0" strike="noStrike" spc="-1">
              <a:solidFill>
                <a:srgbClr val="000000"/>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uFill>
                  <a:solidFill>
                    <a:srgbClr val="FFFFFF"/>
                  </a:solidFill>
                </a:uFill>
                <a:latin typeface="Calibri"/>
              </a:rPr>
              <a:t>Project 1-Using network theory to analyse football strategies</a:t>
            </a:r>
            <a:endParaRPr lang="en-US" sz="1800" b="0" strike="noStrike" spc="-1">
              <a:solidFill>
                <a:srgbClr val="000000"/>
              </a:solidFill>
              <a:uFill>
                <a:solidFill>
                  <a:srgbClr val="FFFFFF"/>
                </a:solidFill>
              </a:uFill>
              <a:latin typeface="Calibri"/>
            </a:endParaRPr>
          </a:p>
        </p:txBody>
      </p:sp>
      <p:sp>
        <p:nvSpPr>
          <p:cNvPr id="94" name="TextShape 2"/>
          <p:cNvSpPr txBox="1"/>
          <p:nvPr/>
        </p:nvSpPr>
        <p:spPr>
          <a:xfrm>
            <a:off x="457200" y="1600200"/>
            <a:ext cx="8229240" cy="4525560"/>
          </a:xfrm>
          <a:prstGeom prst="rect">
            <a:avLst/>
          </a:prstGeom>
          <a:noFill/>
          <a:ln>
            <a:noFill/>
          </a:ln>
        </p:spPr>
        <p:txBody>
          <a:bodyPr/>
          <a:lstStyle/>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Calibri"/>
              </a:rPr>
              <a:t>Lopez Pena, J. &amp; </a:t>
            </a:r>
            <a:r>
              <a:rPr lang="en-US" sz="2800" b="0" strike="noStrike" spc="-1" dirty="0" err="1">
                <a:solidFill>
                  <a:srgbClr val="000000"/>
                </a:solidFill>
                <a:uFill>
                  <a:solidFill>
                    <a:srgbClr val="FFFFFF"/>
                  </a:solidFill>
                </a:uFill>
                <a:latin typeface="Calibri"/>
              </a:rPr>
              <a:t>Touchette</a:t>
            </a:r>
            <a:r>
              <a:rPr lang="en-US" sz="2800" b="0" strike="noStrike" spc="-1" dirty="0">
                <a:solidFill>
                  <a:srgbClr val="000000"/>
                </a:solidFill>
                <a:uFill>
                  <a:solidFill>
                    <a:srgbClr val="FFFFFF"/>
                  </a:solidFill>
                </a:uFill>
                <a:latin typeface="Calibri"/>
              </a:rPr>
              <a:t>, H. (2012) “A network theory analysis of football strategies” </a:t>
            </a:r>
            <a:r>
              <a:rPr lang="en-US" sz="2800" b="0" strike="noStrike" spc="-1" dirty="0" err="1">
                <a:solidFill>
                  <a:srgbClr val="000000"/>
                </a:solidFill>
                <a:uFill>
                  <a:solidFill>
                    <a:srgbClr val="FFFFFF"/>
                  </a:solidFill>
                </a:uFill>
                <a:latin typeface="Calibri"/>
              </a:rPr>
              <a:t>arXiv</a:t>
            </a:r>
            <a:r>
              <a:rPr lang="en-US" sz="2800" b="0" strike="noStrike" spc="-1" dirty="0">
                <a:solidFill>
                  <a:srgbClr val="000000"/>
                </a:solidFill>
                <a:uFill>
                  <a:solidFill>
                    <a:srgbClr val="FFFFFF"/>
                  </a:solidFill>
                </a:uFill>
                <a:latin typeface="Calibri"/>
              </a:rPr>
              <a:t> preprint </a:t>
            </a:r>
            <a:r>
              <a:rPr lang="en-US" sz="2800" b="0" strike="noStrike" spc="-1" dirty="0" err="1">
                <a:solidFill>
                  <a:srgbClr val="000000"/>
                </a:solidFill>
                <a:uFill>
                  <a:solidFill>
                    <a:srgbClr val="FFFFFF"/>
                  </a:solidFill>
                </a:uFill>
                <a:latin typeface="Calibri"/>
              </a:rPr>
              <a:t>arXiv</a:t>
            </a:r>
            <a:r>
              <a:rPr lang="en-US" sz="2800" b="0" strike="noStrike" spc="-1" dirty="0">
                <a:solidFill>
                  <a:srgbClr val="000000"/>
                </a:solidFill>
                <a:uFill>
                  <a:solidFill>
                    <a:srgbClr val="FFFFFF"/>
                  </a:solidFill>
                </a:uFill>
                <a:latin typeface="Calibri"/>
              </a:rPr>
              <a:t> preprint arXiv:1206.6904 </a:t>
            </a:r>
            <a:endParaRPr lang="en-US" sz="3200"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Calibri"/>
              </a:rPr>
              <a:t>Uses graph/network theory to describe the strategy of football teams</a:t>
            </a:r>
            <a:endParaRPr lang="en-US" sz="3200"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Calibri"/>
              </a:rPr>
              <a:t>Passing data from UEFA Champions League semi-final between Liverpool and Barcelona.</a:t>
            </a:r>
            <a:endParaRPr lang="en-US" sz="2800"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Calibri"/>
              </a:rPr>
              <a:t>Represents passes as a directed graph between players (nodes)</a:t>
            </a:r>
            <a:endParaRPr lang="en-US" sz="3200"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Calibri"/>
              </a:rPr>
              <a:t>Weights on the arrows are numbers of passes</a:t>
            </a:r>
            <a:endParaRPr lang="en-US" sz="3200" b="0" strike="noStrike" spc="-1" dirty="0">
              <a:solidFill>
                <a:srgbClr val="000000"/>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uFill>
                  <a:solidFill>
                    <a:srgbClr val="FFFFFF"/>
                  </a:solidFill>
                </a:uFill>
                <a:latin typeface="Calibri"/>
              </a:rPr>
              <a:t>Project 1- Using network theory to analyse football strategies</a:t>
            </a:r>
            <a:endParaRPr lang="en-US" sz="1800" b="0" strike="noStrike" spc="-1">
              <a:solidFill>
                <a:srgbClr val="000000"/>
              </a:solidFill>
              <a:uFill>
                <a:solidFill>
                  <a:srgbClr val="FFFFFF"/>
                </a:solidFill>
              </a:uFill>
              <a:latin typeface="Calibri"/>
            </a:endParaRPr>
          </a:p>
        </p:txBody>
      </p:sp>
      <p:pic>
        <p:nvPicPr>
          <p:cNvPr id="96" name="Content Placeholder 3"/>
          <p:cNvPicPr/>
          <p:nvPr/>
        </p:nvPicPr>
        <p:blipFill>
          <a:blip r:embed="rId2"/>
          <a:stretch/>
        </p:blipFill>
        <p:spPr>
          <a:xfrm>
            <a:off x="2074680" y="1986840"/>
            <a:ext cx="5570280" cy="3001680"/>
          </a:xfrm>
          <a:prstGeom prst="rect">
            <a:avLst/>
          </a:prstGeom>
          <a:ln>
            <a:noFill/>
          </a:ln>
        </p:spPr>
      </p:pic>
      <p:sp>
        <p:nvSpPr>
          <p:cNvPr id="97" name="CustomShape 2"/>
          <p:cNvSpPr/>
          <p:nvPr/>
        </p:nvSpPr>
        <p:spPr>
          <a:xfrm>
            <a:off x="1689840" y="5220360"/>
            <a:ext cx="6261480" cy="137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GB" sz="2800" b="0" strike="noStrike" spc="-1" dirty="0">
                <a:solidFill>
                  <a:srgbClr val="000000"/>
                </a:solidFill>
                <a:uFill>
                  <a:solidFill>
                    <a:srgbClr val="FFFFFF"/>
                  </a:solidFill>
                </a:uFill>
                <a:latin typeface="Calibri"/>
              </a:rPr>
              <a:t>Graphical representation of a passing graph- thicker arrows represent higher weights</a:t>
            </a:r>
            <a:endParaRPr lang="en-GB" sz="1800" b="0" strike="noStrike" spc="-1" dirty="0">
              <a:solidFill>
                <a:srgbClr val="000000"/>
              </a:solidFill>
              <a:uFill>
                <a:solidFill>
                  <a:srgbClr val="FFFFFF"/>
                </a:solidFill>
              </a:uFill>
              <a:latin typeface="Arial"/>
            </a:endParaRPr>
          </a:p>
        </p:txBody>
      </p:sp>
      <p:pic>
        <p:nvPicPr>
          <p:cNvPr id="2" name="Picture 1">
            <a:extLst>
              <a:ext uri="{FF2B5EF4-FFF2-40B4-BE49-F238E27FC236}">
                <a16:creationId xmlns:a16="http://schemas.microsoft.com/office/drawing/2014/main" id="{2EF948A2-96CF-7445-8125-745C7AACF5CA}"/>
              </a:ext>
            </a:extLst>
          </p:cNvPr>
          <p:cNvPicPr>
            <a:picLocks noChangeAspect="1"/>
          </p:cNvPicPr>
          <p:nvPr/>
        </p:nvPicPr>
        <p:blipFill>
          <a:blip r:embed="rId3"/>
          <a:stretch>
            <a:fillRect/>
          </a:stretch>
        </p:blipFill>
        <p:spPr>
          <a:xfrm>
            <a:off x="6427579" y="4310452"/>
            <a:ext cx="622300" cy="558800"/>
          </a:xfrm>
          <a:prstGeom prst="rect">
            <a:avLst/>
          </a:prstGeom>
        </p:spPr>
      </p:pic>
      <p:pic>
        <p:nvPicPr>
          <p:cNvPr id="3" name="Picture 2">
            <a:extLst>
              <a:ext uri="{FF2B5EF4-FFF2-40B4-BE49-F238E27FC236}">
                <a16:creationId xmlns:a16="http://schemas.microsoft.com/office/drawing/2014/main" id="{3D1402FA-95F1-F441-87A5-6AE2BEC4B725}"/>
              </a:ext>
            </a:extLst>
          </p:cNvPr>
          <p:cNvPicPr>
            <a:picLocks noChangeAspect="1"/>
          </p:cNvPicPr>
          <p:nvPr/>
        </p:nvPicPr>
        <p:blipFill>
          <a:blip r:embed="rId4"/>
          <a:stretch>
            <a:fillRect/>
          </a:stretch>
        </p:blipFill>
        <p:spPr>
          <a:xfrm>
            <a:off x="3982558" y="4264438"/>
            <a:ext cx="622300" cy="63500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uFill>
                  <a:solidFill>
                    <a:srgbClr val="FFFFFF"/>
                  </a:solidFill>
                </a:uFill>
                <a:latin typeface="Calibri"/>
              </a:rPr>
              <a:t>Project 1- Using network theory to analyse football strategies</a:t>
            </a:r>
            <a:endParaRPr lang="en-US" sz="1800" b="0" strike="noStrike" spc="-1">
              <a:solidFill>
                <a:srgbClr val="000000"/>
              </a:solidFill>
              <a:uFill>
                <a:solidFill>
                  <a:srgbClr val="FFFFFF"/>
                </a:solidFill>
              </a:uFill>
              <a:latin typeface="Calibri"/>
            </a:endParaRPr>
          </a:p>
        </p:txBody>
      </p:sp>
      <p:sp>
        <p:nvSpPr>
          <p:cNvPr id="99" name="TextShape 2"/>
          <p:cNvSpPr txBox="1"/>
          <p:nvPr/>
        </p:nvSpPr>
        <p:spPr>
          <a:xfrm>
            <a:off x="457200" y="1600200"/>
            <a:ext cx="8229240" cy="4525560"/>
          </a:xfrm>
          <a:prstGeom prst="rect">
            <a:avLst/>
          </a:prstGeom>
          <a:noFill/>
          <a:ln>
            <a:noFill/>
          </a:ln>
        </p:spPr>
        <p:txBody>
          <a:bodyPr/>
          <a:lstStyle/>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Calibri"/>
              </a:rPr>
              <a:t>Uses centrality measure from network theory to assess the importance of different players</a:t>
            </a:r>
            <a:endParaRPr lang="en-US" sz="3200"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Calibri"/>
              </a:rPr>
              <a:t>Review the different centrality measures used</a:t>
            </a:r>
            <a:endParaRPr lang="en-US" sz="3200"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Calibri"/>
              </a:rPr>
              <a:t>Use the dataset </a:t>
            </a:r>
            <a:r>
              <a:rPr lang="en-US" sz="2800" spc="-1" dirty="0">
                <a:solidFill>
                  <a:srgbClr val="000000"/>
                </a:solidFill>
                <a:uFill>
                  <a:solidFill>
                    <a:srgbClr val="FFFFFF"/>
                  </a:solidFill>
                </a:uFill>
                <a:latin typeface="Calibri"/>
              </a:rPr>
              <a:t>which gives</a:t>
            </a:r>
            <a:r>
              <a:rPr lang="en-US" sz="2800" b="0" strike="noStrike" spc="-1" dirty="0">
                <a:solidFill>
                  <a:srgbClr val="000000"/>
                </a:solidFill>
                <a:uFill>
                  <a:solidFill>
                    <a:srgbClr val="FFFFFF"/>
                  </a:solidFill>
                </a:uFill>
                <a:latin typeface="Calibri"/>
              </a:rPr>
              <a:t> the (weighted) adjacency matrix</a:t>
            </a:r>
            <a:endParaRPr lang="en-US" sz="3200"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Calibri"/>
              </a:rPr>
              <a:t>Calculate the various centrality measures for each player</a:t>
            </a:r>
          </a:p>
          <a:p>
            <a:pPr marL="343080" indent="-342720">
              <a:lnSpc>
                <a:spcPct val="100000"/>
              </a:lnSpc>
              <a:buClr>
                <a:srgbClr val="000000"/>
              </a:buClr>
              <a:buFont typeface="Arial"/>
              <a:buChar char="•"/>
            </a:pPr>
            <a:r>
              <a:rPr lang="en-US" sz="2800" spc="-1" dirty="0">
                <a:solidFill>
                  <a:srgbClr val="000000"/>
                </a:solidFill>
                <a:uFill>
                  <a:solidFill>
                    <a:srgbClr val="FFFFFF"/>
                  </a:solidFill>
                </a:uFill>
                <a:latin typeface="Calibri"/>
              </a:rPr>
              <a:t>Any comments on how useful the data is for predicting match outcomes? Any difference between the two legs? Which players are most important? Is there anything else you can say?</a:t>
            </a:r>
            <a:endParaRPr lang="en-US" sz="3200" b="0" strike="noStrike" spc="-1" dirty="0">
              <a:solidFill>
                <a:srgbClr val="000000"/>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uFill>
                  <a:solidFill>
                    <a:srgbClr val="FFFFFF"/>
                  </a:solidFill>
                </a:uFill>
                <a:latin typeface="Calibri"/>
              </a:rPr>
              <a:t>Project 2- How viruses spread among computers and humans</a:t>
            </a:r>
            <a:endParaRPr lang="en-US" sz="1800" b="0" strike="noStrike" spc="-1">
              <a:solidFill>
                <a:srgbClr val="000000"/>
              </a:solidFill>
              <a:uFill>
                <a:solidFill>
                  <a:srgbClr val="FFFFFF"/>
                </a:solidFill>
              </a:uFill>
              <a:latin typeface="Calibri"/>
            </a:endParaRPr>
          </a:p>
        </p:txBody>
      </p:sp>
      <p:sp>
        <p:nvSpPr>
          <p:cNvPr id="103" name="TextShape 2"/>
          <p:cNvSpPr txBox="1"/>
          <p:nvPr/>
        </p:nvSpPr>
        <p:spPr>
          <a:xfrm>
            <a:off x="457200" y="1615429"/>
            <a:ext cx="8229240" cy="4525560"/>
          </a:xfrm>
          <a:prstGeom prst="rect">
            <a:avLst/>
          </a:prstGeom>
          <a:noFill/>
          <a:ln>
            <a:noFill/>
          </a:ln>
        </p:spPr>
        <p:txBody>
          <a:bodyPr/>
          <a:lstStyle/>
          <a:p>
            <a:pPr marL="343080" indent="-342720">
              <a:lnSpc>
                <a:spcPct val="100000"/>
              </a:lnSpc>
              <a:buClr>
                <a:srgbClr val="000000"/>
              </a:buClr>
              <a:buFont typeface="Arial"/>
              <a:buChar char="•"/>
            </a:pPr>
            <a:r>
              <a:rPr lang="en-US" sz="2800" spc="-1" dirty="0">
                <a:solidFill>
                  <a:srgbClr val="000000"/>
                </a:solidFill>
                <a:uFill>
                  <a:solidFill>
                    <a:srgbClr val="FFFFFF"/>
                  </a:solidFill>
                </a:uFill>
                <a:latin typeface="Calibri"/>
              </a:rPr>
              <a:t>Explain the models in</a:t>
            </a:r>
            <a:r>
              <a:rPr lang="en-US" sz="2800" b="0" strike="noStrike" spc="-1" dirty="0">
                <a:solidFill>
                  <a:srgbClr val="000000"/>
                </a:solidFill>
                <a:uFill>
                  <a:solidFill>
                    <a:srgbClr val="FFFFFF"/>
                  </a:solidFill>
                </a:uFill>
                <a:latin typeface="Calibri"/>
              </a:rPr>
              <a:t> Kephart &amp; White 1991 for how computer viruses spread:</a:t>
            </a:r>
          </a:p>
          <a:p>
            <a:pPr marL="800280" lvl="1" indent="-342720">
              <a:buClr>
                <a:srgbClr val="000000"/>
              </a:buClr>
              <a:buFont typeface="Arial"/>
              <a:buChar char="•"/>
            </a:pPr>
            <a:r>
              <a:rPr lang="en-US" sz="2800" spc="-1" dirty="0">
                <a:solidFill>
                  <a:srgbClr val="000000"/>
                </a:solidFill>
                <a:uFill>
                  <a:solidFill>
                    <a:srgbClr val="FFFFFF"/>
                  </a:solidFill>
                </a:uFill>
                <a:latin typeface="Calibri"/>
              </a:rPr>
              <a:t>SIS model on a random graph</a:t>
            </a:r>
          </a:p>
          <a:p>
            <a:pPr marL="800280" lvl="1" indent="-342720">
              <a:buClr>
                <a:srgbClr val="000000"/>
              </a:buClr>
              <a:buFont typeface="Arial"/>
              <a:buChar char="•"/>
            </a:pPr>
            <a:r>
              <a:rPr lang="en-US" sz="2800" b="0" strike="noStrike" spc="-1" dirty="0">
                <a:solidFill>
                  <a:srgbClr val="000000"/>
                </a:solidFill>
                <a:uFill>
                  <a:solidFill>
                    <a:srgbClr val="FFFFFF"/>
                  </a:solidFill>
                </a:uFill>
                <a:latin typeface="Calibri"/>
              </a:rPr>
              <a:t>Hierarchical </a:t>
            </a:r>
            <a:r>
              <a:rPr lang="en-US" sz="2800" spc="-1" dirty="0">
                <a:solidFill>
                  <a:srgbClr val="000000"/>
                </a:solidFill>
                <a:uFill>
                  <a:solidFill>
                    <a:srgbClr val="FFFFFF"/>
                  </a:solidFill>
                </a:uFill>
                <a:latin typeface="Calibri"/>
              </a:rPr>
              <a:t>model</a:t>
            </a:r>
          </a:p>
          <a:p>
            <a:pPr marL="800280" lvl="1" indent="-342720">
              <a:buClr>
                <a:srgbClr val="000000"/>
              </a:buClr>
              <a:buFont typeface="Arial"/>
              <a:buChar char="•"/>
            </a:pPr>
            <a:r>
              <a:rPr lang="en-US" sz="2800" spc="-1" dirty="0">
                <a:solidFill>
                  <a:srgbClr val="000000"/>
                </a:solidFill>
                <a:uFill>
                  <a:solidFill>
                    <a:srgbClr val="FFFFFF"/>
                  </a:solidFill>
                </a:uFill>
                <a:latin typeface="Calibri"/>
              </a:rPr>
              <a:t>Spatial model</a:t>
            </a:r>
          </a:p>
          <a:p>
            <a:pPr marL="343080" indent="-342720">
              <a:buClr>
                <a:srgbClr val="000000"/>
              </a:buClr>
              <a:buFont typeface="Arial"/>
              <a:buChar char="•"/>
            </a:pPr>
            <a:r>
              <a:rPr lang="en-US" sz="2800" b="0" strike="noStrike" spc="-1" dirty="0">
                <a:solidFill>
                  <a:srgbClr val="000000"/>
                </a:solidFill>
                <a:uFill>
                  <a:solidFill>
                    <a:srgbClr val="FFFFFF"/>
                  </a:solidFill>
                </a:uFill>
                <a:latin typeface="Calibri"/>
              </a:rPr>
              <a:t>Include an explanation of the mathematical results described.</a:t>
            </a:r>
          </a:p>
          <a:p>
            <a:pPr marL="343080" indent="-342720">
              <a:lnSpc>
                <a:spcPct val="100000"/>
              </a:lnSpc>
              <a:buClr>
                <a:srgbClr val="000000"/>
              </a:buClr>
              <a:buFont typeface="Arial"/>
              <a:buChar char="•"/>
            </a:pPr>
            <a:r>
              <a:rPr lang="en-US" sz="2800" spc="-1" dirty="0">
                <a:solidFill>
                  <a:srgbClr val="000000"/>
                </a:solidFill>
                <a:uFill>
                  <a:solidFill>
                    <a:srgbClr val="FFFFFF"/>
                  </a:solidFill>
                </a:uFill>
                <a:latin typeface="Calibri"/>
              </a:rPr>
              <a:t>From a mathematical epidemiology point of view, how must standard epidemiological models (used to describe the spread of human/animal/plant infectious diseases) be adapted to capture the key features of spread of computer viruses.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17475</TotalTime>
  <Words>2730</Words>
  <Application>Microsoft Macintosh PowerPoint</Application>
  <PresentationFormat>On-screen Show (4:3)</PresentationFormat>
  <Paragraphs>225</Paragraphs>
  <Slides>42</Slides>
  <Notes>4</Notes>
  <HiddenSlides>1</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42</vt:i4>
      </vt:variant>
    </vt:vector>
  </HeadingPairs>
  <TitlesOfParts>
    <vt:vector size="50" baseType="lpstr">
      <vt:lpstr>Arial</vt:lpstr>
      <vt:lpstr>Calibri</vt:lpstr>
      <vt:lpstr>DejaVu Sans</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UCL</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2nd year projects in Mathematical Modelling</dc:title>
  <dc:creator>Karen Page</dc:creator>
  <cp:lastModifiedBy>Microsoft Office User</cp:lastModifiedBy>
  <cp:revision>207</cp:revision>
  <dcterms:created xsi:type="dcterms:W3CDTF">2017-05-04T07:15:29Z</dcterms:created>
  <dcterms:modified xsi:type="dcterms:W3CDTF">2019-05-26T10:20:33Z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15.0029</vt:lpwstr>
  </property>
  <property fmtid="{D5CDD505-2E9C-101B-9397-08002B2CF9AE}" pid="3" name="Company">
    <vt:lpwstr>UCL</vt:lpwstr>
  </property>
  <property fmtid="{D5CDD505-2E9C-101B-9397-08002B2CF9AE}" pid="4" name="HiddenSlides">
    <vt:i4>0</vt:i4>
  </property>
  <property fmtid="{D5CDD505-2E9C-101B-9397-08002B2CF9AE}" pid="5" name="HyperlinksChanged">
    <vt:bool>true</vt:bool>
  </property>
  <property fmtid="{D5CDD505-2E9C-101B-9397-08002B2CF9AE}" pid="6" name="LinksUpToDate">
    <vt:bool>true</vt:bool>
  </property>
  <property fmtid="{D5CDD505-2E9C-101B-9397-08002B2CF9AE}" pid="7" name="MMClips">
    <vt:i4>0</vt:i4>
  </property>
  <property fmtid="{D5CDD505-2E9C-101B-9397-08002B2CF9AE}" pid="8" name="Notes">
    <vt:i4>3</vt:i4>
  </property>
  <property fmtid="{D5CDD505-2E9C-101B-9397-08002B2CF9AE}" pid="9" name="PresentationFormat">
    <vt:lpwstr>On-screen Show (4:3)</vt:lpwstr>
  </property>
  <property fmtid="{D5CDD505-2E9C-101B-9397-08002B2CF9AE}" pid="10" name="ScaleCrop">
    <vt:bool>true</vt:bool>
  </property>
  <property fmtid="{D5CDD505-2E9C-101B-9397-08002B2CF9AE}" pid="11" name="ShareDoc">
    <vt:bool>true</vt:bool>
  </property>
  <property fmtid="{D5CDD505-2E9C-101B-9397-08002B2CF9AE}" pid="12" name="Slides">
    <vt:i4>38</vt:i4>
  </property>
</Properties>
</file>