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1" r:id="rId1"/>
  </p:sldMasterIdLst>
  <p:notesMasterIdLst>
    <p:notesMasterId r:id="rId3"/>
  </p:notesMasterIdLst>
  <p:sldIdLst>
    <p:sldId id="256" r:id="rId2"/>
  </p:sldIdLst>
  <p:sldSz cx="9601200" cy="12801600" type="A3"/>
  <p:notesSz cx="6858000" cy="9144000"/>
  <p:embeddedFontLst>
    <p:embeddedFont>
      <p:font typeface="Arial Narrow" panose="020B0606020202030204" pitchFamily="34" charset="0"/>
      <p:regular r:id="rId4"/>
      <p:bold r:id="rId5"/>
      <p:italic r:id="rId6"/>
      <p:boldItalic r:id="rId7"/>
    </p:embeddedFont>
    <p:embeddedFont>
      <p:font typeface="Calibri" panose="020F0502020204030204" pitchFamily="3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708D840-C4B9-CE60-01BF-8701FAD79C6E}" name="Kari Jyrkkä" initials="KJ" userId="S::kajyrkka@oamk.fi::0182d398-07c2-4430-a729-36d10ccea24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B7CD"/>
    <a:srgbClr val="6582B1"/>
    <a:srgbClr val="A7CACD"/>
    <a:srgbClr val="6AA6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77" autoAdjust="0"/>
    <p:restoredTop sz="94660"/>
  </p:normalViewPr>
  <p:slideViewPr>
    <p:cSldViewPr snapToGrid="0">
      <p:cViewPr varScale="1">
        <p:scale>
          <a:sx n="40" d="100"/>
          <a:sy n="40" d="100"/>
        </p:scale>
        <p:origin x="250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610956" marR="0" lvl="1" indent="-1356" algn="l" rtl="0">
              <a:spcBef>
                <a:spcPts val="0"/>
              </a:spcBef>
              <a:buNone/>
              <a:defRPr sz="2400" b="0" i="0" u="none" strike="noStrike" cap="none">
                <a:solidFill>
                  <a:schemeClr val="dk1"/>
                </a:solidFill>
                <a:latin typeface="Calibri"/>
                <a:ea typeface="Calibri"/>
                <a:cs typeface="Calibri"/>
                <a:sym typeface="Calibri"/>
              </a:defRPr>
            </a:lvl2pPr>
            <a:lvl3pPr marL="1221913" marR="0" lvl="2" indent="-2713" algn="l" rtl="0">
              <a:spcBef>
                <a:spcPts val="0"/>
              </a:spcBef>
              <a:buNone/>
              <a:defRPr sz="2400" b="0" i="0" u="none" strike="noStrike" cap="none">
                <a:solidFill>
                  <a:schemeClr val="dk1"/>
                </a:solidFill>
                <a:latin typeface="Calibri"/>
                <a:ea typeface="Calibri"/>
                <a:cs typeface="Calibri"/>
                <a:sym typeface="Calibri"/>
              </a:defRPr>
            </a:lvl3pPr>
            <a:lvl4pPr marL="1832869" marR="0" lvl="3" indent="-4068" algn="l" rtl="0">
              <a:spcBef>
                <a:spcPts val="0"/>
              </a:spcBef>
              <a:buNone/>
              <a:defRPr sz="2400" b="0" i="0" u="none" strike="noStrike" cap="none">
                <a:solidFill>
                  <a:schemeClr val="dk1"/>
                </a:solidFill>
                <a:latin typeface="Calibri"/>
                <a:ea typeface="Calibri"/>
                <a:cs typeface="Calibri"/>
                <a:sym typeface="Calibri"/>
              </a:defRPr>
            </a:lvl4pPr>
            <a:lvl5pPr marL="2443825" marR="0" lvl="4" indent="-5425" algn="l" rtl="0">
              <a:spcBef>
                <a:spcPts val="0"/>
              </a:spcBef>
              <a:buNone/>
              <a:defRPr sz="2400" b="0" i="0" u="none" strike="noStrike" cap="none">
                <a:solidFill>
                  <a:schemeClr val="dk1"/>
                </a:solidFill>
                <a:latin typeface="Calibri"/>
                <a:ea typeface="Calibri"/>
                <a:cs typeface="Calibri"/>
                <a:sym typeface="Calibri"/>
              </a:defRPr>
            </a:lvl5pPr>
            <a:lvl6pPr marL="3054782" marR="0" lvl="5" indent="-6781" algn="l" rtl="0">
              <a:spcBef>
                <a:spcPts val="0"/>
              </a:spcBef>
              <a:buNone/>
              <a:defRPr sz="2400" b="0" i="0" u="none" strike="noStrike" cap="none">
                <a:solidFill>
                  <a:schemeClr val="dk1"/>
                </a:solidFill>
                <a:latin typeface="Calibri"/>
                <a:ea typeface="Calibri"/>
                <a:cs typeface="Calibri"/>
                <a:sym typeface="Calibri"/>
              </a:defRPr>
            </a:lvl6pPr>
            <a:lvl7pPr marL="3665738" marR="0" lvl="6" indent="-8137" algn="l" rtl="0">
              <a:spcBef>
                <a:spcPts val="0"/>
              </a:spcBef>
              <a:buNone/>
              <a:defRPr sz="2400" b="0" i="0" u="none" strike="noStrike" cap="none">
                <a:solidFill>
                  <a:schemeClr val="dk1"/>
                </a:solidFill>
                <a:latin typeface="Calibri"/>
                <a:ea typeface="Calibri"/>
                <a:cs typeface="Calibri"/>
                <a:sym typeface="Calibri"/>
              </a:defRPr>
            </a:lvl7pPr>
            <a:lvl8pPr marL="4276695" marR="0" lvl="7" indent="-9495" algn="l" rtl="0">
              <a:spcBef>
                <a:spcPts val="0"/>
              </a:spcBef>
              <a:buNone/>
              <a:defRPr sz="2400" b="0" i="0" u="none" strike="noStrike" cap="none">
                <a:solidFill>
                  <a:schemeClr val="dk1"/>
                </a:solidFill>
                <a:latin typeface="Calibri"/>
                <a:ea typeface="Calibri"/>
                <a:cs typeface="Calibri"/>
                <a:sym typeface="Calibri"/>
              </a:defRPr>
            </a:lvl8pPr>
            <a:lvl9pPr marL="4887651" marR="0" lvl="8" indent="-10850" algn="l" rtl="0">
              <a:spcBef>
                <a:spcPts val="0"/>
              </a:spcBef>
              <a:buNone/>
              <a:defRPr sz="2400" b="0" i="0" u="none" strike="noStrike" cap="none">
                <a:solidFill>
                  <a:schemeClr val="dk1"/>
                </a:solidFill>
                <a:latin typeface="Calibri"/>
                <a:ea typeface="Calibri"/>
                <a:cs typeface="Calibri"/>
                <a:sym typeface="Calibri"/>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610956" marR="0" lvl="1" indent="-1356" algn="l" rtl="0">
              <a:spcBef>
                <a:spcPts val="0"/>
              </a:spcBef>
              <a:buNone/>
              <a:defRPr sz="2400" b="0" i="0" u="none" strike="noStrike" cap="none">
                <a:solidFill>
                  <a:schemeClr val="dk1"/>
                </a:solidFill>
                <a:latin typeface="Calibri"/>
                <a:ea typeface="Calibri"/>
                <a:cs typeface="Calibri"/>
                <a:sym typeface="Calibri"/>
              </a:defRPr>
            </a:lvl2pPr>
            <a:lvl3pPr marL="1221913" marR="0" lvl="2" indent="-2713" algn="l" rtl="0">
              <a:spcBef>
                <a:spcPts val="0"/>
              </a:spcBef>
              <a:buNone/>
              <a:defRPr sz="2400" b="0" i="0" u="none" strike="noStrike" cap="none">
                <a:solidFill>
                  <a:schemeClr val="dk1"/>
                </a:solidFill>
                <a:latin typeface="Calibri"/>
                <a:ea typeface="Calibri"/>
                <a:cs typeface="Calibri"/>
                <a:sym typeface="Calibri"/>
              </a:defRPr>
            </a:lvl3pPr>
            <a:lvl4pPr marL="1832869" marR="0" lvl="3" indent="-4068" algn="l" rtl="0">
              <a:spcBef>
                <a:spcPts val="0"/>
              </a:spcBef>
              <a:buNone/>
              <a:defRPr sz="2400" b="0" i="0" u="none" strike="noStrike" cap="none">
                <a:solidFill>
                  <a:schemeClr val="dk1"/>
                </a:solidFill>
                <a:latin typeface="Calibri"/>
                <a:ea typeface="Calibri"/>
                <a:cs typeface="Calibri"/>
                <a:sym typeface="Calibri"/>
              </a:defRPr>
            </a:lvl4pPr>
            <a:lvl5pPr marL="2443825" marR="0" lvl="4" indent="-5425" algn="l" rtl="0">
              <a:spcBef>
                <a:spcPts val="0"/>
              </a:spcBef>
              <a:buNone/>
              <a:defRPr sz="2400" b="0" i="0" u="none" strike="noStrike" cap="none">
                <a:solidFill>
                  <a:schemeClr val="dk1"/>
                </a:solidFill>
                <a:latin typeface="Calibri"/>
                <a:ea typeface="Calibri"/>
                <a:cs typeface="Calibri"/>
                <a:sym typeface="Calibri"/>
              </a:defRPr>
            </a:lvl5pPr>
            <a:lvl6pPr marL="3054782" marR="0" lvl="5" indent="-6781" algn="l" rtl="0">
              <a:spcBef>
                <a:spcPts val="0"/>
              </a:spcBef>
              <a:buNone/>
              <a:defRPr sz="2400" b="0" i="0" u="none" strike="noStrike" cap="none">
                <a:solidFill>
                  <a:schemeClr val="dk1"/>
                </a:solidFill>
                <a:latin typeface="Calibri"/>
                <a:ea typeface="Calibri"/>
                <a:cs typeface="Calibri"/>
                <a:sym typeface="Calibri"/>
              </a:defRPr>
            </a:lvl6pPr>
            <a:lvl7pPr marL="3665738" marR="0" lvl="6" indent="-8137" algn="l" rtl="0">
              <a:spcBef>
                <a:spcPts val="0"/>
              </a:spcBef>
              <a:buNone/>
              <a:defRPr sz="2400" b="0" i="0" u="none" strike="noStrike" cap="none">
                <a:solidFill>
                  <a:schemeClr val="dk1"/>
                </a:solidFill>
                <a:latin typeface="Calibri"/>
                <a:ea typeface="Calibri"/>
                <a:cs typeface="Calibri"/>
                <a:sym typeface="Calibri"/>
              </a:defRPr>
            </a:lvl7pPr>
            <a:lvl8pPr marL="4276695" marR="0" lvl="7" indent="-9495" algn="l" rtl="0">
              <a:spcBef>
                <a:spcPts val="0"/>
              </a:spcBef>
              <a:buNone/>
              <a:defRPr sz="2400" b="0" i="0" u="none" strike="noStrike" cap="none">
                <a:solidFill>
                  <a:schemeClr val="dk1"/>
                </a:solidFill>
                <a:latin typeface="Calibri"/>
                <a:ea typeface="Calibri"/>
                <a:cs typeface="Calibri"/>
                <a:sym typeface="Calibri"/>
              </a:defRPr>
            </a:lvl8pPr>
            <a:lvl9pPr marL="4887651" marR="0" lvl="8" indent="-10850" algn="l" rtl="0">
              <a:spcBef>
                <a:spcPts val="0"/>
              </a:spcBef>
              <a:buNone/>
              <a:defRPr sz="2400" b="0" i="0" u="none" strike="noStrike" cap="none">
                <a:solidFill>
                  <a:schemeClr val="dk1"/>
                </a:solidFill>
                <a:latin typeface="Calibri"/>
                <a:ea typeface="Calibri"/>
                <a:cs typeface="Calibri"/>
                <a:sym typeface="Calibri"/>
              </a:defRPr>
            </a:lvl9pPr>
          </a:lstStyle>
          <a:p>
            <a:endParaRPr dirty="0"/>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600" b="0" i="0" u="none" strike="noStrike" cap="none">
                <a:solidFill>
                  <a:schemeClr val="dk1"/>
                </a:solidFill>
                <a:latin typeface="Calibri"/>
                <a:ea typeface="Calibri"/>
                <a:cs typeface="Calibri"/>
                <a:sym typeface="Calibri"/>
              </a:defRPr>
            </a:lvl1pPr>
            <a:lvl2pPr marL="610956" marR="0" lvl="1" indent="-1356" algn="l" rtl="0">
              <a:spcBef>
                <a:spcPts val="0"/>
              </a:spcBef>
              <a:buNone/>
              <a:defRPr sz="1600" b="0" i="0" u="none" strike="noStrike" cap="none">
                <a:solidFill>
                  <a:schemeClr val="dk1"/>
                </a:solidFill>
                <a:latin typeface="Calibri"/>
                <a:ea typeface="Calibri"/>
                <a:cs typeface="Calibri"/>
                <a:sym typeface="Calibri"/>
              </a:defRPr>
            </a:lvl2pPr>
            <a:lvl3pPr marL="1221913" marR="0" lvl="2" indent="-2713" algn="l" rtl="0">
              <a:spcBef>
                <a:spcPts val="0"/>
              </a:spcBef>
              <a:buNone/>
              <a:defRPr sz="1600" b="0" i="0" u="none" strike="noStrike" cap="none">
                <a:solidFill>
                  <a:schemeClr val="dk1"/>
                </a:solidFill>
                <a:latin typeface="Calibri"/>
                <a:ea typeface="Calibri"/>
                <a:cs typeface="Calibri"/>
                <a:sym typeface="Calibri"/>
              </a:defRPr>
            </a:lvl3pPr>
            <a:lvl4pPr marL="1832869" marR="0" lvl="3" indent="-4068" algn="l" rtl="0">
              <a:spcBef>
                <a:spcPts val="0"/>
              </a:spcBef>
              <a:buNone/>
              <a:defRPr sz="1600" b="0" i="0" u="none" strike="noStrike" cap="none">
                <a:solidFill>
                  <a:schemeClr val="dk1"/>
                </a:solidFill>
                <a:latin typeface="Calibri"/>
                <a:ea typeface="Calibri"/>
                <a:cs typeface="Calibri"/>
                <a:sym typeface="Calibri"/>
              </a:defRPr>
            </a:lvl4pPr>
            <a:lvl5pPr marL="2443825" marR="0" lvl="4" indent="-5425" algn="l" rtl="0">
              <a:spcBef>
                <a:spcPts val="0"/>
              </a:spcBef>
              <a:buNone/>
              <a:defRPr sz="1600" b="0" i="0" u="none" strike="noStrike" cap="none">
                <a:solidFill>
                  <a:schemeClr val="dk1"/>
                </a:solidFill>
                <a:latin typeface="Calibri"/>
                <a:ea typeface="Calibri"/>
                <a:cs typeface="Calibri"/>
                <a:sym typeface="Calibri"/>
              </a:defRPr>
            </a:lvl5pPr>
            <a:lvl6pPr marL="3054782" marR="0" lvl="5" indent="-6781" algn="l" rtl="0">
              <a:spcBef>
                <a:spcPts val="0"/>
              </a:spcBef>
              <a:buNone/>
              <a:defRPr sz="1600" b="0" i="0" u="none" strike="noStrike" cap="none">
                <a:solidFill>
                  <a:schemeClr val="dk1"/>
                </a:solidFill>
                <a:latin typeface="Calibri"/>
                <a:ea typeface="Calibri"/>
                <a:cs typeface="Calibri"/>
                <a:sym typeface="Calibri"/>
              </a:defRPr>
            </a:lvl6pPr>
            <a:lvl7pPr marL="3665738" marR="0" lvl="6" indent="-8137" algn="l" rtl="0">
              <a:spcBef>
                <a:spcPts val="0"/>
              </a:spcBef>
              <a:buNone/>
              <a:defRPr sz="1600" b="0" i="0" u="none" strike="noStrike" cap="none">
                <a:solidFill>
                  <a:schemeClr val="dk1"/>
                </a:solidFill>
                <a:latin typeface="Calibri"/>
                <a:ea typeface="Calibri"/>
                <a:cs typeface="Calibri"/>
                <a:sym typeface="Calibri"/>
              </a:defRPr>
            </a:lvl7pPr>
            <a:lvl8pPr marL="4276695" marR="0" lvl="7" indent="-9495" algn="l" rtl="0">
              <a:spcBef>
                <a:spcPts val="0"/>
              </a:spcBef>
              <a:buNone/>
              <a:defRPr sz="1600" b="0" i="0" u="none" strike="noStrike" cap="none">
                <a:solidFill>
                  <a:schemeClr val="dk1"/>
                </a:solidFill>
                <a:latin typeface="Calibri"/>
                <a:ea typeface="Calibri"/>
                <a:cs typeface="Calibri"/>
                <a:sym typeface="Calibri"/>
              </a:defRPr>
            </a:lvl8pPr>
            <a:lvl9pPr marL="4887651" marR="0" lvl="8" indent="-10850" algn="l" rtl="0">
              <a:spcBef>
                <a:spcPts val="0"/>
              </a:spcBef>
              <a:buNone/>
              <a:defRPr sz="16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610956" marR="0" lvl="1" indent="-1356" algn="l" rtl="0">
              <a:spcBef>
                <a:spcPts val="0"/>
              </a:spcBef>
              <a:buNone/>
              <a:defRPr sz="2400" b="0" i="0" u="none" strike="noStrike" cap="none">
                <a:solidFill>
                  <a:schemeClr val="dk1"/>
                </a:solidFill>
                <a:latin typeface="Calibri"/>
                <a:ea typeface="Calibri"/>
                <a:cs typeface="Calibri"/>
                <a:sym typeface="Calibri"/>
              </a:defRPr>
            </a:lvl2pPr>
            <a:lvl3pPr marL="1221913" marR="0" lvl="2" indent="-2713" algn="l" rtl="0">
              <a:spcBef>
                <a:spcPts val="0"/>
              </a:spcBef>
              <a:buNone/>
              <a:defRPr sz="2400" b="0" i="0" u="none" strike="noStrike" cap="none">
                <a:solidFill>
                  <a:schemeClr val="dk1"/>
                </a:solidFill>
                <a:latin typeface="Calibri"/>
                <a:ea typeface="Calibri"/>
                <a:cs typeface="Calibri"/>
                <a:sym typeface="Calibri"/>
              </a:defRPr>
            </a:lvl3pPr>
            <a:lvl4pPr marL="1832869" marR="0" lvl="3" indent="-4068" algn="l" rtl="0">
              <a:spcBef>
                <a:spcPts val="0"/>
              </a:spcBef>
              <a:buNone/>
              <a:defRPr sz="2400" b="0" i="0" u="none" strike="noStrike" cap="none">
                <a:solidFill>
                  <a:schemeClr val="dk1"/>
                </a:solidFill>
                <a:latin typeface="Calibri"/>
                <a:ea typeface="Calibri"/>
                <a:cs typeface="Calibri"/>
                <a:sym typeface="Calibri"/>
              </a:defRPr>
            </a:lvl4pPr>
            <a:lvl5pPr marL="2443825" marR="0" lvl="4" indent="-5425" algn="l" rtl="0">
              <a:spcBef>
                <a:spcPts val="0"/>
              </a:spcBef>
              <a:buNone/>
              <a:defRPr sz="2400" b="0" i="0" u="none" strike="noStrike" cap="none">
                <a:solidFill>
                  <a:schemeClr val="dk1"/>
                </a:solidFill>
                <a:latin typeface="Calibri"/>
                <a:ea typeface="Calibri"/>
                <a:cs typeface="Calibri"/>
                <a:sym typeface="Calibri"/>
              </a:defRPr>
            </a:lvl5pPr>
            <a:lvl6pPr marL="3054782" marR="0" lvl="5" indent="-6781" algn="l" rtl="0">
              <a:spcBef>
                <a:spcPts val="0"/>
              </a:spcBef>
              <a:buNone/>
              <a:defRPr sz="2400" b="0" i="0" u="none" strike="noStrike" cap="none">
                <a:solidFill>
                  <a:schemeClr val="dk1"/>
                </a:solidFill>
                <a:latin typeface="Calibri"/>
                <a:ea typeface="Calibri"/>
                <a:cs typeface="Calibri"/>
                <a:sym typeface="Calibri"/>
              </a:defRPr>
            </a:lvl6pPr>
            <a:lvl7pPr marL="3665738" marR="0" lvl="6" indent="-8137" algn="l" rtl="0">
              <a:spcBef>
                <a:spcPts val="0"/>
              </a:spcBef>
              <a:buNone/>
              <a:defRPr sz="2400" b="0" i="0" u="none" strike="noStrike" cap="none">
                <a:solidFill>
                  <a:schemeClr val="dk1"/>
                </a:solidFill>
                <a:latin typeface="Calibri"/>
                <a:ea typeface="Calibri"/>
                <a:cs typeface="Calibri"/>
                <a:sym typeface="Calibri"/>
              </a:defRPr>
            </a:lvl7pPr>
            <a:lvl8pPr marL="4276695" marR="0" lvl="7" indent="-9495" algn="l" rtl="0">
              <a:spcBef>
                <a:spcPts val="0"/>
              </a:spcBef>
              <a:buNone/>
              <a:defRPr sz="2400" b="0" i="0" u="none" strike="noStrike" cap="none">
                <a:solidFill>
                  <a:schemeClr val="dk1"/>
                </a:solidFill>
                <a:latin typeface="Calibri"/>
                <a:ea typeface="Calibri"/>
                <a:cs typeface="Calibri"/>
                <a:sym typeface="Calibri"/>
              </a:defRPr>
            </a:lvl8pPr>
            <a:lvl9pPr marL="4887651" marR="0" lvl="8" indent="-10850" algn="l" rtl="0">
              <a:spcBef>
                <a:spcPts val="0"/>
              </a:spcBef>
              <a:buNone/>
              <a:defRPr sz="2400" b="0" i="0" u="none" strike="noStrike" cap="none">
                <a:solidFill>
                  <a:schemeClr val="dk1"/>
                </a:solidFill>
                <a:latin typeface="Calibri"/>
                <a:ea typeface="Calibri"/>
                <a:cs typeface="Calibri"/>
                <a:sym typeface="Calibri"/>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fi-FI" sz="1200" b="0" i="0" u="none" strike="noStrike" cap="none">
                <a:solidFill>
                  <a:schemeClr val="dk1"/>
                </a:solidFill>
                <a:latin typeface="Calibri"/>
                <a:ea typeface="Calibri"/>
                <a:cs typeface="Calibri"/>
                <a:sym typeface="Calibri"/>
              </a:rPr>
              <a:t>‹#›</a:t>
            </a:fld>
            <a:endParaRPr lang="fi-FI"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25" name="Shape 2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three contents">
    <p:spTree>
      <p:nvGrpSpPr>
        <p:cNvPr id="1" name="Shape 14"/>
        <p:cNvGrpSpPr/>
        <p:nvPr/>
      </p:nvGrpSpPr>
      <p:grpSpPr>
        <a:xfrm>
          <a:off x="0" y="0"/>
          <a:ext cx="0" cy="0"/>
          <a:chOff x="0" y="0"/>
          <a:chExt cx="0" cy="0"/>
        </a:xfrm>
      </p:grpSpPr>
      <p:sp>
        <p:nvSpPr>
          <p:cNvPr id="15" name="Shape 15"/>
          <p:cNvSpPr txBox="1">
            <a:spLocks noGrp="1"/>
          </p:cNvSpPr>
          <p:nvPr>
            <p:ph type="body" idx="1"/>
          </p:nvPr>
        </p:nvSpPr>
        <p:spPr>
          <a:xfrm>
            <a:off x="502152" y="2735385"/>
            <a:ext cx="2813821" cy="8548989"/>
          </a:xfrm>
          <a:prstGeom prst="rect">
            <a:avLst/>
          </a:prstGeom>
          <a:noFill/>
          <a:ln>
            <a:noFill/>
          </a:ln>
        </p:spPr>
        <p:txBody>
          <a:bodyPr lIns="91425" tIns="91425" rIns="91425" bIns="91425" anchor="t" anchorCtr="0"/>
          <a:lstStyle>
            <a:lvl1pPr marL="0" marR="0" lvl="0" indent="0" algn="l" rtl="0">
              <a:lnSpc>
                <a:spcPct val="100000"/>
              </a:lnSpc>
              <a:spcBef>
                <a:spcPts val="300"/>
              </a:spcBef>
              <a:spcAft>
                <a:spcPts val="0"/>
              </a:spcAft>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
        <p:nvSpPr>
          <p:cNvPr id="16" name="Shape 16"/>
          <p:cNvSpPr txBox="1">
            <a:spLocks noGrp="1"/>
          </p:cNvSpPr>
          <p:nvPr>
            <p:ph type="body" idx="2"/>
          </p:nvPr>
        </p:nvSpPr>
        <p:spPr>
          <a:xfrm>
            <a:off x="3445642" y="2735385"/>
            <a:ext cx="2813821" cy="8548989"/>
          </a:xfrm>
          <a:prstGeom prst="rect">
            <a:avLst/>
          </a:prstGeom>
          <a:noFill/>
          <a:ln>
            <a:noFill/>
          </a:ln>
        </p:spPr>
        <p:txBody>
          <a:bodyPr lIns="91425" tIns="91425" rIns="91425" bIns="91425" anchor="t" anchorCtr="0"/>
          <a:lstStyle>
            <a:lvl1pPr marL="0" marR="0" lvl="0" indent="0" algn="l" rtl="0">
              <a:lnSpc>
                <a:spcPct val="100000"/>
              </a:lnSpc>
              <a:spcBef>
                <a:spcPts val="300"/>
              </a:spcBef>
              <a:spcAft>
                <a:spcPts val="0"/>
              </a:spcAft>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
        <p:nvSpPr>
          <p:cNvPr id="17" name="Shape 17"/>
          <p:cNvSpPr txBox="1">
            <a:spLocks noGrp="1"/>
          </p:cNvSpPr>
          <p:nvPr>
            <p:ph type="body" idx="3"/>
          </p:nvPr>
        </p:nvSpPr>
        <p:spPr>
          <a:xfrm>
            <a:off x="6389132" y="2735385"/>
            <a:ext cx="2813821" cy="8548989"/>
          </a:xfrm>
          <a:prstGeom prst="rect">
            <a:avLst/>
          </a:prstGeom>
          <a:noFill/>
          <a:ln>
            <a:noFill/>
          </a:ln>
        </p:spPr>
        <p:txBody>
          <a:bodyPr lIns="91425" tIns="91425" rIns="91425" bIns="91425" anchor="t" anchorCtr="0"/>
          <a:lstStyle>
            <a:lvl1pPr marL="0" marR="0" lvl="0" indent="0" algn="l" rtl="0">
              <a:lnSpc>
                <a:spcPct val="100000"/>
              </a:lnSpc>
              <a:spcBef>
                <a:spcPts val="300"/>
              </a:spcBef>
              <a:spcAft>
                <a:spcPts val="0"/>
              </a:spcAft>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18"/>
        <p:cNvGrpSpPr/>
        <p:nvPr/>
      </p:nvGrpSpPr>
      <p:grpSpPr>
        <a:xfrm>
          <a:off x="0" y="0"/>
          <a:ext cx="0" cy="0"/>
          <a:chOff x="0" y="0"/>
          <a:chExt cx="0" cy="0"/>
        </a:xfrm>
      </p:grpSpPr>
      <p:sp>
        <p:nvSpPr>
          <p:cNvPr id="19" name="Shape 19"/>
          <p:cNvSpPr txBox="1">
            <a:spLocks noGrp="1"/>
          </p:cNvSpPr>
          <p:nvPr>
            <p:ph type="body" idx="1"/>
          </p:nvPr>
        </p:nvSpPr>
        <p:spPr>
          <a:xfrm>
            <a:off x="502152" y="2757268"/>
            <a:ext cx="8700800" cy="8527105"/>
          </a:xfrm>
          <a:prstGeom prst="rect">
            <a:avLst/>
          </a:prstGeom>
          <a:noFill/>
          <a:ln>
            <a:noFill/>
          </a:ln>
        </p:spPr>
        <p:txBody>
          <a:bodyPr lIns="91425" tIns="91425" rIns="91425" bIns="91425" anchor="t" anchorCtr="0"/>
          <a:lstStyle>
            <a:lvl1pPr marL="0" marR="0" lvl="0" indent="0" algn="l" rtl="0">
              <a:spcBef>
                <a:spcPts val="300"/>
              </a:spcBef>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two contents">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502152" y="2765250"/>
            <a:ext cx="4307340" cy="8519124"/>
          </a:xfrm>
          <a:prstGeom prst="rect">
            <a:avLst/>
          </a:prstGeom>
          <a:noFill/>
          <a:ln>
            <a:noFill/>
          </a:ln>
        </p:spPr>
        <p:txBody>
          <a:bodyPr lIns="91425" tIns="91425" rIns="91425" bIns="91425" anchor="t" anchorCtr="0"/>
          <a:lstStyle>
            <a:lvl1pPr marL="0" marR="0" lvl="0" indent="0" algn="l" rtl="0">
              <a:lnSpc>
                <a:spcPct val="100000"/>
              </a:lnSpc>
              <a:spcBef>
                <a:spcPts val="300"/>
              </a:spcBef>
              <a:spcAft>
                <a:spcPts val="0"/>
              </a:spcAft>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
        <p:nvSpPr>
          <p:cNvPr id="22" name="Shape 22"/>
          <p:cNvSpPr txBox="1">
            <a:spLocks noGrp="1"/>
          </p:cNvSpPr>
          <p:nvPr>
            <p:ph type="body" idx="2"/>
          </p:nvPr>
        </p:nvSpPr>
        <p:spPr>
          <a:xfrm>
            <a:off x="4898392" y="2765250"/>
            <a:ext cx="4304562" cy="8519124"/>
          </a:xfrm>
          <a:prstGeom prst="rect">
            <a:avLst/>
          </a:prstGeom>
          <a:noFill/>
          <a:ln>
            <a:noFill/>
          </a:ln>
        </p:spPr>
        <p:txBody>
          <a:bodyPr lIns="91425" tIns="91425" rIns="91425" bIns="91425" anchor="t" anchorCtr="0"/>
          <a:lstStyle>
            <a:lvl1pPr marL="0" marR="0" lvl="0" indent="0" algn="l" rtl="0">
              <a:lnSpc>
                <a:spcPct val="100000"/>
              </a:lnSpc>
              <a:spcBef>
                <a:spcPts val="300"/>
              </a:spcBef>
              <a:spcAft>
                <a:spcPts val="0"/>
              </a:spcAft>
              <a:buClr>
                <a:schemeClr val="dk1"/>
              </a:buClr>
              <a:buFont typeface="Arial Narrow"/>
              <a:buNone/>
              <a:defRPr sz="1500" b="0" i="0" u="none" strike="noStrike" cap="none">
                <a:solidFill>
                  <a:schemeClr val="dk1"/>
                </a:solidFill>
                <a:latin typeface="Arial Narrow"/>
                <a:ea typeface="Arial Narrow"/>
                <a:cs typeface="Arial Narrow"/>
                <a:sym typeface="Arial Narrow"/>
              </a:defRPr>
            </a:lvl1pPr>
            <a:lvl2pPr marL="610956" marR="0" lvl="1" indent="-1356"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2pPr>
            <a:lvl3pPr marL="1221913" marR="0" lvl="2" indent="-2713"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3pPr>
            <a:lvl4pPr marL="1832869" marR="0" lvl="3" indent="-4068"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4pPr>
            <a:lvl5pPr marL="2443825" marR="0" lvl="4" indent="-5425" algn="l" rtl="0">
              <a:spcBef>
                <a:spcPts val="320"/>
              </a:spcBef>
              <a:buClr>
                <a:schemeClr val="dk1"/>
              </a:buClr>
              <a:buFont typeface="Arial Narrow"/>
              <a:buNone/>
              <a:defRPr sz="1600" b="0" i="0" u="none" strike="noStrike" cap="none">
                <a:solidFill>
                  <a:schemeClr val="dk1"/>
                </a:solidFill>
                <a:latin typeface="Arial Narrow"/>
                <a:ea typeface="Arial Narrow"/>
                <a:cs typeface="Arial Narrow"/>
                <a:sym typeface="Arial Narrow"/>
              </a:defRPr>
            </a:lvl5pPr>
            <a:lvl6pPr marL="3360260" marR="0" lvl="5" indent="-140810"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6pPr>
            <a:lvl7pPr marL="3971216" marR="0" lvl="6" indent="-142166"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7pPr>
            <a:lvl8pPr marL="4582173" marR="0" lvl="7" indent="-143523"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8pPr>
            <a:lvl9pPr marL="5193129" marR="0" lvl="8" indent="-144879" algn="l" rtl="0">
              <a:spcBef>
                <a:spcPts val="540"/>
              </a:spcBef>
              <a:buClr>
                <a:schemeClr val="dk1"/>
              </a:buClr>
              <a:buSzPct val="100000"/>
              <a:buFont typeface="Arial"/>
              <a:buChar char="•"/>
              <a:defRPr sz="2700" b="0" i="0" u="none" strike="noStrike" cap="none">
                <a:solidFill>
                  <a:schemeClr val="dk1"/>
                </a:solidFill>
                <a:latin typeface="Arial Narrow"/>
                <a:ea typeface="Arial Narrow"/>
                <a:cs typeface="Arial Narrow"/>
                <a:sym typeface="Arial Narrow"/>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502152" y="909737"/>
            <a:ext cx="8700800" cy="797139"/>
          </a:xfrm>
          <a:prstGeom prst="rect">
            <a:avLst/>
          </a:prstGeom>
          <a:noFill/>
          <a:ln>
            <a:noFill/>
          </a:ln>
        </p:spPr>
        <p:txBody>
          <a:bodyPr lIns="91425" tIns="91425" rIns="91425" bIns="91425" anchor="t" anchorCtr="0"/>
          <a:lstStyle>
            <a:lvl1pPr marL="0" marR="0" lvl="0" indent="0" algn="l" rtl="0">
              <a:spcBef>
                <a:spcPts val="0"/>
              </a:spcBef>
              <a:buClr>
                <a:schemeClr val="dk2"/>
              </a:buClr>
              <a:buFont typeface="Arial Narrow"/>
              <a:buNone/>
              <a:defRPr sz="3200" b="0" i="0" u="none" strike="noStrike" cap="none">
                <a:solidFill>
                  <a:schemeClr val="dk2"/>
                </a:solidFill>
                <a:latin typeface="Arial Narrow"/>
                <a:ea typeface="Arial Narrow"/>
                <a:cs typeface="Arial Narrow"/>
                <a:sym typeface="Arial Narrow"/>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ftr" idx="11"/>
          </p:nvPr>
        </p:nvSpPr>
        <p:spPr>
          <a:xfrm>
            <a:off x="502152" y="1720777"/>
            <a:ext cx="8700800" cy="645019"/>
          </a:xfrm>
          <a:prstGeom prst="rect">
            <a:avLst/>
          </a:prstGeom>
          <a:noFill/>
          <a:ln>
            <a:noFill/>
          </a:ln>
        </p:spPr>
        <p:txBody>
          <a:bodyPr lIns="91425" tIns="91425" rIns="91425" bIns="91425" anchor="t" anchorCtr="0"/>
          <a:lstStyle>
            <a:lvl1pPr marL="0" marR="0" lvl="0" indent="0" algn="l" rtl="0">
              <a:spcBef>
                <a:spcPts val="0"/>
              </a:spcBef>
              <a:buNone/>
              <a:defRPr sz="1300" b="0" i="0" u="none" strike="noStrike" cap="none">
                <a:solidFill>
                  <a:srgbClr val="7F7F7F"/>
                </a:solidFill>
                <a:latin typeface="Arial Narrow"/>
                <a:ea typeface="Arial Narrow"/>
                <a:cs typeface="Arial Narrow"/>
                <a:sym typeface="Arial Narrow"/>
              </a:defRPr>
            </a:lvl1pPr>
            <a:lvl2pPr marL="610956" marR="0" lvl="1" indent="-1356" algn="l" rtl="0">
              <a:spcBef>
                <a:spcPts val="0"/>
              </a:spcBef>
              <a:buNone/>
              <a:defRPr sz="2400" b="0" i="0" u="none" strike="noStrike" cap="none">
                <a:solidFill>
                  <a:schemeClr val="dk1"/>
                </a:solidFill>
                <a:latin typeface="Arial Narrow"/>
                <a:ea typeface="Arial Narrow"/>
                <a:cs typeface="Arial Narrow"/>
                <a:sym typeface="Arial Narrow"/>
              </a:defRPr>
            </a:lvl2pPr>
            <a:lvl3pPr marL="1221913" marR="0" lvl="2" indent="-2713" algn="l" rtl="0">
              <a:spcBef>
                <a:spcPts val="0"/>
              </a:spcBef>
              <a:buNone/>
              <a:defRPr sz="2400" b="0" i="0" u="none" strike="noStrike" cap="none">
                <a:solidFill>
                  <a:schemeClr val="dk1"/>
                </a:solidFill>
                <a:latin typeface="Arial Narrow"/>
                <a:ea typeface="Arial Narrow"/>
                <a:cs typeface="Arial Narrow"/>
                <a:sym typeface="Arial Narrow"/>
              </a:defRPr>
            </a:lvl3pPr>
            <a:lvl4pPr marL="1832869" marR="0" lvl="3" indent="-4068" algn="l" rtl="0">
              <a:spcBef>
                <a:spcPts val="0"/>
              </a:spcBef>
              <a:buNone/>
              <a:defRPr sz="2400" b="0" i="0" u="none" strike="noStrike" cap="none">
                <a:solidFill>
                  <a:schemeClr val="dk1"/>
                </a:solidFill>
                <a:latin typeface="Arial Narrow"/>
                <a:ea typeface="Arial Narrow"/>
                <a:cs typeface="Arial Narrow"/>
                <a:sym typeface="Arial Narrow"/>
              </a:defRPr>
            </a:lvl4pPr>
            <a:lvl5pPr marL="2443825" marR="0" lvl="4" indent="-5425" algn="l" rtl="0">
              <a:spcBef>
                <a:spcPts val="0"/>
              </a:spcBef>
              <a:buNone/>
              <a:defRPr sz="2400" b="0" i="0" u="none" strike="noStrike" cap="none">
                <a:solidFill>
                  <a:schemeClr val="dk1"/>
                </a:solidFill>
                <a:latin typeface="Arial Narrow"/>
                <a:ea typeface="Arial Narrow"/>
                <a:cs typeface="Arial Narrow"/>
                <a:sym typeface="Arial Narrow"/>
              </a:defRPr>
            </a:lvl5pPr>
            <a:lvl6pPr marL="3054782" marR="0" lvl="5" indent="-6781" algn="l" rtl="0">
              <a:spcBef>
                <a:spcPts val="0"/>
              </a:spcBef>
              <a:buNone/>
              <a:defRPr sz="2400" b="0" i="0" u="none" strike="noStrike" cap="none">
                <a:solidFill>
                  <a:schemeClr val="dk1"/>
                </a:solidFill>
                <a:latin typeface="Arial Narrow"/>
                <a:ea typeface="Arial Narrow"/>
                <a:cs typeface="Arial Narrow"/>
                <a:sym typeface="Arial Narrow"/>
              </a:defRPr>
            </a:lvl6pPr>
            <a:lvl7pPr marL="3665738" marR="0" lvl="6" indent="-8137" algn="l" rtl="0">
              <a:spcBef>
                <a:spcPts val="0"/>
              </a:spcBef>
              <a:buNone/>
              <a:defRPr sz="2400" b="0" i="0" u="none" strike="noStrike" cap="none">
                <a:solidFill>
                  <a:schemeClr val="dk1"/>
                </a:solidFill>
                <a:latin typeface="Arial Narrow"/>
                <a:ea typeface="Arial Narrow"/>
                <a:cs typeface="Arial Narrow"/>
                <a:sym typeface="Arial Narrow"/>
              </a:defRPr>
            </a:lvl7pPr>
            <a:lvl8pPr marL="4276695" marR="0" lvl="7" indent="-9495" algn="l" rtl="0">
              <a:spcBef>
                <a:spcPts val="0"/>
              </a:spcBef>
              <a:buNone/>
              <a:defRPr sz="2400" b="0" i="0" u="none" strike="noStrike" cap="none">
                <a:solidFill>
                  <a:schemeClr val="dk1"/>
                </a:solidFill>
                <a:latin typeface="Arial Narrow"/>
                <a:ea typeface="Arial Narrow"/>
                <a:cs typeface="Arial Narrow"/>
                <a:sym typeface="Arial Narrow"/>
              </a:defRPr>
            </a:lvl8pPr>
            <a:lvl9pPr marL="4887651" marR="0" lvl="8" indent="-10850" algn="l" rtl="0">
              <a:spcBef>
                <a:spcPts val="0"/>
              </a:spcBef>
              <a:buNone/>
              <a:defRPr sz="2400" b="0" i="0" u="none" strike="noStrike" cap="none">
                <a:solidFill>
                  <a:schemeClr val="dk1"/>
                </a:solidFill>
                <a:latin typeface="Arial Narrow"/>
                <a:ea typeface="Arial Narrow"/>
                <a:cs typeface="Arial Narrow"/>
                <a:sym typeface="Arial Narrow"/>
              </a:defRPr>
            </a:lvl9pPr>
          </a:lstStyle>
          <a:p>
            <a:endParaRPr dirty="0"/>
          </a:p>
        </p:txBody>
      </p:sp>
      <p:cxnSp>
        <p:nvCxnSpPr>
          <p:cNvPr id="12" name="Shape 12"/>
          <p:cNvCxnSpPr/>
          <p:nvPr/>
        </p:nvCxnSpPr>
        <p:spPr>
          <a:xfrm>
            <a:off x="502152" y="2479383"/>
            <a:ext cx="8700800" cy="0"/>
          </a:xfrm>
          <a:prstGeom prst="straightConnector1">
            <a:avLst/>
          </a:prstGeom>
          <a:noFill/>
          <a:ln w="9525" cap="flat" cmpd="sng">
            <a:solidFill>
              <a:srgbClr val="FC740C"/>
            </a:solidFill>
            <a:prstDash val="solid"/>
            <a:round/>
            <a:headEnd type="none" w="med" len="med"/>
            <a:tailEnd type="none" w="med" len="med"/>
          </a:ln>
        </p:spPr>
      </p:cxnSp>
      <p:pic>
        <p:nvPicPr>
          <p:cNvPr id="13" name="Shape 13"/>
          <p:cNvPicPr preferRelativeResize="0"/>
          <p:nvPr/>
        </p:nvPicPr>
        <p:blipFill rotWithShape="1">
          <a:blip r:embed="rId5">
            <a:alphaModFix/>
          </a:blip>
          <a:srcRect/>
          <a:stretch/>
        </p:blipFill>
        <p:spPr>
          <a:xfrm>
            <a:off x="6243828" y="308876"/>
            <a:ext cx="2886456" cy="36271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8" name="Shape 28"/>
          <p:cNvSpPr/>
          <p:nvPr/>
        </p:nvSpPr>
        <p:spPr>
          <a:xfrm>
            <a:off x="487427" y="11666664"/>
            <a:ext cx="8700800" cy="284477"/>
          </a:xfrm>
          <a:prstGeom prst="rect">
            <a:avLst/>
          </a:prstGeom>
          <a:noFill/>
          <a:ln>
            <a:noFill/>
          </a:ln>
        </p:spPr>
        <p:txBody>
          <a:bodyPr lIns="122175" tIns="0" rIns="122175" bIns="0" anchor="t" anchorCtr="0">
            <a:noAutofit/>
          </a:bodyPr>
          <a:lstStyle/>
          <a:p>
            <a:pPr marL="0" marR="0" lvl="0" indent="0" algn="l" rtl="0">
              <a:spcBef>
                <a:spcPts val="0"/>
              </a:spcBef>
              <a:buSzPct val="25000"/>
              <a:buNone/>
            </a:pPr>
            <a:endParaRPr lang="fi-FI" sz="1200" b="0" i="0" u="none" strike="noStrike" cap="none" dirty="0">
              <a:solidFill>
                <a:srgbClr val="7F7F7F"/>
              </a:solidFill>
              <a:latin typeface="Arial Narrow"/>
              <a:ea typeface="Arial Narrow"/>
              <a:cs typeface="Arial Narrow"/>
              <a:sym typeface="Arial Narrow"/>
            </a:endParaRPr>
          </a:p>
        </p:txBody>
      </p:sp>
      <p:sp>
        <p:nvSpPr>
          <p:cNvPr id="29" name="Shape 29"/>
          <p:cNvSpPr/>
          <p:nvPr/>
        </p:nvSpPr>
        <p:spPr>
          <a:xfrm>
            <a:off x="383464" y="11951141"/>
            <a:ext cx="8700800" cy="607134"/>
          </a:xfrm>
          <a:prstGeom prst="rect">
            <a:avLst/>
          </a:prstGeom>
          <a:noFill/>
          <a:ln>
            <a:noFill/>
          </a:ln>
        </p:spPr>
        <p:txBody>
          <a:bodyPr lIns="122175" tIns="0" rIns="122175" bIns="0" anchor="t" anchorCtr="0">
            <a:noAutofit/>
          </a:bodyPr>
          <a:lstStyle/>
          <a:p>
            <a:pPr>
              <a:buSzPct val="25000"/>
            </a:pPr>
            <a:r>
              <a:rPr lang="fi-FI" sz="1200" dirty="0">
                <a:solidFill>
                  <a:srgbClr val="7F7F7F"/>
                </a:solidFill>
                <a:latin typeface="Arial Narrow"/>
                <a:ea typeface="Arial Narrow"/>
                <a:cs typeface="Arial Narrow"/>
                <a:sym typeface="Arial Narrow"/>
              </a:rPr>
              <a:t>Projektin ohjaaja: Kari Jyrkkä</a:t>
            </a:r>
          </a:p>
          <a:p>
            <a:pPr>
              <a:buSzPct val="25000"/>
            </a:pPr>
            <a:r>
              <a:rPr lang="fi-FI" sz="1200" dirty="0">
                <a:solidFill>
                  <a:srgbClr val="7F7F7F"/>
                </a:solidFill>
                <a:latin typeface="Arial Narrow"/>
                <a:ea typeface="Arial Narrow"/>
                <a:cs typeface="Arial Narrow"/>
                <a:sym typeface="Arial Narrow"/>
              </a:rPr>
              <a:t>Yrityksen ohjaaja: Kari Jyrkkä</a:t>
            </a:r>
          </a:p>
        </p:txBody>
      </p:sp>
      <p:sp>
        <p:nvSpPr>
          <p:cNvPr id="33" name="Shape 33"/>
          <p:cNvSpPr txBox="1">
            <a:spLocks noGrp="1"/>
          </p:cNvSpPr>
          <p:nvPr>
            <p:ph type="body" idx="1"/>
          </p:nvPr>
        </p:nvSpPr>
        <p:spPr>
          <a:xfrm>
            <a:off x="403355" y="2873776"/>
            <a:ext cx="2637025" cy="8886424"/>
          </a:xfrm>
          <a:prstGeom prst="rect">
            <a:avLst/>
          </a:prstGeom>
          <a:noFill/>
          <a:ln>
            <a:noFill/>
          </a:ln>
        </p:spPr>
        <p:txBody>
          <a:bodyPr lIns="122175" tIns="61075" rIns="122175" bIns="61075" anchor="t" anchorCtr="0">
            <a:noAutofit/>
          </a:bodyPr>
          <a:lstStyle/>
          <a:p>
            <a:pPr marL="0" marR="0" lvl="0" indent="0" rtl="0">
              <a:lnSpc>
                <a:spcPct val="100000"/>
              </a:lnSpc>
              <a:spcAft>
                <a:spcPts val="300"/>
              </a:spcAft>
              <a:buClr>
                <a:schemeClr val="dk1"/>
              </a:buClr>
              <a:buSzPct val="25000"/>
              <a:buFont typeface="Arial Narrow"/>
              <a:buNone/>
            </a:pPr>
            <a:r>
              <a:rPr lang="fi-FI" sz="1200" b="1" i="0" u="none" strike="noStrike" cap="none" dirty="0">
                <a:solidFill>
                  <a:schemeClr val="dk1"/>
                </a:solidFill>
                <a:latin typeface="Arial Narrow"/>
                <a:ea typeface="Arial Narrow"/>
                <a:cs typeface="Arial Narrow"/>
                <a:sym typeface="Arial Narrow"/>
              </a:rPr>
              <a:t>Projekti ja sen tavoitteet</a:t>
            </a:r>
          </a:p>
          <a:p>
            <a:r>
              <a:rPr lang="fi-FI" sz="900" dirty="0">
                <a:effectLst/>
                <a:latin typeface="Arial Narrow" panose="020B0606020202030204" pitchFamily="34" charset="0"/>
                <a:ea typeface="Arial Narrow" panose="020B0606020202030204" pitchFamily="34" charset="0"/>
                <a:cs typeface="Arial Narrow" panose="020B0606020202030204" pitchFamily="34" charset="0"/>
              </a:rPr>
              <a:t>Matter yritysprojekti 3 tarkoituksena oli tutustua,</a:t>
            </a:r>
          </a:p>
          <a:p>
            <a:r>
              <a:rPr lang="fi-FI" sz="900" dirty="0">
                <a:latin typeface="Arial Narrow" panose="020B0606020202030204" pitchFamily="34" charset="0"/>
                <a:ea typeface="Arial Narrow" panose="020B0606020202030204" pitchFamily="34" charset="0"/>
                <a:cs typeface="Arial Narrow" panose="020B0606020202030204" pitchFamily="34" charset="0"/>
              </a:rPr>
              <a:t>Kuvassa 1, </a:t>
            </a:r>
            <a:r>
              <a:rPr lang="fi-FI" sz="900" dirty="0">
                <a:effectLst/>
                <a:latin typeface="Arial Narrow" panose="020B0606020202030204" pitchFamily="34" charset="0"/>
                <a:ea typeface="Arial Narrow" panose="020B0606020202030204" pitchFamily="34" charset="0"/>
                <a:cs typeface="Arial Narrow" panose="020B0606020202030204" pitchFamily="34" charset="0"/>
              </a:rPr>
              <a:t>nRF5340DK kehitysalustaan ja sen ominaisuuksiin sekä tuottaa opetuskäyttöön soveltuvaa materiaalia.</a:t>
            </a:r>
          </a:p>
          <a:p>
            <a:endParaRPr lang="fi-FI" sz="900" dirty="0">
              <a:latin typeface="Arial Narrow" panose="020B0606020202030204" pitchFamily="34" charset="0"/>
              <a:ea typeface="Arial Narrow" panose="020B0606020202030204" pitchFamily="34" charset="0"/>
              <a:cs typeface="Arial Narrow" panose="020B0606020202030204" pitchFamily="34" charset="0"/>
            </a:endParaRPr>
          </a:p>
          <a:p>
            <a:r>
              <a:rPr lang="fi-FI" sz="900" dirty="0">
                <a:effectLst/>
                <a:latin typeface="Arial Narrow" panose="020B0606020202030204" pitchFamily="34" charset="0"/>
                <a:ea typeface="Arial Narrow" panose="020B0606020202030204" pitchFamily="34" charset="0"/>
                <a:cs typeface="Arial Narrow" panose="020B0606020202030204" pitchFamily="34" charset="0"/>
              </a:rPr>
              <a:t>Projekti toteutetaan OAMK:n </a:t>
            </a:r>
            <a:r>
              <a:rPr lang="fi-FI" sz="900">
                <a:effectLst/>
                <a:latin typeface="Arial Narrow" panose="020B0606020202030204" pitchFamily="34" charset="0"/>
                <a:ea typeface="Arial Narrow" panose="020B0606020202030204" pitchFamily="34" charset="0"/>
                <a:cs typeface="Arial Narrow" panose="020B0606020202030204" pitchFamily="34" charset="0"/>
              </a:rPr>
              <a:t>tiloissa opettajan ohjaamana</a:t>
            </a:r>
            <a:r>
              <a:rPr lang="fi-FI" sz="900" dirty="0">
                <a:effectLst/>
                <a:latin typeface="Arial Narrow" panose="020B0606020202030204" pitchFamily="34" charset="0"/>
                <a:ea typeface="Arial Narrow" panose="020B0606020202030204" pitchFamily="34" charset="0"/>
                <a:cs typeface="Arial Narrow" panose="020B0606020202030204" pitchFamily="34" charset="0"/>
              </a:rPr>
              <a:t>, OAMK toimiin projektin tilaajana. </a:t>
            </a:r>
          </a:p>
          <a:p>
            <a:endParaRPr lang="fi-FI" sz="900" dirty="0">
              <a:effectLst/>
              <a:latin typeface="Arial Narrow" panose="020B0606020202030204" pitchFamily="34" charset="0"/>
              <a:ea typeface="Arial Narrow" panose="020B0606020202030204" pitchFamily="34" charset="0"/>
              <a:cs typeface="Arial Narrow" panose="020B0606020202030204" pitchFamily="34" charset="0"/>
            </a:endParaRPr>
          </a:p>
          <a:p>
            <a:r>
              <a:rPr lang="fi-FI" sz="900" dirty="0">
                <a:effectLst/>
                <a:latin typeface="Arial Narrow" panose="020B0606020202030204" pitchFamily="34" charset="0"/>
                <a:ea typeface="Arial Narrow" panose="020B0606020202030204" pitchFamily="34" charset="0"/>
                <a:cs typeface="Arial Narrow" panose="020B0606020202030204" pitchFamily="34" charset="0"/>
              </a:rPr>
              <a:t> </a:t>
            </a:r>
            <a:r>
              <a:rPr lang="fi-FI" sz="1000" b="1" dirty="0">
                <a:effectLst/>
                <a:latin typeface="Arial Narrow" panose="020B0606020202030204" pitchFamily="34" charset="0"/>
                <a:ea typeface="Arial Narrow" panose="020B0606020202030204" pitchFamily="34" charset="0"/>
                <a:cs typeface="Arial Narrow" panose="020B0606020202030204" pitchFamily="34" charset="0"/>
              </a:rPr>
              <a:t>Projektin  tavoitteet:</a:t>
            </a:r>
          </a:p>
          <a:p>
            <a:r>
              <a:rPr lang="fi-FI" sz="900" dirty="0">
                <a:effectLst/>
                <a:latin typeface="Arial Narrow" panose="020B0606020202030204" pitchFamily="34" charset="0"/>
                <a:ea typeface="Arial Narrow" panose="020B0606020202030204" pitchFamily="34" charset="0"/>
                <a:cs typeface="Arial Narrow" panose="020B0606020202030204" pitchFamily="34" charset="0"/>
              </a:rPr>
              <a:t>Projektin tavoitteena oli selvittää ja toteuttaa nRF5340DK ja Thingy:53 kehitysalustoilla:</a:t>
            </a:r>
          </a:p>
          <a:p>
            <a:pPr marL="342900" lvl="0" indent="-342900">
              <a:buFont typeface="Courier New" panose="02070309020205020404" pitchFamily="49" charset="0"/>
              <a:buChar char="o"/>
              <a:tabLst>
                <a:tab pos="457200" algn="l"/>
              </a:tabLst>
            </a:pPr>
            <a:r>
              <a:rPr lang="fi-FI" sz="900" dirty="0">
                <a:effectLst/>
                <a:latin typeface="Arial Narrow" panose="020B0606020202030204" pitchFamily="34" charset="0"/>
                <a:ea typeface="Arial Narrow" panose="020B0606020202030204" pitchFamily="34" charset="0"/>
                <a:cs typeface="Times New Roman" panose="02020603050405020304" pitchFamily="18" charset="0"/>
              </a:rPr>
              <a:t>Demo SEGGER JLink debuggerin käytöstä.</a:t>
            </a:r>
          </a:p>
          <a:p>
            <a:pPr marL="953856" lvl="1" indent="-342900">
              <a:buFont typeface="Symbol" panose="05050102010706020507" pitchFamily="18" charset="2"/>
              <a:buChar char=""/>
              <a:tabLst>
                <a:tab pos="914400" algn="l"/>
              </a:tabLst>
            </a:pPr>
            <a:r>
              <a:rPr lang="fi-FI" sz="900" dirty="0">
                <a:effectLst/>
                <a:latin typeface="Arial Narrow" panose="020B0606020202030204" pitchFamily="34" charset="0"/>
                <a:ea typeface="Arial Narrow" panose="020B0606020202030204" pitchFamily="34" charset="0"/>
                <a:cs typeface="Arial Narrow" panose="020B0606020202030204" pitchFamily="34" charset="0"/>
              </a:rPr>
              <a:t>nRF5340DK.</a:t>
            </a:r>
          </a:p>
          <a:p>
            <a:pPr marL="953856" lvl="1" indent="-342900">
              <a:buFont typeface="Symbol" panose="05050102010706020507" pitchFamily="18" charset="2"/>
              <a:buChar char=""/>
              <a:tabLst>
                <a:tab pos="914400" algn="l"/>
              </a:tabLst>
            </a:pPr>
            <a:r>
              <a:rPr lang="fi-FI" sz="900" dirty="0">
                <a:effectLst/>
                <a:latin typeface="Arial Narrow" panose="020B0606020202030204" pitchFamily="34" charset="0"/>
                <a:ea typeface="Arial Narrow" panose="020B0606020202030204" pitchFamily="34" charset="0"/>
                <a:cs typeface="Arial Narrow" panose="020B0606020202030204" pitchFamily="34" charset="0"/>
              </a:rPr>
              <a:t>Thingy:53.</a:t>
            </a:r>
          </a:p>
          <a:p>
            <a:pPr marL="342900" lvl="0" indent="-342900">
              <a:buFont typeface="Courier New" panose="02070309020205020404" pitchFamily="49" charset="0"/>
              <a:buChar char="o"/>
              <a:tabLst>
                <a:tab pos="457200" algn="l"/>
              </a:tabLst>
            </a:pPr>
            <a:r>
              <a:rPr lang="fi-FI" sz="900" dirty="0">
                <a:effectLst/>
                <a:latin typeface="Arial Narrow" panose="020B0606020202030204" pitchFamily="34" charset="0"/>
                <a:ea typeface="Arial Narrow" panose="020B0606020202030204" pitchFamily="34" charset="0"/>
                <a:cs typeface="Times New Roman" panose="02020603050405020304" pitchFamily="18" charset="0"/>
              </a:rPr>
              <a:t>Käytettävissä olevat tietoliikenneprokollat nRF5340DK</a:t>
            </a:r>
          </a:p>
          <a:p>
            <a:pPr marL="953856" lvl="1" indent="-342900">
              <a:buFont typeface="Symbol" panose="05050102010706020507" pitchFamily="18" charset="2"/>
              <a:buChar char=""/>
              <a:tabLst>
                <a:tab pos="914400" algn="l"/>
              </a:tabLst>
            </a:pPr>
            <a:r>
              <a:rPr lang="fi-FI" sz="900" dirty="0">
                <a:effectLst/>
                <a:latin typeface="Arial Narrow" panose="020B0606020202030204" pitchFamily="34" charset="0"/>
                <a:ea typeface="Arial Narrow" panose="020B0606020202030204" pitchFamily="34" charset="0"/>
                <a:cs typeface="Arial Narrow" panose="020B0606020202030204" pitchFamily="34" charset="0"/>
              </a:rPr>
              <a:t>Bluetooth Low Energy.</a:t>
            </a:r>
          </a:p>
          <a:p>
            <a:pPr marL="953856" lvl="1" indent="-342900">
              <a:buFont typeface="Symbol" panose="05050102010706020507" pitchFamily="18" charset="2"/>
              <a:buChar char=""/>
              <a:tabLst>
                <a:tab pos="914400" algn="l"/>
              </a:tabLst>
            </a:pPr>
            <a:r>
              <a:rPr lang="fi-FI" sz="900" dirty="0">
                <a:effectLst/>
                <a:latin typeface="Arial Narrow" panose="020B0606020202030204" pitchFamily="34" charset="0"/>
                <a:ea typeface="Arial Narrow" panose="020B0606020202030204" pitchFamily="34" charset="0"/>
                <a:cs typeface="Arial Narrow" panose="020B0606020202030204" pitchFamily="34" charset="0"/>
              </a:rPr>
              <a:t>Mesh protokollat kuten</a:t>
            </a:r>
          </a:p>
          <a:p>
            <a:pPr marL="1564813" lvl="2" indent="-342900">
              <a:buFont typeface="Wingdings" panose="05000000000000000000" pitchFamily="2" charset="2"/>
              <a:buChar char=""/>
            </a:pPr>
            <a:r>
              <a:rPr lang="fi-FI" sz="900" dirty="0">
                <a:effectLst/>
                <a:latin typeface="Arial Narrow" panose="020B0606020202030204" pitchFamily="34" charset="0"/>
                <a:ea typeface="Arial Narrow" panose="020B0606020202030204" pitchFamily="34" charset="0"/>
                <a:cs typeface="Arial Narrow" panose="020B0606020202030204" pitchFamily="34" charset="0"/>
              </a:rPr>
              <a:t>Bluetooth mesh.</a:t>
            </a:r>
          </a:p>
          <a:p>
            <a:pPr marL="1564813" lvl="2" indent="-342900">
              <a:buFont typeface="Wingdings" panose="05000000000000000000" pitchFamily="2" charset="2"/>
              <a:buChar char=""/>
            </a:pPr>
            <a:r>
              <a:rPr lang="fi-FI" sz="900" dirty="0">
                <a:effectLst/>
                <a:latin typeface="Arial Narrow" panose="020B0606020202030204" pitchFamily="34" charset="0"/>
                <a:ea typeface="Arial Narrow" panose="020B0606020202030204" pitchFamily="34" charset="0"/>
                <a:cs typeface="Arial Narrow" panose="020B0606020202030204" pitchFamily="34" charset="0"/>
              </a:rPr>
              <a:t>Thread.</a:t>
            </a:r>
          </a:p>
          <a:p>
            <a:pPr marL="1564813" lvl="2" indent="-342900">
              <a:buFont typeface="Wingdings" panose="05000000000000000000" pitchFamily="2" charset="2"/>
              <a:buChar char=""/>
            </a:pPr>
            <a:r>
              <a:rPr lang="fi-FI" sz="900" dirty="0">
                <a:effectLst/>
                <a:latin typeface="Arial Narrow" panose="020B0606020202030204" pitchFamily="34" charset="0"/>
                <a:ea typeface="Arial Narrow" panose="020B0606020202030204" pitchFamily="34" charset="0"/>
                <a:cs typeface="Arial Narrow" panose="020B0606020202030204" pitchFamily="34" charset="0"/>
              </a:rPr>
              <a:t>Zigbee.</a:t>
            </a:r>
          </a:p>
          <a:p>
            <a:pPr marL="953856" lvl="1" indent="-342900">
              <a:buFont typeface="Symbol" panose="05050102010706020507" pitchFamily="18" charset="2"/>
              <a:buChar char=""/>
              <a:tabLst>
                <a:tab pos="914400" algn="l"/>
              </a:tabLst>
            </a:pPr>
            <a:r>
              <a:rPr lang="fi-FI" sz="900" dirty="0">
                <a:effectLst/>
                <a:latin typeface="Arial Narrow" panose="020B0606020202030204" pitchFamily="34" charset="0"/>
                <a:ea typeface="Arial Narrow" panose="020B0606020202030204" pitchFamily="34" charset="0"/>
                <a:cs typeface="Arial Narrow" panose="020B0606020202030204" pitchFamily="34" charset="0"/>
              </a:rPr>
              <a:t>Matter.</a:t>
            </a:r>
          </a:p>
          <a:p>
            <a:pPr marL="953856" lvl="1" indent="-342900">
              <a:buFont typeface="Symbol" panose="05050102010706020507" pitchFamily="18" charset="2"/>
              <a:buChar char=""/>
              <a:tabLst>
                <a:tab pos="914400" algn="l"/>
              </a:tabLst>
            </a:pPr>
            <a:r>
              <a:rPr lang="fi-FI" sz="900" dirty="0">
                <a:effectLst/>
                <a:latin typeface="Arial Narrow" panose="020B0606020202030204" pitchFamily="34" charset="0"/>
                <a:ea typeface="Arial Narrow" panose="020B0606020202030204" pitchFamily="34" charset="0"/>
                <a:cs typeface="Arial Narrow" panose="020B0606020202030204" pitchFamily="34" charset="0"/>
              </a:rPr>
              <a:t>NFC.</a:t>
            </a:r>
          </a:p>
          <a:p>
            <a:pPr marL="953856" lvl="1" indent="-342900">
              <a:buFont typeface="Symbol" panose="05050102010706020507" pitchFamily="18" charset="2"/>
              <a:buChar char=""/>
              <a:tabLst>
                <a:tab pos="914400" algn="l"/>
              </a:tabLst>
            </a:pPr>
            <a:r>
              <a:rPr lang="fi-FI" sz="900" dirty="0">
                <a:effectLst/>
                <a:latin typeface="Arial Narrow" panose="020B0606020202030204" pitchFamily="34" charset="0"/>
                <a:ea typeface="Arial Narrow" panose="020B0606020202030204" pitchFamily="34" charset="0"/>
                <a:cs typeface="Arial Narrow" panose="020B0606020202030204" pitchFamily="34" charset="0"/>
              </a:rPr>
              <a:t>802.15.4</a:t>
            </a:r>
          </a:p>
          <a:p>
            <a:pPr marL="953856" lvl="1" indent="-342900">
              <a:buFont typeface="Symbol" panose="05050102010706020507" pitchFamily="18" charset="2"/>
              <a:buChar char=""/>
              <a:tabLst>
                <a:tab pos="914400" algn="l"/>
              </a:tabLst>
            </a:pPr>
            <a:r>
              <a:rPr lang="fi-FI" sz="900" dirty="0">
                <a:effectLst/>
                <a:latin typeface="Arial Narrow" panose="020B0606020202030204" pitchFamily="34" charset="0"/>
                <a:ea typeface="Arial Narrow" panose="020B0606020202030204" pitchFamily="34" charset="0"/>
                <a:cs typeface="Arial Narrow" panose="020B0606020202030204" pitchFamily="34" charset="0"/>
              </a:rPr>
              <a:t>ANT.</a:t>
            </a:r>
          </a:p>
          <a:p>
            <a:pPr marL="342900" lvl="0" indent="-342900">
              <a:buFont typeface="Courier New" panose="02070309020205020404" pitchFamily="49" charset="0"/>
              <a:buChar char="o"/>
            </a:pPr>
            <a:r>
              <a:rPr lang="fi-FI" sz="900" dirty="0">
                <a:effectLst/>
                <a:latin typeface="Arial Narrow" panose="020B0606020202030204" pitchFamily="34" charset="0"/>
                <a:ea typeface="Arial Narrow" panose="020B0606020202030204" pitchFamily="34" charset="0"/>
                <a:cs typeface="Arial Narrow" panose="020B0606020202030204" pitchFamily="34" charset="0"/>
              </a:rPr>
              <a:t>Opetuskäyttöön soveltuva demo 802.15.4 radion avulla</a:t>
            </a:r>
          </a:p>
          <a:p>
            <a:pPr marL="742950" lvl="1" indent="-285750">
              <a:buFont typeface="Symbol" panose="05050102010706020507" pitchFamily="18" charset="2"/>
              <a:buChar char=""/>
            </a:pPr>
            <a:r>
              <a:rPr lang="fi-FI" sz="900" dirty="0">
                <a:effectLst/>
                <a:latin typeface="Arial Narrow" panose="020B0606020202030204" pitchFamily="34" charset="0"/>
                <a:ea typeface="Arial Narrow" panose="020B0606020202030204" pitchFamily="34" charset="0"/>
                <a:cs typeface="Arial Narrow" panose="020B0606020202030204" pitchFamily="34" charset="0"/>
              </a:rPr>
              <a:t>Thread CoAP server &amp; client </a:t>
            </a:r>
          </a:p>
          <a:p>
            <a:pPr marL="1143000" lvl="2" indent="-228600">
              <a:buFont typeface="Wingdings" panose="05000000000000000000" pitchFamily="2" charset="2"/>
              <a:buChar char=""/>
            </a:pPr>
            <a:r>
              <a:rPr lang="fi-FI" sz="900" dirty="0">
                <a:effectLst/>
                <a:latin typeface="Arial Narrow" panose="020B0606020202030204" pitchFamily="34" charset="0"/>
                <a:ea typeface="Arial Narrow" panose="020B0606020202030204" pitchFamily="34" charset="0"/>
                <a:cs typeface="Arial Narrow" panose="020B0606020202030204" pitchFamily="34" charset="0"/>
              </a:rPr>
              <a:t>Sniffer. </a:t>
            </a:r>
          </a:p>
          <a:p>
            <a:pPr marL="1143000" lvl="2" indent="-228600">
              <a:buFont typeface="Wingdings" panose="05000000000000000000" pitchFamily="2" charset="2"/>
              <a:buChar char=""/>
            </a:pPr>
            <a:r>
              <a:rPr lang="fi-FI" sz="900" dirty="0">
                <a:effectLst/>
                <a:latin typeface="Arial Narrow" panose="020B0606020202030204" pitchFamily="34" charset="0"/>
                <a:ea typeface="Arial Narrow" panose="020B0606020202030204" pitchFamily="34" charset="0"/>
                <a:cs typeface="Arial Narrow" panose="020B0606020202030204" pitchFamily="34" charset="0"/>
              </a:rPr>
              <a:t>Wireshark demo.</a:t>
            </a:r>
          </a:p>
          <a:p>
            <a:pPr marL="742950" lvl="1" indent="-285750">
              <a:buFont typeface="Symbol" panose="05050102010706020507" pitchFamily="18" charset="2"/>
              <a:buChar char=""/>
            </a:pPr>
            <a:r>
              <a:rPr lang="fi-FI" sz="900" dirty="0">
                <a:effectLst/>
                <a:latin typeface="Arial Narrow" panose="020B0606020202030204" pitchFamily="34" charset="0"/>
                <a:ea typeface="Arial Narrow" panose="020B0606020202030204" pitchFamily="34" charset="0"/>
                <a:cs typeface="Arial Narrow" panose="020B0606020202030204" pitchFamily="34" charset="0"/>
              </a:rPr>
              <a:t>Matter </a:t>
            </a:r>
          </a:p>
          <a:p>
            <a:pPr marL="1143000" lvl="2" indent="-228600">
              <a:buFont typeface="Wingdings" panose="05000000000000000000" pitchFamily="2" charset="2"/>
              <a:buChar char=""/>
            </a:pPr>
            <a:r>
              <a:rPr lang="fi-FI" sz="900" dirty="0">
                <a:effectLst/>
                <a:latin typeface="Arial Narrow" panose="020B0606020202030204" pitchFamily="34" charset="0"/>
                <a:ea typeface="Arial Narrow" panose="020B0606020202030204" pitchFamily="34" charset="0"/>
                <a:cs typeface="Arial Narrow" panose="020B0606020202030204" pitchFamily="34" charset="0"/>
              </a:rPr>
              <a:t>OTBR Raspberry Pi</a:t>
            </a:r>
          </a:p>
          <a:p>
            <a:pPr marL="1143000" lvl="2" indent="-228600">
              <a:buFont typeface="Wingdings" panose="05000000000000000000" pitchFamily="2" charset="2"/>
              <a:buChar char=""/>
            </a:pPr>
            <a:r>
              <a:rPr lang="fi-FI" sz="900" dirty="0">
                <a:effectLst/>
                <a:latin typeface="Arial Narrow" panose="020B0606020202030204" pitchFamily="34" charset="0"/>
                <a:ea typeface="Arial Narrow" panose="020B0606020202030204" pitchFamily="34" charset="0"/>
                <a:cs typeface="Arial Narrow" panose="020B0606020202030204" pitchFamily="34" charset="0"/>
              </a:rPr>
              <a:t>nRF52840dongle RCP</a:t>
            </a:r>
          </a:p>
          <a:p>
            <a:pPr marL="0" marR="0" lvl="0" indent="0" rtl="0">
              <a:lnSpc>
                <a:spcPct val="100000"/>
              </a:lnSpc>
              <a:spcBef>
                <a:spcPts val="300"/>
              </a:spcBef>
              <a:spcAft>
                <a:spcPts val="300"/>
              </a:spcAft>
              <a:buClr>
                <a:schemeClr val="dk1"/>
              </a:buClr>
              <a:buSzPct val="25000"/>
              <a:buFont typeface="Arial Narrow"/>
              <a:buNone/>
            </a:pPr>
            <a:endParaRPr lang="fi-FI" sz="1000" dirty="0"/>
          </a:p>
          <a:p>
            <a:pPr marL="0" marR="0" lvl="0" indent="0" algn="l" rtl="0">
              <a:lnSpc>
                <a:spcPct val="100000"/>
              </a:lnSpc>
              <a:spcBef>
                <a:spcPts val="300"/>
              </a:spcBef>
              <a:spcAft>
                <a:spcPts val="300"/>
              </a:spcAft>
              <a:buClr>
                <a:schemeClr val="dk1"/>
              </a:buClr>
              <a:buSzPct val="25000"/>
              <a:buFont typeface="Arial Narrow"/>
              <a:buNone/>
            </a:pPr>
            <a:endParaRPr lang="fi-FI" b="1" dirty="0"/>
          </a:p>
          <a:p>
            <a:pPr marL="0" marR="0" lvl="0" indent="0" algn="l" rtl="0">
              <a:lnSpc>
                <a:spcPct val="100000"/>
              </a:lnSpc>
              <a:spcBef>
                <a:spcPts val="300"/>
              </a:spcBef>
              <a:spcAft>
                <a:spcPts val="300"/>
              </a:spcAft>
              <a:buClr>
                <a:schemeClr val="dk1"/>
              </a:buClr>
              <a:buSzPct val="25000"/>
              <a:buFont typeface="Arial Narrow"/>
              <a:buNone/>
            </a:pPr>
            <a:endParaRPr lang="fi-FI" b="1" dirty="0"/>
          </a:p>
          <a:p>
            <a:pPr marL="0" marR="0" lvl="0" indent="0" algn="l" rtl="0">
              <a:lnSpc>
                <a:spcPct val="100000"/>
              </a:lnSpc>
              <a:spcBef>
                <a:spcPts val="300"/>
              </a:spcBef>
              <a:spcAft>
                <a:spcPts val="300"/>
              </a:spcAft>
              <a:buClr>
                <a:schemeClr val="dk1"/>
              </a:buClr>
              <a:buSzPct val="25000"/>
              <a:buFont typeface="Arial Narrow"/>
              <a:buNone/>
            </a:pPr>
            <a:endParaRPr lang="fi-FI" b="1" dirty="0"/>
          </a:p>
          <a:p>
            <a:pPr marL="0" marR="0" lvl="0" indent="0" algn="l" rtl="0">
              <a:lnSpc>
                <a:spcPct val="100000"/>
              </a:lnSpc>
              <a:spcBef>
                <a:spcPts val="300"/>
              </a:spcBef>
              <a:spcAft>
                <a:spcPts val="300"/>
              </a:spcAft>
              <a:buClr>
                <a:schemeClr val="dk1"/>
              </a:buClr>
              <a:buSzPct val="25000"/>
              <a:buFont typeface="Arial Narrow"/>
              <a:buNone/>
            </a:pPr>
            <a:r>
              <a:rPr lang="fi-FI" sz="1000" i="1" dirty="0"/>
              <a:t>KUVA 1: Nordic nRF5340DK  kehitysalusta</a:t>
            </a:r>
          </a:p>
          <a:p>
            <a:pPr marL="0" marR="0" lvl="0" indent="0" algn="l" rtl="0">
              <a:lnSpc>
                <a:spcPct val="100000"/>
              </a:lnSpc>
              <a:spcBef>
                <a:spcPts val="300"/>
              </a:spcBef>
              <a:spcAft>
                <a:spcPts val="300"/>
              </a:spcAft>
              <a:buClr>
                <a:schemeClr val="dk1"/>
              </a:buClr>
              <a:buSzPct val="25000"/>
              <a:buFont typeface="Arial Narrow"/>
              <a:buNone/>
            </a:pPr>
            <a:endParaRPr lang="fi-FI" sz="1000" b="1" dirty="0"/>
          </a:p>
          <a:p>
            <a:pPr marL="0" marR="0" lvl="0" indent="0" algn="l" rtl="0">
              <a:lnSpc>
                <a:spcPct val="100000"/>
              </a:lnSpc>
              <a:spcBef>
                <a:spcPts val="300"/>
              </a:spcBef>
              <a:spcAft>
                <a:spcPts val="300"/>
              </a:spcAft>
              <a:buClr>
                <a:schemeClr val="dk1"/>
              </a:buClr>
              <a:buSzPct val="25000"/>
              <a:buFont typeface="Arial Narrow"/>
              <a:buNone/>
            </a:pPr>
            <a:r>
              <a:rPr lang="fi-FI" sz="1000" b="1" dirty="0"/>
              <a:t>Projektista yleistä:</a:t>
            </a:r>
          </a:p>
          <a:p>
            <a:pPr marL="0" marR="0" lvl="0" indent="0" algn="l" rtl="0">
              <a:lnSpc>
                <a:spcPct val="100000"/>
              </a:lnSpc>
              <a:spcBef>
                <a:spcPts val="300"/>
              </a:spcBef>
              <a:spcAft>
                <a:spcPts val="300"/>
              </a:spcAft>
              <a:buClr>
                <a:schemeClr val="dk1"/>
              </a:buClr>
              <a:buSzPct val="25000"/>
              <a:buFont typeface="Arial Narrow"/>
              <a:buNone/>
            </a:pPr>
            <a:r>
              <a:rPr lang="fi-FI" sz="900" dirty="0"/>
              <a:t>Kuten aikaisemmissa projekteissa oli tämäkin kaksitahoinen, eli ensin tutustuttiin käytettävään kehitysalustaan ja sen ominaisuuksiin ja sitten pyrittiin tekemään haluttuja toimivia kokonaisuuksia. Tosi enää ei tarvinnut opetella laiteohjelmien käyttöä, koska ne oli tuttuja edellisiltä projekteilta. Missä käytettiin saman valmistajan eri kehitysalustoja.</a:t>
            </a:r>
          </a:p>
          <a:p>
            <a:pPr marL="0" marR="0" lvl="0" indent="0" algn="l" rtl="0">
              <a:lnSpc>
                <a:spcPct val="100000"/>
              </a:lnSpc>
              <a:spcBef>
                <a:spcPts val="300"/>
              </a:spcBef>
              <a:spcAft>
                <a:spcPts val="300"/>
              </a:spcAft>
              <a:buClr>
                <a:schemeClr val="dk1"/>
              </a:buClr>
              <a:buSzPct val="25000"/>
              <a:buFont typeface="Arial Narrow"/>
              <a:buNone/>
            </a:pPr>
            <a:endParaRPr lang="fi-FI" sz="1000" i="1" dirty="0"/>
          </a:p>
        </p:txBody>
      </p:sp>
      <p:sp>
        <p:nvSpPr>
          <p:cNvPr id="34" name="Shape 34"/>
          <p:cNvSpPr txBox="1">
            <a:spLocks noGrp="1"/>
          </p:cNvSpPr>
          <p:nvPr>
            <p:ph type="body" idx="2"/>
          </p:nvPr>
        </p:nvSpPr>
        <p:spPr>
          <a:xfrm>
            <a:off x="3445642" y="2873775"/>
            <a:ext cx="2728066" cy="9516345"/>
          </a:xfrm>
          <a:prstGeom prst="rect">
            <a:avLst/>
          </a:prstGeom>
          <a:noFill/>
          <a:ln>
            <a:noFill/>
          </a:ln>
        </p:spPr>
        <p:txBody>
          <a:bodyPr lIns="122175" tIns="61075" rIns="122175" bIns="61075" anchor="t" anchorCtr="0">
            <a:noAutofit/>
          </a:bodyPr>
          <a:lstStyle/>
          <a:p>
            <a:pPr marL="0" marR="0" lvl="0" indent="0" algn="l" rtl="0">
              <a:lnSpc>
                <a:spcPct val="100000"/>
              </a:lnSpc>
              <a:spcBef>
                <a:spcPts val="300"/>
              </a:spcBef>
              <a:spcAft>
                <a:spcPts val="300"/>
              </a:spcAft>
              <a:buClr>
                <a:schemeClr val="dk1"/>
              </a:buClr>
              <a:buSzPct val="25000"/>
              <a:buFont typeface="Arial Narrow"/>
              <a:buNone/>
            </a:pPr>
            <a:r>
              <a:rPr lang="fi-FI" sz="1200" b="1" i="0" u="none" strike="noStrike" cap="none" dirty="0">
                <a:solidFill>
                  <a:schemeClr val="dk1"/>
                </a:solidFill>
                <a:latin typeface="Arial Narrow" panose="020B0606020202030204" pitchFamily="34" charset="0"/>
                <a:sym typeface="Arial Narrow"/>
              </a:rPr>
              <a:t>Tehtävänjako projektissa</a:t>
            </a:r>
          </a:p>
          <a:p>
            <a:pPr>
              <a:spcAft>
                <a:spcPts val="300"/>
              </a:spcAft>
              <a:buSzPct val="25000"/>
            </a:pPr>
            <a:r>
              <a:rPr lang="fi-FI" sz="900" dirty="0">
                <a:latin typeface="Arial Narrow" panose="020B0606020202030204" pitchFamily="34" charset="0"/>
                <a:ea typeface="Arial Narrow" panose="020B0606020202030204" pitchFamily="34" charset="0"/>
                <a:cs typeface="Arial Narrow" panose="020B0606020202030204" pitchFamily="34" charset="0"/>
              </a:rPr>
              <a:t>Koska projektiin tavoitteisiin liittyi myös yleinen selvitys mitä tietoliikenneprotokollia kyseinen nRF5340 Multicore  System on Chip piirisarjaan pohjautuva nRF5340DK  kehitysalusta tukee? tätä teimme yhteisprojektina ensimmäiset 2 viikkoa. </a:t>
            </a:r>
          </a:p>
          <a:p>
            <a:pPr>
              <a:spcAft>
                <a:spcPts val="300"/>
              </a:spcAft>
              <a:buSzPct val="25000"/>
            </a:pPr>
            <a:r>
              <a:rPr lang="fi-FI" sz="900" dirty="0">
                <a:latin typeface="Arial Narrow" panose="020B0606020202030204" pitchFamily="34" charset="0"/>
                <a:ea typeface="Arial Narrow" panose="020B0606020202030204" pitchFamily="34" charset="0"/>
                <a:cs typeface="Arial Narrow" panose="020B0606020202030204" pitchFamily="34" charset="0"/>
              </a:rPr>
              <a:t>Sitten jaoimme vastuualueet siten, että minulle tuli selvittää Matter protokollaan liittyvät asiat.</a:t>
            </a:r>
          </a:p>
          <a:p>
            <a:pPr>
              <a:spcAft>
                <a:spcPts val="300"/>
              </a:spcAft>
              <a:buSzPct val="25000"/>
            </a:pPr>
            <a:r>
              <a:rPr lang="fi-FI" sz="900" dirty="0">
                <a:latin typeface="Arial Narrow" panose="020B0606020202030204" pitchFamily="34" charset="0"/>
                <a:ea typeface="Arial Narrow" panose="020B0606020202030204" pitchFamily="34" charset="0"/>
                <a:cs typeface="Arial Narrow" panose="020B0606020202030204" pitchFamily="34" charset="0"/>
              </a:rPr>
              <a:t>Siinä ensi piti selvittää miten Matter –standardi toimii ja onko olemassa joitakin helposti saatavia edullisia komponentteja Matter-verkon luomiseen.</a:t>
            </a:r>
          </a:p>
          <a:p>
            <a:pPr>
              <a:spcAft>
                <a:spcPts val="300"/>
              </a:spcAft>
              <a:buSzPct val="25000"/>
            </a:pPr>
            <a:r>
              <a:rPr lang="fi-FI" sz="900" dirty="0">
                <a:latin typeface="Arial Narrow" panose="020B0606020202030204" pitchFamily="34" charset="0"/>
                <a:ea typeface="Arial Narrow" panose="020B0606020202030204" pitchFamily="34" charset="0"/>
                <a:cs typeface="Arial Narrow" panose="020B0606020202030204" pitchFamily="34" charset="0"/>
              </a:rPr>
              <a:t>Aika nopeasti tuli selväksi, että jos joitain ”oikeita” matter-komponentteja / -ohjaimia ne oli todella kalliita. Joten piti ruveta selvittämään voisiko sen rakentaa itse.</a:t>
            </a:r>
          </a:p>
          <a:p>
            <a:pPr>
              <a:spcAft>
                <a:spcPts val="300"/>
              </a:spcAft>
              <a:buSzPct val="25000"/>
            </a:pPr>
            <a:r>
              <a:rPr lang="fi-FI" sz="1200" b="1" dirty="0">
                <a:latin typeface="Arial Narrow" panose="020B0606020202030204" pitchFamily="34" charset="0"/>
                <a:ea typeface="Arial Narrow" panose="020B0606020202030204" pitchFamily="34" charset="0"/>
                <a:cs typeface="Arial Narrow" panose="020B0606020202030204" pitchFamily="34" charset="0"/>
              </a:rPr>
              <a:t>Matter –verkon suunnittelu</a:t>
            </a:r>
          </a:p>
          <a:p>
            <a:pPr>
              <a:spcAft>
                <a:spcPts val="300"/>
              </a:spcAft>
              <a:buSzPct val="25000"/>
            </a:pPr>
            <a:r>
              <a:rPr lang="fi-FI" sz="900" dirty="0">
                <a:latin typeface="Arial Narrow" panose="020B0606020202030204" pitchFamily="34" charset="0"/>
                <a:ea typeface="Arial Narrow" panose="020B0606020202030204" pitchFamily="34" charset="0"/>
                <a:cs typeface="Arial Narrow" panose="020B0606020202030204" pitchFamily="34" charset="0"/>
              </a:rPr>
              <a:t>Koska standardi Matter-verkko voi koostua periaatteessa kahdesta eri rakenteesta, joko Thread- (Matter over Thread) päälle tai Wi-Fi-verkon (Matter over Wi-Fi) päälle tai sitten niiden yhdistelmästä. Joten näistä kahdesta koitan rakentaa Matter over Thread, koska käytätettävissä olevat kehitysalustat tukevat Thread-verkkoa. Ja koska Nordic suosittelee sen käyttöä.</a:t>
            </a:r>
          </a:p>
          <a:p>
            <a:pPr>
              <a:spcAft>
                <a:spcPts val="300"/>
              </a:spcAft>
              <a:buSzPct val="25000"/>
            </a:pPr>
            <a:r>
              <a:rPr lang="fi-FI" sz="1200" b="1" dirty="0">
                <a:latin typeface="Arial Narrow" panose="020B0606020202030204" pitchFamily="34" charset="0"/>
                <a:ea typeface="Arial Narrow" panose="020B0606020202030204" pitchFamily="34" charset="0"/>
                <a:cs typeface="Arial Narrow" panose="020B0606020202030204" pitchFamily="34" charset="0"/>
              </a:rPr>
              <a:t>Matter over Thread</a:t>
            </a:r>
          </a:p>
          <a:p>
            <a:pPr>
              <a:spcAft>
                <a:spcPts val="300"/>
              </a:spcAft>
              <a:buSzPct val="25000"/>
            </a:pPr>
            <a:r>
              <a:rPr lang="fi-FI" sz="900" dirty="0">
                <a:latin typeface="Arial Narrow" panose="020B0606020202030204" pitchFamily="34" charset="0"/>
                <a:ea typeface="Arial Narrow" panose="020B0606020202030204" pitchFamily="34" charset="0"/>
                <a:cs typeface="Arial Narrow" panose="020B0606020202030204" pitchFamily="34" charset="0"/>
              </a:rPr>
              <a:t>Kuvassa 2 on esitetty havainnepiirustus Nordicin laitteilla muodostetusta Matter-verkosta. </a:t>
            </a:r>
          </a:p>
          <a:p>
            <a:pPr>
              <a:spcAft>
                <a:spcPts val="300"/>
              </a:spcAft>
              <a:buSzPct val="25000"/>
            </a:pPr>
            <a:endParaRPr lang="fi-FI" sz="900" dirty="0">
              <a:latin typeface="Arial Narrow" panose="020B0606020202030204" pitchFamily="34" charset="0"/>
              <a:ea typeface="Arial Narrow" panose="020B0606020202030204" pitchFamily="34" charset="0"/>
              <a:cs typeface="Arial Narrow" panose="020B0606020202030204" pitchFamily="34" charset="0"/>
            </a:endParaRPr>
          </a:p>
          <a:p>
            <a:pPr>
              <a:spcAft>
                <a:spcPts val="300"/>
              </a:spcAft>
              <a:buSzPct val="25000"/>
            </a:pPr>
            <a:endParaRPr lang="fi-FI" sz="1100" dirty="0">
              <a:effectLst/>
              <a:latin typeface="Arial Narrow" panose="020B0606020202030204" pitchFamily="34" charset="0"/>
              <a:ea typeface="Arial Narrow" panose="020B0606020202030204" pitchFamily="34" charset="0"/>
              <a:cs typeface="Arial Narrow" panose="020B0606020202030204" pitchFamily="34" charset="0"/>
            </a:endParaRPr>
          </a:p>
          <a:p>
            <a:pPr>
              <a:spcAft>
                <a:spcPts val="300"/>
              </a:spcAft>
              <a:buSzPct val="25000"/>
            </a:pPr>
            <a:endParaRPr lang="fi-FI" sz="1100" dirty="0">
              <a:latin typeface="Arial Narrow" panose="020B0606020202030204" pitchFamily="34" charset="0"/>
              <a:ea typeface="Arial Narrow" panose="020B0606020202030204" pitchFamily="34" charset="0"/>
              <a:cs typeface="Arial Narrow" panose="020B0606020202030204" pitchFamily="34" charset="0"/>
            </a:endParaRPr>
          </a:p>
          <a:p>
            <a:pPr>
              <a:spcAft>
                <a:spcPts val="300"/>
              </a:spcAft>
              <a:buSzPct val="25000"/>
            </a:pPr>
            <a:endParaRPr lang="fi-FI" sz="1100" dirty="0">
              <a:effectLst/>
              <a:latin typeface="Arial Narrow" panose="020B0606020202030204" pitchFamily="34" charset="0"/>
              <a:ea typeface="Arial Narrow" panose="020B0606020202030204" pitchFamily="34" charset="0"/>
              <a:cs typeface="Arial Narrow" panose="020B0606020202030204" pitchFamily="34" charset="0"/>
            </a:endParaRPr>
          </a:p>
          <a:p>
            <a:pPr>
              <a:spcAft>
                <a:spcPts val="300"/>
              </a:spcAft>
              <a:buSzPct val="25000"/>
            </a:pPr>
            <a:endParaRPr lang="fi-FI" sz="1100" dirty="0">
              <a:latin typeface="Arial Narrow" panose="020B0606020202030204" pitchFamily="34" charset="0"/>
              <a:ea typeface="Arial Narrow" panose="020B0606020202030204" pitchFamily="34" charset="0"/>
              <a:cs typeface="Arial Narrow" panose="020B0606020202030204" pitchFamily="34" charset="0"/>
            </a:endParaRPr>
          </a:p>
          <a:p>
            <a:pPr>
              <a:spcAft>
                <a:spcPts val="300"/>
              </a:spcAft>
              <a:buSzPct val="25000"/>
            </a:pPr>
            <a:endParaRPr lang="fi-FI" sz="1100" dirty="0">
              <a:effectLst/>
              <a:latin typeface="Arial Narrow" panose="020B0606020202030204" pitchFamily="34" charset="0"/>
              <a:ea typeface="Arial Narrow" panose="020B0606020202030204" pitchFamily="34" charset="0"/>
              <a:cs typeface="Arial Narrow" panose="020B0606020202030204" pitchFamily="34" charset="0"/>
            </a:endParaRPr>
          </a:p>
          <a:p>
            <a:pPr>
              <a:spcAft>
                <a:spcPts val="300"/>
              </a:spcAft>
              <a:buSzPct val="25000"/>
            </a:pPr>
            <a:r>
              <a:rPr lang="fi-FI" sz="900" i="1" dirty="0">
                <a:latin typeface="Arial Narrow" panose="020B0606020202030204" pitchFamily="34" charset="0"/>
                <a:ea typeface="Arial Narrow" panose="020B0606020202030204" pitchFamily="34" charset="0"/>
                <a:cs typeface="Arial Narrow" panose="020B0606020202030204" pitchFamily="34" charset="0"/>
              </a:rPr>
              <a:t>KUVA 2: Matter over Thread -verkko</a:t>
            </a:r>
            <a:endParaRPr lang="fi-FI" sz="900" i="1" dirty="0">
              <a:effectLst/>
              <a:latin typeface="Arial Narrow" panose="020B0606020202030204" pitchFamily="34" charset="0"/>
              <a:ea typeface="Arial Narrow" panose="020B0606020202030204" pitchFamily="34" charset="0"/>
              <a:cs typeface="Arial Narrow" panose="020B0606020202030204" pitchFamily="34" charset="0"/>
            </a:endParaRPr>
          </a:p>
          <a:p>
            <a:pPr>
              <a:spcAft>
                <a:spcPts val="300"/>
              </a:spcAft>
              <a:buSzPct val="25000"/>
            </a:pPr>
            <a:r>
              <a:rPr lang="fi-FI" sz="900" dirty="0">
                <a:latin typeface="Arial Narrow" panose="020B0606020202030204" pitchFamily="34" charset="0"/>
                <a:ea typeface="Arial Narrow" panose="020B0606020202030204" pitchFamily="34" charset="0"/>
                <a:cs typeface="Arial Narrow" panose="020B0606020202030204" pitchFamily="34" charset="0"/>
              </a:rPr>
              <a:t>Tosin tälläkin ratkaisulla on omat ongelmansa. Eli kyseinen ratkaisu tarvitsee Thread Border Routerin, jonka kautta luodaan yhdyskäytävä paikalliseen Wi-Fi liityntä pisteeseen Thread –verkosta ja jolla mahdollistetaan Matter-ohjaimen vuorovaikutus Thread –verkossa olevaan Matter- laitteeseen. </a:t>
            </a:r>
          </a:p>
          <a:p>
            <a:pPr>
              <a:spcAft>
                <a:spcPts val="300"/>
              </a:spcAft>
              <a:buSzPct val="25000"/>
            </a:pPr>
            <a:r>
              <a:rPr lang="fi-FI" sz="900" dirty="0">
                <a:latin typeface="Arial Narrow" panose="020B0606020202030204" pitchFamily="34" charset="0"/>
                <a:ea typeface="Arial Narrow" panose="020B0606020202030204" pitchFamily="34" charset="0"/>
                <a:cs typeface="Arial Narrow" panose="020B0606020202030204" pitchFamily="34" charset="0"/>
              </a:rPr>
              <a:t>Jotta ylläoleva ratkaisu toimii, sillä on seuraavat vaatimukset:</a:t>
            </a:r>
          </a:p>
          <a:p>
            <a:pPr marL="171450" indent="-171450">
              <a:spcAft>
                <a:spcPts val="300"/>
              </a:spcAft>
              <a:buSzPct val="25000"/>
              <a:buFont typeface="Wingdings" panose="05000000000000000000" pitchFamily="2" charset="2"/>
              <a:buChar char="q"/>
            </a:pPr>
            <a:r>
              <a:rPr lang="fi-FI" sz="900" dirty="0">
                <a:effectLst/>
                <a:latin typeface="Arial Narrow" panose="020B0606020202030204" pitchFamily="34" charset="0"/>
                <a:ea typeface="Arial Narrow" panose="020B0606020202030204" pitchFamily="34" charset="0"/>
                <a:cs typeface="Arial Narrow" panose="020B0606020202030204" pitchFamily="34" charset="0"/>
              </a:rPr>
              <a:t>Linux PC Ubuntu 22.04</a:t>
            </a:r>
          </a:p>
          <a:p>
            <a:pPr marL="171450" indent="-171450">
              <a:spcAft>
                <a:spcPts val="300"/>
              </a:spcAft>
              <a:buSzPct val="25000"/>
              <a:buFont typeface="Wingdings" panose="05000000000000000000" pitchFamily="2" charset="2"/>
              <a:buChar char="q"/>
            </a:pPr>
            <a:r>
              <a:rPr lang="fi-FI" sz="900" dirty="0">
                <a:latin typeface="Arial Narrow" panose="020B0606020202030204" pitchFamily="34" charset="0"/>
                <a:ea typeface="Arial Narrow" panose="020B0606020202030204" pitchFamily="34" charset="0"/>
                <a:cs typeface="Arial Narrow" panose="020B0606020202030204" pitchFamily="34" charset="0"/>
              </a:rPr>
              <a:t>Raspberry Pi (mielellään 4 2G)</a:t>
            </a:r>
          </a:p>
          <a:p>
            <a:pPr marL="171450" indent="-171450">
              <a:spcAft>
                <a:spcPts val="300"/>
              </a:spcAft>
              <a:buSzPct val="25000"/>
              <a:buFont typeface="Wingdings" panose="05000000000000000000" pitchFamily="2" charset="2"/>
              <a:buChar char="q"/>
            </a:pPr>
            <a:r>
              <a:rPr lang="fi-FI" sz="900" dirty="0">
                <a:effectLst/>
                <a:latin typeface="Arial Narrow" panose="020B0606020202030204" pitchFamily="34" charset="0"/>
                <a:ea typeface="Arial Narrow" panose="020B0606020202030204" pitchFamily="34" charset="0"/>
                <a:cs typeface="Arial Narrow" panose="020B0606020202030204" pitchFamily="34" charset="0"/>
              </a:rPr>
              <a:t>Wi</a:t>
            </a:r>
            <a:r>
              <a:rPr lang="fi-FI" sz="900" dirty="0">
                <a:latin typeface="Arial Narrow" panose="020B0606020202030204" pitchFamily="34" charset="0"/>
                <a:ea typeface="Arial Narrow" panose="020B0606020202030204" pitchFamily="34" charset="0"/>
                <a:cs typeface="Arial Narrow" panose="020B0606020202030204" pitchFamily="34" charset="0"/>
              </a:rPr>
              <a:t>-Fi access point (tukee IPv6, ilman RA-Guard toimintoa)</a:t>
            </a:r>
          </a:p>
          <a:p>
            <a:pPr marL="171450" indent="-171450">
              <a:spcAft>
                <a:spcPts val="300"/>
              </a:spcAft>
              <a:buSzPct val="25000"/>
              <a:buFont typeface="Wingdings" panose="05000000000000000000" pitchFamily="2" charset="2"/>
              <a:buChar char="q"/>
            </a:pPr>
            <a:r>
              <a:rPr lang="fi-FI" sz="900" dirty="0">
                <a:effectLst/>
                <a:latin typeface="Arial Narrow" panose="020B0606020202030204" pitchFamily="34" charset="0"/>
                <a:ea typeface="Arial Narrow" panose="020B0606020202030204" pitchFamily="34" charset="0"/>
                <a:cs typeface="Arial Narrow" panose="020B0606020202030204" pitchFamily="34" charset="0"/>
              </a:rPr>
              <a:t>nRF52</a:t>
            </a:r>
            <a:r>
              <a:rPr lang="fi-FI" sz="900" dirty="0">
                <a:latin typeface="Arial Narrow" panose="020B0606020202030204" pitchFamily="34" charset="0"/>
                <a:ea typeface="Arial Narrow" panose="020B0606020202030204" pitchFamily="34" charset="0"/>
                <a:cs typeface="Arial Narrow" panose="020B0606020202030204" pitchFamily="34" charset="0"/>
              </a:rPr>
              <a:t>840DK tai nRF52840 dongle Radio Co-Processor</a:t>
            </a:r>
          </a:p>
          <a:p>
            <a:pPr marL="171450" indent="-171450">
              <a:spcAft>
                <a:spcPts val="300"/>
              </a:spcAft>
              <a:buSzPct val="25000"/>
              <a:buFont typeface="Wingdings" panose="05000000000000000000" pitchFamily="2" charset="2"/>
              <a:buChar char="q"/>
            </a:pPr>
            <a:r>
              <a:rPr lang="fi-FI" sz="900" dirty="0">
                <a:latin typeface="Arial Narrow" panose="020B0606020202030204" pitchFamily="34" charset="0"/>
                <a:ea typeface="Arial Narrow" panose="020B0606020202030204" pitchFamily="34" charset="0"/>
                <a:cs typeface="Arial Narrow" panose="020B0606020202030204" pitchFamily="34" charset="0"/>
              </a:rPr>
              <a:t>Joku Nordic DK kortille ohjelmoitu Matter-näyte</a:t>
            </a:r>
            <a:endParaRPr lang="fi-FI" sz="1100" dirty="0">
              <a:effectLst/>
              <a:latin typeface="Arial Narrow" panose="020B0606020202030204" pitchFamily="34" charset="0"/>
              <a:ea typeface="Arial Narrow" panose="020B0606020202030204" pitchFamily="34" charset="0"/>
              <a:cs typeface="Arial Narrow" panose="020B0606020202030204" pitchFamily="34" charset="0"/>
            </a:endParaRPr>
          </a:p>
          <a:p>
            <a:pPr>
              <a:spcAft>
                <a:spcPts val="300"/>
              </a:spcAft>
              <a:buSzPct val="25000"/>
            </a:pPr>
            <a:r>
              <a:rPr lang="fi-FI" sz="900" dirty="0">
                <a:solidFill>
                  <a:schemeClr val="tx1"/>
                </a:solidFill>
                <a:latin typeface="Arial Narrow" panose="020B0606020202030204" pitchFamily="34" charset="0"/>
              </a:rPr>
              <a:t>Kyseisen kytkennän ongelmat ovat lähinnä siinä, että TBRlla (Raspberry Pi) ei ole omaa 802.15.4  radiota vaan sen pitää käyttää nRF52840 korttia RCP-tilassa. </a:t>
            </a:r>
            <a:endParaRPr lang="fi-FI" sz="900" dirty="0">
              <a:effectLst/>
              <a:latin typeface="Arial Narrow" panose="020B0606020202030204" pitchFamily="34" charset="0"/>
              <a:ea typeface="Arial Narrow" panose="020B0606020202030204" pitchFamily="34" charset="0"/>
              <a:cs typeface="Arial Narrow" panose="020B0606020202030204" pitchFamily="34" charset="0"/>
            </a:endParaRPr>
          </a:p>
          <a:p>
            <a:pPr>
              <a:spcAft>
                <a:spcPts val="300"/>
              </a:spcAft>
              <a:buSzPct val="25000"/>
            </a:pPr>
            <a:r>
              <a:rPr lang="fi-FI" sz="900" dirty="0">
                <a:solidFill>
                  <a:schemeClr val="tx1"/>
                </a:solidFill>
                <a:latin typeface="Arial Narrow" panose="020B0606020202030204" pitchFamily="34" charset="0"/>
              </a:rPr>
              <a:t>Ja nRF52 -53 ei tue Wi-Fi yhteyttä vaan se luodaan Raspberryn Pin avulla. Sekä Matter-controller laitteella ei ole</a:t>
            </a:r>
            <a:endParaRPr lang="fi-FI" sz="900" dirty="0">
              <a:latin typeface="Arial Narrow" panose="020B0606020202030204" pitchFamily="34" charset="0"/>
              <a:ea typeface="Arial Narrow" panose="020B0606020202030204" pitchFamily="34" charset="0"/>
              <a:cs typeface="Arial Narrow" panose="020B0606020202030204" pitchFamily="34" charset="0"/>
            </a:endParaRPr>
          </a:p>
          <a:p>
            <a:pPr>
              <a:spcAft>
                <a:spcPts val="300"/>
              </a:spcAft>
              <a:buSzPct val="25000"/>
            </a:pPr>
            <a:endParaRPr lang="fi-FI" sz="1100" dirty="0">
              <a:effectLst/>
              <a:latin typeface="Arial Narrow" panose="020B0606020202030204" pitchFamily="34" charset="0"/>
              <a:ea typeface="Arial Narrow" panose="020B0606020202030204" pitchFamily="34" charset="0"/>
              <a:cs typeface="Arial Narrow" panose="020B0606020202030204" pitchFamily="34" charset="0"/>
            </a:endParaRPr>
          </a:p>
          <a:p>
            <a:pPr>
              <a:spcAft>
                <a:spcPts val="300"/>
              </a:spcAft>
              <a:buSzPct val="25000"/>
            </a:pPr>
            <a:endParaRPr lang="fi-FI" sz="1100" dirty="0">
              <a:latin typeface="Arial Narrow" panose="020B0606020202030204" pitchFamily="34" charset="0"/>
              <a:ea typeface="Arial Narrow" panose="020B0606020202030204" pitchFamily="34" charset="0"/>
              <a:cs typeface="Arial Narrow" panose="020B0606020202030204" pitchFamily="34" charset="0"/>
            </a:endParaRPr>
          </a:p>
          <a:p>
            <a:pPr marR="0" lvl="0" algn="l" rtl="0">
              <a:lnSpc>
                <a:spcPct val="100000"/>
              </a:lnSpc>
              <a:spcBef>
                <a:spcPts val="300"/>
              </a:spcBef>
              <a:spcAft>
                <a:spcPts val="300"/>
              </a:spcAft>
              <a:buClr>
                <a:schemeClr val="dk1"/>
              </a:buClr>
              <a:buSzPct val="25000"/>
            </a:pPr>
            <a:endParaRPr lang="fi-FI" sz="1100" dirty="0">
              <a:latin typeface="Arial Narrow" panose="020B0606020202030204" pitchFamily="34" charset="0"/>
            </a:endParaRPr>
          </a:p>
          <a:p>
            <a:pPr marR="0" lvl="0" algn="l" rtl="0">
              <a:lnSpc>
                <a:spcPct val="100000"/>
              </a:lnSpc>
              <a:spcBef>
                <a:spcPts val="300"/>
              </a:spcBef>
              <a:spcAft>
                <a:spcPts val="300"/>
              </a:spcAft>
              <a:buClr>
                <a:schemeClr val="dk1"/>
              </a:buClr>
              <a:buSzPct val="25000"/>
            </a:pPr>
            <a:endParaRPr lang="fi-FI" sz="1400" dirty="0"/>
          </a:p>
        </p:txBody>
      </p:sp>
      <p:sp>
        <p:nvSpPr>
          <p:cNvPr id="35" name="Shape 35"/>
          <p:cNvSpPr txBox="1">
            <a:spLocks noGrp="1"/>
          </p:cNvSpPr>
          <p:nvPr>
            <p:ph type="body" idx="3"/>
          </p:nvPr>
        </p:nvSpPr>
        <p:spPr>
          <a:xfrm>
            <a:off x="6416688" y="2873773"/>
            <a:ext cx="2828612" cy="9838925"/>
          </a:xfrm>
          <a:prstGeom prst="rect">
            <a:avLst/>
          </a:prstGeom>
          <a:noFill/>
          <a:ln>
            <a:noFill/>
          </a:ln>
        </p:spPr>
        <p:txBody>
          <a:bodyPr lIns="122175" tIns="61075" rIns="122175" bIns="61075" anchor="t" anchorCtr="0">
            <a:noAutofit/>
          </a:bodyPr>
          <a:lstStyle/>
          <a:p>
            <a:pPr lvl="0" rtl="0">
              <a:spcAft>
                <a:spcPts val="300"/>
              </a:spcAft>
              <a:buClr>
                <a:schemeClr val="dk1"/>
              </a:buClr>
              <a:buSzPct val="25000"/>
              <a:buFont typeface="Arial Narrow"/>
              <a:buNone/>
            </a:pPr>
            <a:r>
              <a:rPr lang="fi-FI" sz="900" dirty="0">
                <a:solidFill>
                  <a:schemeClr val="tx1"/>
                </a:solidFill>
                <a:latin typeface="Arial Narrow" panose="020B0606020202030204" pitchFamily="34" charset="0"/>
              </a:rPr>
              <a:t>omaa 802.15.4 radiota. Tietenkin voidaan Matter-controlleri asentaan Raspberry Pin, mutta sitten tulee ongelmaksi Chip-tool ohjelmiston (yksistään noin 14 GB  paketti), sen tarvitsemien python pohjaisten ohjelmien ja kirjastojen asennukset yms. Ja tietenkin se, että Chip-tool vaati Ubuntun asentamista Raspberry Pin toimiakseen oikein. -&gt; Vaatii jo aika isoa  SD-korttia ja Raspberry Pin 4 vähintään 2GB muistilla.</a:t>
            </a:r>
          </a:p>
          <a:p>
            <a:pPr lvl="0" rtl="0">
              <a:spcAft>
                <a:spcPts val="300"/>
              </a:spcAft>
              <a:buClr>
                <a:schemeClr val="dk1"/>
              </a:buClr>
              <a:buSzPct val="25000"/>
              <a:buFont typeface="Arial Narrow"/>
              <a:buNone/>
            </a:pPr>
            <a:r>
              <a:rPr lang="fi-FI" sz="1200" b="1" dirty="0">
                <a:solidFill>
                  <a:schemeClr val="tx1"/>
                </a:solidFill>
                <a:latin typeface="Arial Narrow" panose="020B0606020202030204" pitchFamily="34" charset="0"/>
              </a:rPr>
              <a:t>Testauksesta  </a:t>
            </a:r>
          </a:p>
          <a:p>
            <a:pPr lvl="0" rtl="0">
              <a:spcAft>
                <a:spcPts val="300"/>
              </a:spcAft>
              <a:buClr>
                <a:schemeClr val="dk1"/>
              </a:buClr>
              <a:buSzPct val="25000"/>
              <a:buFont typeface="Arial Narrow"/>
              <a:buNone/>
            </a:pPr>
            <a:r>
              <a:rPr lang="fi-FI" sz="900" dirty="0">
                <a:solidFill>
                  <a:schemeClr val="tx1"/>
                </a:solidFill>
                <a:latin typeface="Arial Narrow" panose="020B0606020202030204" pitchFamily="34" charset="0"/>
              </a:rPr>
              <a:t>Kun sain Matter-laitteen keskustelemaan verkon yli ja yrittämään parittua TBR kanssa, ihmettelin miksi  TBR ei  vastaa laitteelle. Vasta tutkimalla eri lokitiedostoja huomasin, että RA-Guard esti TBRn kommunikoinnin. </a:t>
            </a:r>
          </a:p>
          <a:p>
            <a:pPr lvl="0" rtl="0">
              <a:spcAft>
                <a:spcPts val="300"/>
              </a:spcAft>
              <a:buClr>
                <a:schemeClr val="dk1"/>
              </a:buClr>
              <a:buSzPct val="25000"/>
              <a:buFont typeface="Arial Narrow"/>
              <a:buNone/>
            </a:pPr>
            <a:r>
              <a:rPr lang="fi-FI" sz="900" dirty="0">
                <a:solidFill>
                  <a:schemeClr val="tx1"/>
                </a:solidFill>
                <a:latin typeface="Arial Narrow" panose="020B0606020202030204" pitchFamily="34" charset="0"/>
              </a:rPr>
              <a:t>Sitten testaamalla kotiverkossa huomasin parituksen onnistuvan. Tosin Chip-tool ei juuri ilmoittele onnistumia, onnistuneen yhteyden huomaa puuttuvasta virheilmoituksesta. Kuvassa 3 loki onnistuneesta parituksesta Chip-tool ohjelmassa.</a:t>
            </a:r>
          </a:p>
          <a:p>
            <a:pPr lvl="0" rtl="0">
              <a:spcAft>
                <a:spcPts val="300"/>
              </a:spcAft>
              <a:buClr>
                <a:schemeClr val="dk1"/>
              </a:buClr>
              <a:buSzPct val="25000"/>
              <a:buFont typeface="Arial Narrow"/>
              <a:buNone/>
            </a:pPr>
            <a:endParaRPr lang="fi-FI" sz="900" dirty="0">
              <a:solidFill>
                <a:schemeClr val="tx1"/>
              </a:solidFill>
              <a:latin typeface="Arial Narrow" panose="020B0606020202030204" pitchFamily="34" charset="0"/>
            </a:endParaRPr>
          </a:p>
          <a:p>
            <a:pPr lvl="0" rtl="0">
              <a:spcAft>
                <a:spcPts val="300"/>
              </a:spcAft>
              <a:buClr>
                <a:schemeClr val="dk1"/>
              </a:buClr>
              <a:buSzPct val="25000"/>
              <a:buFont typeface="Arial Narrow"/>
              <a:buNone/>
            </a:pPr>
            <a:r>
              <a:rPr lang="fi-FI" sz="900" dirty="0">
                <a:solidFill>
                  <a:schemeClr val="tx1"/>
                </a:solidFill>
                <a:latin typeface="Arial Narrow" panose="020B0606020202030204" pitchFamily="34" charset="0"/>
              </a:rPr>
              <a:t> </a:t>
            </a:r>
          </a:p>
          <a:p>
            <a:pPr lvl="0" rtl="0">
              <a:spcAft>
                <a:spcPts val="300"/>
              </a:spcAft>
              <a:buClr>
                <a:schemeClr val="dk1"/>
              </a:buClr>
              <a:buSzPct val="25000"/>
              <a:buFont typeface="Arial Narrow"/>
              <a:buNone/>
            </a:pPr>
            <a:endParaRPr lang="fi-FI" sz="1200" b="1" dirty="0">
              <a:solidFill>
                <a:schemeClr val="tx1"/>
              </a:solidFill>
              <a:latin typeface="Arial Narrow" panose="020B0606020202030204" pitchFamily="34" charset="0"/>
            </a:endParaRPr>
          </a:p>
          <a:p>
            <a:pPr lvl="0" rtl="0">
              <a:spcAft>
                <a:spcPts val="300"/>
              </a:spcAft>
              <a:buClr>
                <a:schemeClr val="dk1"/>
              </a:buClr>
              <a:buSzPct val="25000"/>
              <a:buFont typeface="Arial Narrow"/>
              <a:buNone/>
            </a:pPr>
            <a:endParaRPr lang="fi-FI" sz="1200" b="1" dirty="0">
              <a:solidFill>
                <a:schemeClr val="tx1"/>
              </a:solidFill>
              <a:latin typeface="Arial Narrow" panose="020B0606020202030204" pitchFamily="34" charset="0"/>
            </a:endParaRPr>
          </a:p>
          <a:p>
            <a:pPr lvl="0" rtl="0">
              <a:spcAft>
                <a:spcPts val="300"/>
              </a:spcAft>
              <a:buClr>
                <a:schemeClr val="dk1"/>
              </a:buClr>
              <a:buSzPct val="25000"/>
              <a:buFont typeface="Arial Narrow"/>
              <a:buNone/>
            </a:pPr>
            <a:r>
              <a:rPr lang="fi-FI" sz="900" i="1" dirty="0">
                <a:solidFill>
                  <a:schemeClr val="tx1"/>
                </a:solidFill>
                <a:latin typeface="Arial Narrow" panose="020B0606020202030204" pitchFamily="34" charset="0"/>
              </a:rPr>
              <a:t>KUVA 3: Chip-tool loki </a:t>
            </a:r>
          </a:p>
          <a:p>
            <a:pPr lvl="0" rtl="0">
              <a:spcAft>
                <a:spcPts val="300"/>
              </a:spcAft>
              <a:buClr>
                <a:schemeClr val="dk1"/>
              </a:buClr>
              <a:buSzPct val="25000"/>
              <a:buFont typeface="Arial Narrow"/>
              <a:buNone/>
            </a:pPr>
            <a:r>
              <a:rPr lang="fi-FI" sz="900" dirty="0">
                <a:solidFill>
                  <a:schemeClr val="tx1"/>
                </a:solidFill>
                <a:latin typeface="Arial Narrow" panose="020B0606020202030204" pitchFamily="34" charset="0"/>
              </a:rPr>
              <a:t>Joka on noin 30 riviä ennen viimeistä riviä.</a:t>
            </a:r>
          </a:p>
          <a:p>
            <a:pPr lvl="0" rtl="0">
              <a:spcAft>
                <a:spcPts val="300"/>
              </a:spcAft>
              <a:buClr>
                <a:schemeClr val="dk1"/>
              </a:buClr>
              <a:buSzPct val="25000"/>
              <a:buFont typeface="Arial Narrow"/>
              <a:buNone/>
            </a:pPr>
            <a:r>
              <a:rPr lang="fi-FI" sz="900" dirty="0">
                <a:solidFill>
                  <a:schemeClr val="tx1"/>
                </a:solidFill>
                <a:latin typeface="+mn-lt"/>
              </a:rPr>
              <a:t>Ja kun sain parituksen onnistumaan kokeilin saada lämpötilan luettua Matter-laitteesta (Thingy:53). Kuvassa 4 onnistunut lämpötilan haku  Chip-toolilla, tosin noin 3 astetta yläkansissa</a:t>
            </a:r>
          </a:p>
          <a:p>
            <a:pPr>
              <a:spcAft>
                <a:spcPts val="300"/>
              </a:spcAft>
              <a:buSzPct val="25000"/>
            </a:pPr>
            <a:r>
              <a:rPr lang="fi-FI" sz="900" dirty="0">
                <a:solidFill>
                  <a:schemeClr val="tx1"/>
                </a:solidFill>
                <a:latin typeface="+mn-lt"/>
              </a:rPr>
              <a:t>2619 = 26,19 </a:t>
            </a:r>
            <a:r>
              <a:rPr lang="fi-FI" sz="900" dirty="0">
                <a:latin typeface="+mn-lt"/>
              </a:rPr>
              <a:t>°C, 23 °C lähempänä totuutta.</a:t>
            </a:r>
          </a:p>
          <a:p>
            <a:pPr>
              <a:spcAft>
                <a:spcPts val="300"/>
              </a:spcAft>
              <a:buSzPct val="25000"/>
            </a:pPr>
            <a:endParaRPr lang="fi-FI" sz="900" dirty="0">
              <a:latin typeface="+mn-lt"/>
            </a:endParaRPr>
          </a:p>
          <a:p>
            <a:pPr lvl="0" rtl="0">
              <a:spcAft>
                <a:spcPts val="300"/>
              </a:spcAft>
              <a:buClr>
                <a:schemeClr val="dk1"/>
              </a:buClr>
              <a:buSzPct val="25000"/>
              <a:buFont typeface="Arial Narrow"/>
              <a:buNone/>
            </a:pPr>
            <a:endParaRPr lang="fi-FI" sz="900" dirty="0">
              <a:solidFill>
                <a:schemeClr val="tx1"/>
              </a:solidFill>
              <a:latin typeface="Arial Narrow" panose="020B0606020202030204" pitchFamily="34" charset="0"/>
            </a:endParaRPr>
          </a:p>
          <a:p>
            <a:pPr lvl="0" rtl="0">
              <a:spcAft>
                <a:spcPts val="300"/>
              </a:spcAft>
              <a:buClr>
                <a:schemeClr val="dk1"/>
              </a:buClr>
              <a:buSzPct val="25000"/>
              <a:buFont typeface="Arial Narrow"/>
              <a:buNone/>
            </a:pPr>
            <a:endParaRPr lang="fi-FI" sz="900" dirty="0">
              <a:solidFill>
                <a:schemeClr val="tx1"/>
              </a:solidFill>
              <a:latin typeface="Arial Narrow" panose="020B0606020202030204" pitchFamily="34" charset="0"/>
            </a:endParaRPr>
          </a:p>
          <a:p>
            <a:pPr lvl="0" rtl="0">
              <a:spcAft>
                <a:spcPts val="300"/>
              </a:spcAft>
              <a:buClr>
                <a:schemeClr val="dk1"/>
              </a:buClr>
              <a:buSzPct val="25000"/>
              <a:buFont typeface="Arial Narrow"/>
              <a:buNone/>
            </a:pPr>
            <a:r>
              <a:rPr lang="fi-FI" sz="900" i="1" dirty="0">
                <a:solidFill>
                  <a:schemeClr val="tx1"/>
                </a:solidFill>
                <a:latin typeface="Arial Narrow" panose="020B0606020202030204" pitchFamily="34" charset="0"/>
              </a:rPr>
              <a:t>KUVA 4: Matter-laitteesta luettu lämpötila Chip-toolilla</a:t>
            </a:r>
          </a:p>
          <a:p>
            <a:pPr lvl="0" rtl="0">
              <a:spcAft>
                <a:spcPts val="300"/>
              </a:spcAft>
              <a:buClr>
                <a:schemeClr val="dk1"/>
              </a:buClr>
              <a:buSzPct val="25000"/>
              <a:buFont typeface="Arial Narrow"/>
              <a:buNone/>
            </a:pPr>
            <a:r>
              <a:rPr lang="fi-FI" sz="900" dirty="0">
                <a:solidFill>
                  <a:schemeClr val="tx1"/>
                </a:solidFill>
                <a:latin typeface="Arial Narrow" panose="020B0606020202030204" pitchFamily="34" charset="0"/>
              </a:rPr>
              <a:t>Kuvassa 5 todellinen Matter-verkko (OTBR) Raspberry Pi 4 8 GB +nRF52840dongy (RCP),Matter-laite Thingy:53 ja Matter- controller (Ubuntu 22.04 PC).</a:t>
            </a:r>
          </a:p>
          <a:p>
            <a:pPr lvl="0" rtl="0">
              <a:spcAft>
                <a:spcPts val="300"/>
              </a:spcAft>
              <a:buClr>
                <a:schemeClr val="dk1"/>
              </a:buClr>
              <a:buSzPct val="25000"/>
              <a:buFont typeface="Arial Narrow"/>
              <a:buNone/>
            </a:pPr>
            <a:endParaRPr lang="fi-FI" sz="1200" b="1" dirty="0">
              <a:solidFill>
                <a:schemeClr val="tx1"/>
              </a:solidFill>
              <a:latin typeface="Arial Narrow" panose="020B0606020202030204" pitchFamily="34" charset="0"/>
            </a:endParaRPr>
          </a:p>
          <a:p>
            <a:pPr lvl="0" rtl="0">
              <a:spcAft>
                <a:spcPts val="300"/>
              </a:spcAft>
              <a:buClr>
                <a:schemeClr val="dk1"/>
              </a:buClr>
              <a:buSzPct val="25000"/>
              <a:buFont typeface="Arial Narrow"/>
              <a:buNone/>
            </a:pPr>
            <a:endParaRPr lang="fi-FI" sz="1200" b="1" dirty="0">
              <a:solidFill>
                <a:schemeClr val="tx1"/>
              </a:solidFill>
              <a:latin typeface="Arial Narrow" panose="020B0606020202030204" pitchFamily="34" charset="0"/>
            </a:endParaRPr>
          </a:p>
          <a:p>
            <a:pPr lvl="0" rtl="0">
              <a:spcAft>
                <a:spcPts val="300"/>
              </a:spcAft>
              <a:buClr>
                <a:schemeClr val="dk1"/>
              </a:buClr>
              <a:buSzPct val="25000"/>
              <a:buFont typeface="Arial Narrow"/>
              <a:buNone/>
            </a:pPr>
            <a:endParaRPr lang="fi-FI" sz="1200" b="1" dirty="0">
              <a:solidFill>
                <a:schemeClr val="tx1"/>
              </a:solidFill>
              <a:latin typeface="Arial Narrow" panose="020B0606020202030204" pitchFamily="34" charset="0"/>
            </a:endParaRPr>
          </a:p>
          <a:p>
            <a:pPr lvl="0" rtl="0">
              <a:spcAft>
                <a:spcPts val="300"/>
              </a:spcAft>
              <a:buClr>
                <a:schemeClr val="dk1"/>
              </a:buClr>
              <a:buSzPct val="25000"/>
              <a:buFont typeface="Arial Narrow"/>
              <a:buNone/>
            </a:pPr>
            <a:endParaRPr lang="fi-FI" sz="1200" b="1" dirty="0">
              <a:solidFill>
                <a:schemeClr val="tx1"/>
              </a:solidFill>
              <a:latin typeface="Arial Narrow" panose="020B0606020202030204" pitchFamily="34" charset="0"/>
            </a:endParaRPr>
          </a:p>
          <a:p>
            <a:pPr lvl="0" rtl="0">
              <a:spcAft>
                <a:spcPts val="300"/>
              </a:spcAft>
              <a:buClr>
                <a:schemeClr val="dk1"/>
              </a:buClr>
              <a:buSzPct val="25000"/>
              <a:buFont typeface="Arial Narrow"/>
              <a:buNone/>
            </a:pPr>
            <a:endParaRPr lang="fi-FI" sz="900" i="1" dirty="0">
              <a:solidFill>
                <a:schemeClr val="tx1"/>
              </a:solidFill>
              <a:latin typeface="Arial Narrow" panose="020B0606020202030204" pitchFamily="34" charset="0"/>
            </a:endParaRPr>
          </a:p>
          <a:p>
            <a:pPr lvl="0" rtl="0">
              <a:spcAft>
                <a:spcPts val="300"/>
              </a:spcAft>
              <a:buClr>
                <a:schemeClr val="dk1"/>
              </a:buClr>
              <a:buSzPct val="25000"/>
              <a:buFont typeface="Arial Narrow"/>
              <a:buNone/>
            </a:pPr>
            <a:endParaRPr lang="fi-FI" sz="900" i="1" dirty="0">
              <a:solidFill>
                <a:schemeClr val="tx1"/>
              </a:solidFill>
              <a:latin typeface="Arial Narrow" panose="020B0606020202030204" pitchFamily="34" charset="0"/>
            </a:endParaRPr>
          </a:p>
          <a:p>
            <a:pPr lvl="0" rtl="0">
              <a:spcAft>
                <a:spcPts val="300"/>
              </a:spcAft>
              <a:buClr>
                <a:schemeClr val="dk1"/>
              </a:buClr>
              <a:buSzPct val="25000"/>
              <a:buFont typeface="Arial Narrow"/>
              <a:buNone/>
            </a:pPr>
            <a:r>
              <a:rPr lang="fi-FI" sz="900" i="1" dirty="0">
                <a:solidFill>
                  <a:schemeClr val="tx1"/>
                </a:solidFill>
                <a:latin typeface="Arial Narrow" panose="020B0606020202030204" pitchFamily="34" charset="0"/>
              </a:rPr>
              <a:t>KUVA 5: Toteutunut Matter-verkko</a:t>
            </a:r>
          </a:p>
          <a:p>
            <a:pPr lvl="0" rtl="0">
              <a:spcAft>
                <a:spcPts val="300"/>
              </a:spcAft>
              <a:buClr>
                <a:schemeClr val="dk1"/>
              </a:buClr>
              <a:buSzPct val="25000"/>
              <a:buFont typeface="Arial Narrow"/>
              <a:buNone/>
            </a:pPr>
            <a:r>
              <a:rPr lang="fi-FI" sz="1200" b="1" dirty="0">
                <a:solidFill>
                  <a:schemeClr val="tx1"/>
                </a:solidFill>
                <a:latin typeface="Arial Narrow" panose="020B0606020202030204" pitchFamily="34" charset="0"/>
              </a:rPr>
              <a:t>Ongelmia</a:t>
            </a:r>
          </a:p>
          <a:p>
            <a:pPr lvl="0" rtl="0">
              <a:spcAft>
                <a:spcPts val="300"/>
              </a:spcAft>
              <a:buClr>
                <a:schemeClr val="dk1"/>
              </a:buClr>
              <a:buSzPct val="25000"/>
              <a:buFont typeface="Arial Narrow"/>
              <a:buNone/>
            </a:pPr>
            <a:r>
              <a:rPr lang="fi-FI" sz="900" dirty="0">
                <a:solidFill>
                  <a:schemeClr val="tx1"/>
                </a:solidFill>
                <a:latin typeface="Arial Narrow" panose="020B0606020202030204" pitchFamily="34" charset="0"/>
              </a:rPr>
              <a:t>Normi ongelmat VSCoden  ja Nordickin ohjelmien kanssa. Milloin ei tunnista mitään laitteita, milloin ei suostu toimimaan  nRF Connect SDKn kanssa. Yhteensopimattomuus Lenovon kanssa. Jos asentaa puhtaan läppärille asennuksen silloin toimii. Tosi kummallinen tapaus.</a:t>
            </a:r>
          </a:p>
          <a:p>
            <a:pPr lvl="0" rtl="0">
              <a:spcAft>
                <a:spcPts val="300"/>
              </a:spcAft>
              <a:buClr>
                <a:schemeClr val="dk1"/>
              </a:buClr>
              <a:buSzPct val="25000"/>
              <a:buFont typeface="Arial Narrow"/>
              <a:buNone/>
            </a:pPr>
            <a:r>
              <a:rPr lang="fi-FI" sz="900" dirty="0">
                <a:solidFill>
                  <a:schemeClr val="tx1"/>
                </a:solidFill>
                <a:latin typeface="Arial Narrow" panose="020B0606020202030204" pitchFamily="34" charset="0"/>
              </a:rPr>
              <a:t>Nordicin surkeat ohjeet, milloin mitäkin. Paljon dokumentteja osa todella hyviä, mutta miksi vieläkin vanhoja ohjeita tai toimimattomia esimerkki ohjelmia.</a:t>
            </a:r>
          </a:p>
          <a:p>
            <a:pPr lvl="0" rtl="0">
              <a:spcAft>
                <a:spcPts val="300"/>
              </a:spcAft>
              <a:buClr>
                <a:schemeClr val="dk1"/>
              </a:buClr>
              <a:buSzPct val="25000"/>
              <a:buFont typeface="Arial Narrow"/>
              <a:buNone/>
            </a:pPr>
            <a:endParaRPr lang="fi-FI" sz="1200" b="1" dirty="0">
              <a:solidFill>
                <a:schemeClr val="tx1"/>
              </a:solidFill>
              <a:latin typeface="Arial Narrow" panose="020B0606020202030204" pitchFamily="34" charset="0"/>
            </a:endParaRPr>
          </a:p>
          <a:p>
            <a:pPr lvl="0" rtl="0">
              <a:spcAft>
                <a:spcPts val="300"/>
              </a:spcAft>
              <a:buClr>
                <a:schemeClr val="dk1"/>
              </a:buClr>
              <a:buSzPct val="25000"/>
              <a:buFont typeface="Arial Narrow"/>
              <a:buNone/>
            </a:pPr>
            <a:endParaRPr lang="fi-FI" sz="1200" b="1" dirty="0">
              <a:solidFill>
                <a:schemeClr val="tx1"/>
              </a:solidFill>
              <a:latin typeface="Arial Narrow" panose="020B0606020202030204" pitchFamily="34" charset="0"/>
            </a:endParaRPr>
          </a:p>
          <a:p>
            <a:pPr lvl="0" rtl="0">
              <a:spcAft>
                <a:spcPts val="300"/>
              </a:spcAft>
              <a:buClr>
                <a:schemeClr val="dk1"/>
              </a:buClr>
              <a:buSzPct val="25000"/>
              <a:buFont typeface="Arial Narrow"/>
              <a:buNone/>
            </a:pPr>
            <a:endParaRPr lang="fi-FI" sz="1200" b="1" dirty="0">
              <a:solidFill>
                <a:schemeClr val="tx1"/>
              </a:solidFill>
              <a:latin typeface="Arial Narrow" panose="020B0606020202030204" pitchFamily="34" charset="0"/>
            </a:endParaRPr>
          </a:p>
          <a:p>
            <a:pPr lvl="0" rtl="0">
              <a:spcAft>
                <a:spcPts val="300"/>
              </a:spcAft>
              <a:buClr>
                <a:schemeClr val="dk1"/>
              </a:buClr>
              <a:buSzPct val="25000"/>
              <a:buFont typeface="Arial Narrow"/>
              <a:buNone/>
            </a:pPr>
            <a:endParaRPr lang="fi-FI" sz="1200" b="1" dirty="0">
              <a:solidFill>
                <a:schemeClr val="tx1"/>
              </a:solidFill>
              <a:latin typeface="Arial Narrow" panose="020B0606020202030204" pitchFamily="34" charset="0"/>
            </a:endParaRPr>
          </a:p>
          <a:p>
            <a:pPr lvl="0" rtl="0">
              <a:spcAft>
                <a:spcPts val="300"/>
              </a:spcAft>
              <a:buClr>
                <a:schemeClr val="dk1"/>
              </a:buClr>
              <a:buSzPct val="25000"/>
              <a:buFont typeface="Arial Narrow"/>
              <a:buNone/>
            </a:pPr>
            <a:endParaRPr lang="fi-FI" sz="1200" b="1" dirty="0">
              <a:solidFill>
                <a:schemeClr val="tx1"/>
              </a:solidFill>
              <a:latin typeface="Arial Narrow" panose="020B0606020202030204" pitchFamily="34" charset="0"/>
            </a:endParaRPr>
          </a:p>
          <a:p>
            <a:pPr lvl="0" rtl="0">
              <a:spcAft>
                <a:spcPts val="300"/>
              </a:spcAft>
              <a:buClr>
                <a:schemeClr val="dk1"/>
              </a:buClr>
              <a:buSzPct val="25000"/>
              <a:buFont typeface="Arial Narrow"/>
              <a:buNone/>
            </a:pPr>
            <a:endParaRPr lang="fi-FI" sz="1200" b="1" dirty="0">
              <a:solidFill>
                <a:schemeClr val="tx1"/>
              </a:solidFill>
              <a:latin typeface="Arial Narrow" panose="020B0606020202030204" pitchFamily="34" charset="0"/>
            </a:endParaRPr>
          </a:p>
          <a:p>
            <a:pPr lvl="0" rtl="0">
              <a:spcAft>
                <a:spcPts val="300"/>
              </a:spcAft>
              <a:buClr>
                <a:schemeClr val="dk1"/>
              </a:buClr>
              <a:buSzPct val="25000"/>
              <a:buFont typeface="Arial Narrow"/>
              <a:buNone/>
            </a:pPr>
            <a:endParaRPr lang="fi-FI" sz="1200" b="0" i="1" u="none" strike="noStrike" dirty="0">
              <a:solidFill>
                <a:schemeClr val="tx1"/>
              </a:solidFill>
              <a:effectLst/>
              <a:latin typeface="Arial Narrow" panose="020B0606020202030204" pitchFamily="34" charset="0"/>
            </a:endParaRPr>
          </a:p>
        </p:txBody>
      </p:sp>
      <p:sp>
        <p:nvSpPr>
          <p:cNvPr id="19" name="TextBox 18">
            <a:extLst>
              <a:ext uri="{FF2B5EF4-FFF2-40B4-BE49-F238E27FC236}">
                <a16:creationId xmlns:a16="http://schemas.microsoft.com/office/drawing/2014/main" id="{6671F536-44A0-4244-AEA3-2A3308C35A78}"/>
              </a:ext>
            </a:extLst>
          </p:cNvPr>
          <p:cNvSpPr txBox="1"/>
          <p:nvPr/>
        </p:nvSpPr>
        <p:spPr>
          <a:xfrm>
            <a:off x="0" y="1"/>
            <a:ext cx="9601200" cy="2512363"/>
          </a:xfrm>
          <a:prstGeom prst="rect">
            <a:avLst/>
          </a:prstGeom>
          <a:solidFill>
            <a:srgbClr val="49B7CD"/>
          </a:solidFill>
        </p:spPr>
        <p:txBody>
          <a:bodyPr wrap="square" rtlCol="0">
            <a:spAutoFit/>
          </a:bodyPr>
          <a:lstStyle/>
          <a:p>
            <a:endParaRPr lang="fi-FI" dirty="0"/>
          </a:p>
        </p:txBody>
      </p:sp>
      <p:sp>
        <p:nvSpPr>
          <p:cNvPr id="20" name="Shape 31">
            <a:extLst>
              <a:ext uri="{FF2B5EF4-FFF2-40B4-BE49-F238E27FC236}">
                <a16:creationId xmlns:a16="http://schemas.microsoft.com/office/drawing/2014/main" id="{859BFD2F-6FEA-4047-9872-26C84A7E2CCE}"/>
              </a:ext>
            </a:extLst>
          </p:cNvPr>
          <p:cNvSpPr txBox="1"/>
          <p:nvPr/>
        </p:nvSpPr>
        <p:spPr>
          <a:xfrm>
            <a:off x="487427" y="924191"/>
            <a:ext cx="8700800" cy="797139"/>
          </a:xfrm>
          <a:prstGeom prst="rect">
            <a:avLst/>
          </a:prstGeom>
          <a:noFill/>
          <a:ln>
            <a:noFill/>
          </a:ln>
        </p:spPr>
        <p:txBody>
          <a:bodyPr lIns="122175" tIns="61075" rIns="122175" bIns="61075" anchor="t" anchorCtr="0">
            <a:noAutofit/>
          </a:bodyPr>
          <a:lstStyle/>
          <a:p>
            <a:pPr marL="0" marR="0" lvl="0" indent="0" algn="l" rtl="0">
              <a:spcBef>
                <a:spcPts val="0"/>
              </a:spcBef>
              <a:buClr>
                <a:schemeClr val="dk2"/>
              </a:buClr>
              <a:buSzPct val="25000"/>
              <a:buFont typeface="Arial Narrow"/>
              <a:buNone/>
            </a:pPr>
            <a:r>
              <a:rPr lang="fi-FI" sz="2400" dirty="0">
                <a:solidFill>
                  <a:schemeClr val="bg1"/>
                </a:solidFill>
                <a:latin typeface="Arial Narrow"/>
                <a:ea typeface="Arial Narrow"/>
                <a:cs typeface="Arial Narrow"/>
                <a:sym typeface="Arial Narrow"/>
              </a:rPr>
              <a:t>Yritysprojekti 3</a:t>
            </a:r>
          </a:p>
          <a:p>
            <a:pPr marL="0" marR="0" lvl="0" indent="0" algn="l" rtl="0">
              <a:spcBef>
                <a:spcPts val="0"/>
              </a:spcBef>
              <a:buClr>
                <a:schemeClr val="dk2"/>
              </a:buClr>
              <a:buSzPct val="25000"/>
              <a:buFont typeface="Arial Narrow"/>
              <a:buNone/>
            </a:pPr>
            <a:r>
              <a:rPr lang="fi-FI" sz="2400" dirty="0">
                <a:solidFill>
                  <a:schemeClr val="bg1"/>
                </a:solidFill>
                <a:latin typeface="Arial Narrow"/>
                <a:ea typeface="Arial Narrow"/>
                <a:cs typeface="Arial Narrow"/>
                <a:sym typeface="Arial Narrow"/>
              </a:rPr>
              <a:t>Matter-projekti</a:t>
            </a:r>
          </a:p>
        </p:txBody>
      </p:sp>
      <p:sp>
        <p:nvSpPr>
          <p:cNvPr id="21" name="Shape 32">
            <a:extLst>
              <a:ext uri="{FF2B5EF4-FFF2-40B4-BE49-F238E27FC236}">
                <a16:creationId xmlns:a16="http://schemas.microsoft.com/office/drawing/2014/main" id="{7D212599-4D1E-487D-BEF3-D88E6AB7AD30}"/>
              </a:ext>
            </a:extLst>
          </p:cNvPr>
          <p:cNvSpPr txBox="1"/>
          <p:nvPr/>
        </p:nvSpPr>
        <p:spPr>
          <a:xfrm>
            <a:off x="580242" y="1929895"/>
            <a:ext cx="8700800" cy="661585"/>
          </a:xfrm>
          <a:prstGeom prst="rect">
            <a:avLst/>
          </a:prstGeom>
          <a:noFill/>
          <a:ln>
            <a:noFill/>
          </a:ln>
        </p:spPr>
        <p:txBody>
          <a:bodyPr lIns="122175" tIns="0" rIns="122175" bIns="0" anchor="t" anchorCtr="0">
            <a:noAutofit/>
          </a:bodyPr>
          <a:lstStyle/>
          <a:p>
            <a:pPr marL="0" marR="0" lvl="0" algn="l" rtl="0">
              <a:spcBef>
                <a:spcPts val="0"/>
              </a:spcBef>
              <a:buSzPct val="25000"/>
              <a:buNone/>
            </a:pPr>
            <a:r>
              <a:rPr lang="fi-FI" sz="1200" dirty="0">
                <a:solidFill>
                  <a:schemeClr val="bg1"/>
                </a:solidFill>
                <a:latin typeface="Arial Narrow"/>
                <a:ea typeface="Arial Narrow"/>
                <a:cs typeface="Arial Narrow"/>
                <a:sym typeface="Arial Narrow"/>
              </a:rPr>
              <a:t>Matti Raudaskoski</a:t>
            </a:r>
          </a:p>
          <a:p>
            <a:pPr lvl="0">
              <a:buSzPct val="25000"/>
            </a:pPr>
            <a:r>
              <a:rPr lang="fi-FI" sz="1200" dirty="0">
                <a:solidFill>
                  <a:schemeClr val="bg1"/>
                </a:solidFill>
                <a:latin typeface="Arial Narrow"/>
                <a:ea typeface="Arial Narrow"/>
                <a:cs typeface="Arial Narrow"/>
                <a:sym typeface="Arial Narrow"/>
              </a:rPr>
              <a:t>Tietotekniikan tutkinto-ohjelma, ohjelmistokehitys / laite- ja tuotesuunnittelu</a:t>
            </a:r>
          </a:p>
          <a:p>
            <a:pPr lvl="0">
              <a:buSzPct val="25000"/>
            </a:pPr>
            <a:r>
              <a:rPr lang="fi-FI" sz="1200" dirty="0">
                <a:solidFill>
                  <a:schemeClr val="bg1"/>
                </a:solidFill>
                <a:latin typeface="Arial Narrow"/>
                <a:sym typeface="Arial Narrow"/>
              </a:rPr>
              <a:t>Yritys- ja/tai hankelähtöinen projekti 10 op</a:t>
            </a:r>
          </a:p>
        </p:txBody>
      </p:sp>
      <p:pic>
        <p:nvPicPr>
          <p:cNvPr id="22" name="Picture 21">
            <a:extLst>
              <a:ext uri="{FF2B5EF4-FFF2-40B4-BE49-F238E27FC236}">
                <a16:creationId xmlns:a16="http://schemas.microsoft.com/office/drawing/2014/main" id="{EA0F3090-C75C-4395-BF3C-A952D427D699}"/>
              </a:ext>
            </a:extLst>
          </p:cNvPr>
          <p:cNvPicPr>
            <a:picLocks noChangeAspect="1"/>
          </p:cNvPicPr>
          <p:nvPr/>
        </p:nvPicPr>
        <p:blipFill>
          <a:blip r:embed="rId3"/>
          <a:stretch>
            <a:fillRect/>
          </a:stretch>
        </p:blipFill>
        <p:spPr>
          <a:xfrm>
            <a:off x="6173708" y="142675"/>
            <a:ext cx="3176416" cy="767060"/>
          </a:xfrm>
          <a:prstGeom prst="rect">
            <a:avLst/>
          </a:prstGeom>
        </p:spPr>
      </p:pic>
      <p:pic>
        <p:nvPicPr>
          <p:cNvPr id="2" name="Kuva 1" descr="Kuva, joka sisältää kohteen teksti, virtapiiri, sähkökomponentti, Sähkötekniikka&#10;&#10;Kuvaus luotu automaattisesti">
            <a:extLst>
              <a:ext uri="{FF2B5EF4-FFF2-40B4-BE49-F238E27FC236}">
                <a16:creationId xmlns:a16="http://schemas.microsoft.com/office/drawing/2014/main" id="{4BED455E-7331-E2D9-D4C0-738D93B11F0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1108" y="8760895"/>
            <a:ext cx="2637025" cy="1105969"/>
          </a:xfrm>
          <a:prstGeom prst="rect">
            <a:avLst/>
          </a:prstGeom>
          <a:noFill/>
          <a:ln>
            <a:noFill/>
          </a:ln>
        </p:spPr>
      </p:pic>
      <p:pic>
        <p:nvPicPr>
          <p:cNvPr id="12" name="Kuva 11">
            <a:extLst>
              <a:ext uri="{FF2B5EF4-FFF2-40B4-BE49-F238E27FC236}">
                <a16:creationId xmlns:a16="http://schemas.microsoft.com/office/drawing/2014/main" id="{473E03A8-060D-AB8F-977F-001D3DFCE977}"/>
              </a:ext>
            </a:extLst>
          </p:cNvPr>
          <p:cNvPicPr>
            <a:picLocks noChangeAspect="1"/>
          </p:cNvPicPr>
          <p:nvPr/>
        </p:nvPicPr>
        <p:blipFill>
          <a:blip r:embed="rId5"/>
          <a:stretch>
            <a:fillRect/>
          </a:stretch>
        </p:blipFill>
        <p:spPr>
          <a:xfrm>
            <a:off x="3809756" y="7138001"/>
            <a:ext cx="2056142" cy="1449905"/>
          </a:xfrm>
          <a:prstGeom prst="rect">
            <a:avLst/>
          </a:prstGeom>
        </p:spPr>
      </p:pic>
      <p:pic>
        <p:nvPicPr>
          <p:cNvPr id="14" name="Kuva 13">
            <a:extLst>
              <a:ext uri="{FF2B5EF4-FFF2-40B4-BE49-F238E27FC236}">
                <a16:creationId xmlns:a16="http://schemas.microsoft.com/office/drawing/2014/main" id="{1E8BD0C2-291E-401A-4D91-9449FFA82267}"/>
              </a:ext>
            </a:extLst>
          </p:cNvPr>
          <p:cNvPicPr>
            <a:picLocks noChangeAspect="1"/>
          </p:cNvPicPr>
          <p:nvPr/>
        </p:nvPicPr>
        <p:blipFill>
          <a:blip r:embed="rId6"/>
          <a:stretch>
            <a:fillRect/>
          </a:stretch>
        </p:blipFill>
        <p:spPr>
          <a:xfrm>
            <a:off x="6550627" y="5794141"/>
            <a:ext cx="2560733" cy="810359"/>
          </a:xfrm>
          <a:prstGeom prst="rect">
            <a:avLst/>
          </a:prstGeom>
        </p:spPr>
      </p:pic>
      <p:pic>
        <p:nvPicPr>
          <p:cNvPr id="24" name="Kuva 23">
            <a:extLst>
              <a:ext uri="{FF2B5EF4-FFF2-40B4-BE49-F238E27FC236}">
                <a16:creationId xmlns:a16="http://schemas.microsoft.com/office/drawing/2014/main" id="{6579F8CE-F31C-D356-482E-6158D164EA6A}"/>
              </a:ext>
            </a:extLst>
          </p:cNvPr>
          <p:cNvPicPr>
            <a:picLocks noChangeAspect="1"/>
          </p:cNvPicPr>
          <p:nvPr/>
        </p:nvPicPr>
        <p:blipFill>
          <a:blip r:embed="rId7"/>
          <a:stretch>
            <a:fillRect/>
          </a:stretch>
        </p:blipFill>
        <p:spPr>
          <a:xfrm>
            <a:off x="6509723" y="7932159"/>
            <a:ext cx="2244541" cy="550570"/>
          </a:xfrm>
          <a:prstGeom prst="rect">
            <a:avLst/>
          </a:prstGeom>
        </p:spPr>
      </p:pic>
      <p:pic>
        <p:nvPicPr>
          <p:cNvPr id="26" name="Kuva 25">
            <a:extLst>
              <a:ext uri="{FF2B5EF4-FFF2-40B4-BE49-F238E27FC236}">
                <a16:creationId xmlns:a16="http://schemas.microsoft.com/office/drawing/2014/main" id="{8D011E95-F989-A64F-D338-B1497DE7CC10}"/>
              </a:ext>
            </a:extLst>
          </p:cNvPr>
          <p:cNvPicPr>
            <a:picLocks noChangeAspect="1"/>
          </p:cNvPicPr>
          <p:nvPr/>
        </p:nvPicPr>
        <p:blipFill>
          <a:blip r:embed="rId8"/>
          <a:stretch>
            <a:fillRect/>
          </a:stretch>
        </p:blipFill>
        <p:spPr>
          <a:xfrm>
            <a:off x="6932074" y="9317320"/>
            <a:ext cx="1399837" cy="1335198"/>
          </a:xfrm>
          <a:prstGeom prst="rect">
            <a:avLst/>
          </a:prstGeom>
        </p:spPr>
      </p:pic>
    </p:spTree>
  </p:cSld>
  <p:clrMapOvr>
    <a:masterClrMapping/>
  </p:clrMapOvr>
</p:sld>
</file>

<file path=ppt/theme/theme1.xml><?xml version="1.0" encoding="utf-8"?>
<a:theme xmlns:a="http://schemas.openxmlformats.org/drawingml/2006/main" name="Oamk oranssi">
  <a:themeElements>
    <a:clrScheme name="Oamk oranssi 2">
      <a:dk1>
        <a:srgbClr val="000000"/>
      </a:dk1>
      <a:lt1>
        <a:srgbClr val="FFFFFF"/>
      </a:lt1>
      <a:dk2>
        <a:srgbClr val="FD7813"/>
      </a:dk2>
      <a:lt2>
        <a:srgbClr val="E6E6E6"/>
      </a:lt2>
      <a:accent1>
        <a:srgbClr val="FD7813"/>
      </a:accent1>
      <a:accent2>
        <a:srgbClr val="FFA558"/>
      </a:accent2>
      <a:accent3>
        <a:srgbClr val="FFBC86"/>
      </a:accent3>
      <a:accent4>
        <a:srgbClr val="FFD3B1"/>
      </a:accent4>
      <a:accent5>
        <a:srgbClr val="FFE9D9"/>
      </a:accent5>
      <a:accent6>
        <a:srgbClr val="F7F4EC"/>
      </a:accent6>
      <a:hlink>
        <a:srgbClr val="2E809E"/>
      </a:hlink>
      <a:folHlink>
        <a:srgbClr val="3CA5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1662</TotalTime>
  <Words>780</Words>
  <Application>Microsoft Office PowerPoint</Application>
  <PresentationFormat>A3-paperi (297 x 420 mm)</PresentationFormat>
  <Paragraphs>102</Paragraphs>
  <Slides>1</Slides>
  <Notes>1</Notes>
  <HiddenSlides>0</HiddenSlides>
  <MMClips>0</MMClips>
  <ScaleCrop>false</ScaleCrop>
  <HeadingPairs>
    <vt:vector size="6" baseType="variant">
      <vt:variant>
        <vt:lpstr>Käytetyt fontit</vt:lpstr>
      </vt:variant>
      <vt:variant>
        <vt:i4>6</vt:i4>
      </vt:variant>
      <vt:variant>
        <vt:lpstr>Teema</vt:lpstr>
      </vt:variant>
      <vt:variant>
        <vt:i4>1</vt:i4>
      </vt:variant>
      <vt:variant>
        <vt:lpstr>Dian otsikot</vt:lpstr>
      </vt:variant>
      <vt:variant>
        <vt:i4>1</vt:i4>
      </vt:variant>
    </vt:vector>
  </HeadingPairs>
  <TitlesOfParts>
    <vt:vector size="8" baseType="lpstr">
      <vt:lpstr>Courier New</vt:lpstr>
      <vt:lpstr>Arial</vt:lpstr>
      <vt:lpstr>Calibri</vt:lpstr>
      <vt:lpstr>Arial Narrow</vt:lpstr>
      <vt:lpstr>Wingdings</vt:lpstr>
      <vt:lpstr>Symbol</vt:lpstr>
      <vt:lpstr>Oamk oranssi</vt:lpstr>
      <vt:lpstr>PowerPoint-esitys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Posterikypsyysnäyte</dc:title>
  <dc:creator>Oamk Tietotekniikka</dc:creator>
  <cp:lastModifiedBy>Matti Raudaskoski</cp:lastModifiedBy>
  <cp:revision>26</cp:revision>
  <dcterms:modified xsi:type="dcterms:W3CDTF">2023-11-02T16:40:16Z</dcterms:modified>
</cp:coreProperties>
</file>